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7" r:id="rId5"/>
    <p:sldId id="278" r:id="rId6"/>
    <p:sldId id="279" r:id="rId7"/>
    <p:sldId id="276" r:id="rId8"/>
    <p:sldId id="280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70" r:id="rId20"/>
    <p:sldId id="273" r:id="rId21"/>
    <p:sldId id="271" r:id="rId22"/>
    <p:sldId id="269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E19B3E-3C4A-4A73-B200-9B23A71BB6F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7149CC-AA8C-4A4E-B2AE-F68084DD02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sz="1300" b="0" dirty="0">
                <a:solidFill>
                  <a:schemeClr val="tx1"/>
                </a:solidFill>
                <a:effectLst/>
                <a:latin typeface="Cambria"/>
              </a:rPr>
              <a:t>Муниципальное казенное учреждение для детей, </a:t>
            </a:r>
            <a:br>
              <a:rPr lang="ru-RU" sz="1300" b="0" dirty="0">
                <a:solidFill>
                  <a:schemeClr val="tx1"/>
                </a:solidFill>
                <a:effectLst/>
                <a:latin typeface="Cambria"/>
              </a:rPr>
            </a:br>
            <a:r>
              <a:rPr lang="ru-RU" sz="1300" b="0" dirty="0">
                <a:solidFill>
                  <a:schemeClr val="tx1"/>
                </a:solidFill>
                <a:effectLst/>
                <a:latin typeface="Cambria"/>
              </a:rPr>
              <a:t>нуждающихся в психолого-педагогической и медико-социальной помощи</a:t>
            </a:r>
            <a:br>
              <a:rPr lang="ru-RU" sz="1300" b="0" dirty="0">
                <a:solidFill>
                  <a:schemeClr val="tx1"/>
                </a:solidFill>
                <a:effectLst/>
                <a:latin typeface="Cambria"/>
              </a:rPr>
            </a:br>
            <a:r>
              <a:rPr lang="ru-RU" sz="1300" b="0" dirty="0">
                <a:solidFill>
                  <a:schemeClr val="tx1"/>
                </a:solidFill>
                <a:effectLst/>
                <a:latin typeface="Cambria"/>
              </a:rPr>
              <a:t> «Центр диагностики и консультирования»</a:t>
            </a:r>
            <a:br>
              <a:rPr lang="ru-RU" sz="1300" b="0" dirty="0">
                <a:solidFill>
                  <a:schemeClr val="tx1"/>
                </a:solidFill>
                <a:effectLst/>
                <a:latin typeface="Cambria"/>
              </a:rPr>
            </a:br>
            <a:endParaRPr lang="ru-RU" sz="2400" b="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7854696" cy="30083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Дисциплина</a:t>
            </a:r>
          </a:p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уроках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5643578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latin typeface="Cambria"/>
              </a:rPr>
              <a:t>Нериз Е.В., </a:t>
            </a:r>
          </a:p>
          <a:p>
            <a:pPr lvl="0" algn="r"/>
            <a:r>
              <a:rPr lang="ru-RU" sz="1400" dirty="0">
                <a:latin typeface="Cambria"/>
              </a:rPr>
              <a:t>методист службы координационной работы и методического обеспечения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72" y="6357958"/>
            <a:ext cx="163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Сургут,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42852"/>
            <a:ext cx="707236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Привлечение внимания как цель «плохого поведения»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57422" y="114298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857364"/>
            <a:ext cx="3429024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АКТИВНАЯ ФОРМА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072330" y="114298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857364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ПАСИВНАЯ ФОРМА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2500306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Ученики делают то, что отвлекает внимание учителя и класса.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500306"/>
            <a:ext cx="400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Ученики все требуемые учителем действия выполняют очень и очень медленно.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429000"/>
            <a:ext cx="335758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Реакция учителя</a:t>
            </a:r>
            <a:endParaRPr lang="ru-RU" sz="2800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14480" y="3500438"/>
            <a:ext cx="1071570" cy="64294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6500826" y="3500438"/>
            <a:ext cx="1214446" cy="64294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143380"/>
            <a:ext cx="3500462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Чувства:</a:t>
            </a:r>
          </a:p>
          <a:p>
            <a:pPr algn="ctr"/>
            <a:r>
              <a:rPr lang="ru-RU" dirty="0" smtClean="0"/>
              <a:t>раздражение и возмущение.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4143380"/>
            <a:ext cx="3714776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Действия: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словесные замечания, выговоры, угрозы.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5143512"/>
            <a:ext cx="578647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Ответы ученика на реакцию учителя: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6143644"/>
            <a:ext cx="7143800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Прекращают выходку, но только на короткое время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714488"/>
            <a:ext cx="74295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Природа поведения, направленного на привлечение внимания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000372"/>
            <a:ext cx="7929618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ru-RU" sz="2800" b="1" i="1" dirty="0" smtClean="0"/>
              <a:t>Родители и учителя больше внимания уделяют детям, которые ведут себя плохо, а не хорошо. </a:t>
            </a:r>
          </a:p>
          <a:p>
            <a:pPr algn="ctr" eaLnBrk="0" hangingPunct="0">
              <a:buFontTx/>
              <a:buChar char="•"/>
            </a:pPr>
            <a:r>
              <a:rPr lang="ru-RU" sz="2800" b="1" i="1" dirty="0" smtClean="0"/>
              <a:t>Дети не научены просить или требовать внимания в приемлемой форме. </a:t>
            </a:r>
          </a:p>
          <a:p>
            <a:pPr algn="ctr" eaLnBrk="0" hangingPunct="0">
              <a:buFontTx/>
              <a:buChar char="•"/>
            </a:pPr>
            <a:r>
              <a:rPr lang="ru-RU" sz="2800" b="1" i="1" dirty="0" smtClean="0"/>
              <a:t>Дети часто испытывают дефицит личного внимания к себе, чувствуют себя «пустым местом». 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Привлечение внимания как цель «плохого поведения»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1571612"/>
            <a:ext cx="45005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Сильная сторона: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428868"/>
            <a:ext cx="7143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Ученики нуждаются во взаимоотношениях с учителем.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643314"/>
            <a:ext cx="457203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4546" y="3714753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Профилактика: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643446"/>
            <a:ext cx="7143800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Больше внимания уделять хорошему поведению.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Учить учеников просить внимания, когда они в этом очень нуждаются.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5" y="357167"/>
            <a:ext cx="792961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Привлечение внимания как цель «плохого поведения»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Меры экстренного педагогического воздействия при поведении, направленном на привлечение внимания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8143932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Игнорирование </a:t>
            </a:r>
            <a:r>
              <a:rPr lang="ru-RU" sz="2800" i="1" dirty="0" smtClean="0"/>
              <a:t>поведения;</a:t>
            </a:r>
          </a:p>
          <a:p>
            <a:pPr algn="ctr"/>
            <a:r>
              <a:rPr lang="ru-RU" sz="2800" i="1" dirty="0" smtClean="0"/>
              <a:t>Контакт глазами;</a:t>
            </a:r>
          </a:p>
          <a:p>
            <a:pPr algn="ctr"/>
            <a:r>
              <a:rPr lang="ru-RU" sz="2800" i="1" dirty="0" smtClean="0"/>
              <a:t>Встаньте рядом;</a:t>
            </a:r>
          </a:p>
          <a:p>
            <a:pPr algn="ctr"/>
            <a:r>
              <a:rPr lang="ru-RU" sz="2800" i="1" dirty="0" smtClean="0"/>
              <a:t>Используйте имя ученика;</a:t>
            </a:r>
          </a:p>
          <a:p>
            <a:pPr algn="ctr"/>
            <a:r>
              <a:rPr lang="ru-RU" sz="2800" i="1" dirty="0" smtClean="0"/>
              <a:t>Пошлите «секретный  сигнал»;</a:t>
            </a:r>
          </a:p>
          <a:p>
            <a:pPr algn="ctr"/>
            <a:r>
              <a:rPr lang="ru-RU" sz="2800" i="1" dirty="0" smtClean="0"/>
              <a:t>Делайте </a:t>
            </a:r>
            <a:r>
              <a:rPr lang="ru-RU" sz="2800" i="1" dirty="0" err="1" smtClean="0"/>
              <a:t>письменые</a:t>
            </a:r>
            <a:r>
              <a:rPr lang="ru-RU" sz="2800" i="1" dirty="0" smtClean="0"/>
              <a:t> замечания;</a:t>
            </a:r>
          </a:p>
          <a:p>
            <a:pPr algn="ctr"/>
            <a:r>
              <a:rPr lang="ru-RU" sz="2800" i="1" dirty="0" smtClean="0"/>
              <a:t>Используйте «</a:t>
            </a:r>
            <a:r>
              <a:rPr lang="ru-RU" sz="2800" i="1" dirty="0" err="1" smtClean="0"/>
              <a:t>Я-высказывания</a:t>
            </a:r>
            <a:r>
              <a:rPr lang="ru-RU" sz="2800" i="1" dirty="0" smtClean="0"/>
              <a:t>»;</a:t>
            </a:r>
          </a:p>
          <a:p>
            <a:pPr algn="ctr"/>
            <a:r>
              <a:rPr lang="ru-RU" sz="2800" i="1" dirty="0" smtClean="0"/>
              <a:t>Поступайте неожиданно;</a:t>
            </a:r>
          </a:p>
          <a:p>
            <a:pPr algn="ctr"/>
            <a:r>
              <a:rPr lang="ru-RU" sz="2800" i="1" dirty="0" smtClean="0"/>
              <a:t>Отвлеките ученика;</a:t>
            </a:r>
          </a:p>
          <a:p>
            <a:pPr algn="ctr"/>
            <a:r>
              <a:rPr lang="ru-RU" sz="2800" i="1" dirty="0" smtClean="0"/>
              <a:t>Обращайте внимание на хорошее поведение.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42852"/>
            <a:ext cx="707236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Власть как цель «плохого поведения»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57422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643050"/>
            <a:ext cx="3429024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АКТИВНАЯ ФОРМА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072330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643050"/>
            <a:ext cx="3357586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ПАСИВНАЯ ФОРМА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2214554"/>
            <a:ext cx="400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Ученики делают то, что хотят, а не то что требуется от них, оставаясь при этом тихими и </a:t>
            </a:r>
            <a:r>
              <a:rPr lang="ru-RU" b="1" i="1" dirty="0" err="1" smtClean="0">
                <a:solidFill>
                  <a:srgbClr val="002060"/>
                </a:solidFill>
              </a:rPr>
              <a:t>вежлевыми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429000"/>
            <a:ext cx="335758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Реакция учителя</a:t>
            </a:r>
            <a:endParaRPr lang="ru-RU" sz="2800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14480" y="3500438"/>
            <a:ext cx="1071570" cy="64294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6500826" y="3500438"/>
            <a:ext cx="1214446" cy="64294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143380"/>
            <a:ext cx="3500462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Чувства:</a:t>
            </a:r>
          </a:p>
          <a:p>
            <a:pPr algn="ctr"/>
            <a:r>
              <a:rPr lang="ru-RU" dirty="0" smtClean="0"/>
              <a:t>Гнев, негодование, может быть страх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4143380"/>
            <a:ext cx="400052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Действия: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немедленно прекратить выходку с помощью физического воздействия (встряхнуть, ударить и т.п.).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5429264"/>
            <a:ext cx="57864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Ответы ученика на реакцию учителя: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6143644"/>
            <a:ext cx="7143800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Стиль ответа: конфронтация («Вы мне ничего не сделаете»).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143116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Вспышки негодования, словесное негодование: ученики идут на конфронтацию и нагнетают напряженность.</a:t>
            </a:r>
            <a:endParaRPr lang="ru-RU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42852"/>
            <a:ext cx="707236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Месть как цель «плохого поведения»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57422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643050"/>
            <a:ext cx="3429024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АКТИВНАЯ ФОРМА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072330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643050"/>
            <a:ext cx="3357586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ПАСИВНАЯ ФОРМА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2214554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429000"/>
            <a:ext cx="335758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Реакция учителя</a:t>
            </a:r>
            <a:endParaRPr lang="ru-RU" sz="2800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14480" y="3500438"/>
            <a:ext cx="1071570" cy="64294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6500826" y="3500438"/>
            <a:ext cx="1214446" cy="64294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143380"/>
            <a:ext cx="3500462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Чувства: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обида, боль, опустошение в дополнение к гневу, негодованию и страху. </a:t>
            </a:r>
          </a:p>
          <a:p>
            <a:pPr algn="ctr"/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4143380"/>
            <a:ext cx="400052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Действия: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немедленно ответить  силой как равному (подавить), или уйти из ситуации (покинуть класс)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5429264"/>
            <a:ext cx="57864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Ответы ученика на реакцию учителя: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6143644"/>
            <a:ext cx="7143800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Выходка продолжается, пока сам ученик не решит прекратить её.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21455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Прямые физические и непрямые психологические акты насилия: ученик вредит всеми силами учителю.</a:t>
            </a:r>
            <a:endParaRPr lang="ru-RU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2143116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2143116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Игнорируются всякие дружелюбные попытки контакта с использованием разных форм оправданий (ленью, плохим вниманием, забывчивостью)</a:t>
            </a:r>
            <a:endParaRPr lang="ru-RU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42852"/>
            <a:ext cx="707236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Стадии конфликта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при властном и мстительном типе поведения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214554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2143116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1" y="1785926"/>
            <a:ext cx="86439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Стадия 1 «глухие раскаты» </a:t>
            </a:r>
            <a:r>
              <a:rPr lang="ru-RU" sz="2400" i="1" dirty="0" smtClean="0"/>
              <a:t>—  ученики с помощью ужимок, гримас, бормотания и других мелких неприятных выходок упорно донимают учителя, втягивая его в конфликт. </a:t>
            </a:r>
          </a:p>
          <a:p>
            <a:r>
              <a:rPr lang="ru-RU" sz="2400" b="1" dirty="0" smtClean="0"/>
              <a:t>Стадия 2 «взрыва и извержения лавы» </a:t>
            </a:r>
            <a:r>
              <a:rPr lang="ru-RU" sz="2400" dirty="0" smtClean="0"/>
              <a:t>– </a:t>
            </a:r>
            <a:r>
              <a:rPr lang="ru-RU" sz="2400" i="1" dirty="0" smtClean="0"/>
              <a:t>когда ученики«достают», учитель задет и делает замечание. Вот тут и начинается извержение — неуважительные, оскорбительные слова и действия бьют неудержимой струей. </a:t>
            </a:r>
          </a:p>
          <a:p>
            <a:r>
              <a:rPr lang="ru-RU" sz="2400" b="1" dirty="0" smtClean="0"/>
              <a:t>Стадия 3 «разрешения». </a:t>
            </a:r>
            <a:r>
              <a:rPr lang="ru-RU" sz="2400" i="1" dirty="0" smtClean="0"/>
              <a:t>Это стадия результатов и выводов, когда педагог пытается вернуться в норму и предохранить себя от будущей конфронтации.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Меры экстренного педагогического воздействия при властном и мстительном поведении.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8143932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На каждой из стадий «извержения классного вулкана» от педагога требуются различные стратегии: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</a:rPr>
              <a:t>стадия «глухих раскатов» — ищите изящный уход от конфликта,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</a:rPr>
              <a:t>стадия «взрыва и извержения лавы» — используйте технику удаления,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</a:rPr>
              <a:t>стадия разрешения конфликта — установите санкции, сделай выводы.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Меры экстренного педагогического воздействия при властном и мстительном поведении.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81439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Стратегия 1 «Изящный уход»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428868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Изящный уход — это дипломатический маневр, позволяющий всем участникам конфликта «сохранить лицо» и избежать скандала. Никто не победил и не проиграл.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Признайте силу ученика. </a:t>
            </a:r>
            <a:r>
              <a:rPr lang="ru-RU" i="1" dirty="0" smtClean="0"/>
              <a:t>«Дима, я понял, что не могу сделать так, чтобы ты стал выполнять домашние задания по математике». На это нечего возразить  ведь здесь нет ни команд, ни наставлений. </a:t>
            </a:r>
          </a:p>
          <a:p>
            <a:pPr marL="342900" indent="-342900">
              <a:buAutoNum type="arabicPeriod"/>
            </a:pPr>
            <a:r>
              <a:rPr lang="ru-RU" dirty="0" smtClean="0"/>
              <a:t>Уберите зрителей. </a:t>
            </a:r>
            <a:r>
              <a:rPr lang="ru-RU" i="1" dirty="0" smtClean="0"/>
              <a:t>«Саша, мы обязательно закончим обсуждение этого вопроса, когда прозвенит звонок на перемену»; «Ты предпочитаешь поскандалить или действительно хочешь решить эту проблему»</a:t>
            </a:r>
          </a:p>
          <a:p>
            <a:r>
              <a:rPr lang="ru-RU" dirty="0" smtClean="0"/>
              <a:t>3.   Озадачивайте учеников. </a:t>
            </a:r>
            <a:r>
              <a:rPr lang="ru-RU" i="1" dirty="0" smtClean="0"/>
              <a:t>На явно провокационные заявления можно дать такой ответ, как если бы они были безобидными, незначительными или даже очевидными. </a:t>
            </a:r>
            <a:r>
              <a:rPr lang="ru-RU" dirty="0" smtClean="0"/>
              <a:t>Две наиболее эффективные техники в этом случае:</a:t>
            </a:r>
          </a:p>
          <a:p>
            <a:pPr>
              <a:buFontTx/>
              <a:buChar char="-"/>
            </a:pPr>
            <a:r>
              <a:rPr lang="ru-RU" dirty="0" smtClean="0"/>
              <a:t>соглашаться с учеником,</a:t>
            </a:r>
          </a:p>
          <a:p>
            <a:pPr>
              <a:buFontTx/>
              <a:buChar char="-"/>
            </a:pPr>
            <a:r>
              <a:rPr lang="ru-RU" dirty="0" smtClean="0"/>
              <a:t> менять тему.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9"/>
            <a:ext cx="8001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Меры экстренного педагогического воздействия при властном и мстительном поведении.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3"/>
            <a:ext cx="81439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Стадия 3 «Разрешение конфликта»</a:t>
            </a:r>
          </a:p>
          <a:p>
            <a:pPr algn="ctr"/>
            <a:r>
              <a:rPr lang="ru-RU" sz="2800" dirty="0" smtClean="0"/>
              <a:t>Стратегия «Установление санкций»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571744"/>
            <a:ext cx="8072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Все ученики должны хорошо знать, каких последствий можно ожидать, если они выбирают поведение, связанное с насилием или нарушением границ дозволенного.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Наиболее эффективной формой, в которой могут быть представлены выводы о «расплате» (санкции), будет форма «когда… то…»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«Когда ты делаешь это (конкретное нарушение поведения), то потом (конкретные последствия)». </a:t>
            </a:r>
          </a:p>
          <a:p>
            <a:pPr algn="ctr"/>
            <a:r>
              <a:rPr lang="ru-RU" i="1" dirty="0" smtClean="0"/>
              <a:t>Лишение ученика права свободно распоряжаться своим временем. Лишение права пользования предметами. </a:t>
            </a:r>
          </a:p>
          <a:p>
            <a:pPr algn="ctr"/>
            <a:r>
              <a:rPr lang="ru-RU" i="1" dirty="0" smtClean="0"/>
              <a:t>Лишение права доступа в различные помещения школы. </a:t>
            </a:r>
          </a:p>
          <a:p>
            <a:pPr algn="ctr"/>
            <a:r>
              <a:rPr lang="ru-RU" i="1" dirty="0" smtClean="0"/>
              <a:t>Встреча с администрацией школы.</a:t>
            </a:r>
          </a:p>
          <a:p>
            <a:pPr algn="ctr"/>
            <a:r>
              <a:rPr lang="ru-RU" i="1" dirty="0" smtClean="0"/>
              <a:t>Информирование родителей.</a:t>
            </a:r>
          </a:p>
          <a:p>
            <a:pPr algn="ctr"/>
            <a:r>
              <a:rPr lang="ru-RU" i="1" dirty="0" smtClean="0"/>
              <a:t> Починка, ремонт предметов, вещей. </a:t>
            </a:r>
          </a:p>
          <a:p>
            <a:pPr algn="ctr"/>
            <a:r>
              <a:rPr lang="ru-RU" i="1" dirty="0" smtClean="0"/>
              <a:t>Возмещение учеником убытков.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700" y="764704"/>
            <a:ext cx="7565792" cy="984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Безопасная среда</a:t>
            </a:r>
            <a:endParaRPr lang="ru-RU" sz="400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99" y="1821804"/>
            <a:ext cx="7565792" cy="5005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9"/>
            <a:ext cx="8001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Меры экстренного педагогического воздействия при властном и мстительном поведении.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3"/>
            <a:ext cx="81439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Стадия 3 «Разрешение конфликта»</a:t>
            </a:r>
          </a:p>
          <a:p>
            <a:pPr algn="ctr"/>
            <a:r>
              <a:rPr lang="ru-RU" sz="2800" dirty="0" smtClean="0"/>
              <a:t>Стратегия «Установление санкций»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571744"/>
            <a:ext cx="8072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Все ученики должны хорошо знать, каких последствий можно ожидать, если они выбирают поведение, связанное с насилием или нарушением границ дозволенного.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Наиболее эффективной формой, в которой могут быть представлены выводы о «расплате» (санкции), будет форма «когда… то…»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«Когда ты делаешь это (конкретное нарушение поведения), то потом (конкретные последствия)». </a:t>
            </a:r>
          </a:p>
          <a:p>
            <a:pPr algn="ctr"/>
            <a:r>
              <a:rPr lang="ru-RU" i="1" dirty="0" smtClean="0"/>
              <a:t>Лишение ученика права свободно распоряжаться своим временем. Лишение права пользования предметами. </a:t>
            </a:r>
          </a:p>
          <a:p>
            <a:pPr algn="ctr"/>
            <a:r>
              <a:rPr lang="ru-RU" i="1" dirty="0" smtClean="0"/>
              <a:t>Лишение права доступа в различные помещения школы. </a:t>
            </a:r>
          </a:p>
          <a:p>
            <a:pPr algn="ctr"/>
            <a:r>
              <a:rPr lang="ru-RU" i="1" dirty="0" smtClean="0"/>
              <a:t>Встреча с администрацией школы.</a:t>
            </a:r>
          </a:p>
          <a:p>
            <a:pPr algn="ctr"/>
            <a:r>
              <a:rPr lang="ru-RU" i="1" dirty="0" smtClean="0"/>
              <a:t>Информирование родителей.</a:t>
            </a:r>
          </a:p>
          <a:p>
            <a:pPr algn="ctr"/>
            <a:r>
              <a:rPr lang="ru-RU" i="1" dirty="0" smtClean="0"/>
              <a:t> Починка, ремонт предметов, вещей. </a:t>
            </a:r>
          </a:p>
          <a:p>
            <a:pPr algn="ctr"/>
            <a:r>
              <a:rPr lang="ru-RU" i="1" dirty="0" smtClean="0"/>
              <a:t>Возмещение учеником убытков.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42852"/>
            <a:ext cx="707236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Избегание неудачи как цель «плохого поведения»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57422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643050"/>
            <a:ext cx="3429024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АКТИВНАЯ ФОРМА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072330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643050"/>
            <a:ext cx="3357586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ПАСИВНАЯ ФОРМА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2214554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429000"/>
            <a:ext cx="335758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Реакция учителя</a:t>
            </a:r>
            <a:endParaRPr lang="ru-RU" sz="2800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14480" y="3500438"/>
            <a:ext cx="1071570" cy="64294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6500826" y="3500438"/>
            <a:ext cx="1214446" cy="64294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143380"/>
            <a:ext cx="3500462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Чувства: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профессиональной беспомощности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4143380"/>
            <a:ext cx="45005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Действия: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оправдаться и объяснить поведение ученика (с помощью специалиста).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5429264"/>
            <a:ext cx="57864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Ответы ученика на реакцию учителя: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6143644"/>
            <a:ext cx="7143800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Ученик продолжает нечего не делать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214554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2143116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2143116"/>
            <a:ext cx="478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2143116"/>
            <a:ext cx="392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ученик теряет контроль над собой, когда давление ответственности становится слишком сильным</a:t>
            </a:r>
            <a:endParaRPr lang="ru-RU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2143116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Откладывание на потом. </a:t>
            </a:r>
            <a:r>
              <a:rPr lang="ru-RU" i="1" dirty="0" err="1" smtClean="0">
                <a:solidFill>
                  <a:srgbClr val="002060"/>
                </a:solidFill>
              </a:rPr>
              <a:t>Недоведение</a:t>
            </a:r>
            <a:r>
              <a:rPr lang="ru-RU" i="1" dirty="0" smtClean="0">
                <a:solidFill>
                  <a:srgbClr val="002060"/>
                </a:solidFill>
              </a:rPr>
              <a:t> до конца. Временная нетрудоспособность. Официальные диагнозы.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9"/>
            <a:ext cx="8001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Меры экстренного педагогического воздействия при поведении, направленном на избегание неудачи.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3"/>
            <a:ext cx="814393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Первый шаг — помочь таким ученикам осознать себя состоятельными в деятельности учения — ведущей деятельности школьников.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57174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2928934"/>
            <a:ext cx="80724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1. изменение методов объяснения учебного материала;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2. коррекция требований — обучение в один момент времени только чему-то одному;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3. обучение такого рода детей умению позитивно рассказывать о себе и о том, что они делают;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4. формирование отношения к ошибкам как к нормальным и нужным явлением;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5. формирование у учеников веры в успех;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6. концентрация внимания учеников на уже достигнутых в прошлом успехах;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7. помощь ученикам в «материализации» своих достижений.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9"/>
            <a:ext cx="80010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Педагогические приемы удержания внимания аудитории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286808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Лаконичность.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Чем меньше слов, тем более сильный эффект они производят. В одной фразе должна быть заложена одна простая и понятная мысль. За счет этого важная информация не потеряется в потоке ненужных фраз.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Не говорите одновременно с учениками.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Покажите, что ваши слова имеют вес: дождитесь полной тишины и только потом говорите.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Не позволяйте вовлекать себя в диалог.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Заявив некую тему, не отвлекайтесь на посторонние разговоры. Этот принцип особенно важен, когда вы делаете кому-то замечание.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Смотрите в глаза, стойте на месте.</a:t>
            </a:r>
            <a:r>
              <a:rPr lang="ru-RU" sz="2000" dirty="0" smtClean="0"/>
              <a:t>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Если вы хотите подчеркнуть значимость своих слов, развернитесь всем телом и лицом к человеку, к которому обращаетесь.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Сила тишины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Если хотите удержать внимание, говорите медленнее и тише, заставьте учеников прислушиваться к себе. Будьте воплощением уравновешенности и </a:t>
            </a:r>
            <a:r>
              <a:rPr lang="ru-RU" i="1" smtClean="0">
                <a:solidFill>
                  <a:srgbClr val="002060"/>
                </a:solidFill>
              </a:rPr>
              <a:t>невозмутимости.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57174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292893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422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УЧЕБНАЯ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МОТИВАЦИЯ</a:t>
            </a:r>
            <a:r>
              <a:rPr lang="ru-RU" sz="3600" i="1" dirty="0" smtClean="0"/>
              <a:t> 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780928"/>
            <a:ext cx="2376264" cy="36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ВНЕШНЯЯ МОТИВАЦИЯ –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побуждение к действию через внешние стимулы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4208" y="2780928"/>
            <a:ext cx="2520280" cy="3564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ВНУТРЕНЯЯ МОТИВАЦИЯ –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побуждение к действию через внутреннюю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потребность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411760" y="1483043"/>
            <a:ext cx="2292923" cy="12258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704683" y="1483043"/>
            <a:ext cx="2243581" cy="12258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131840" y="2780928"/>
            <a:ext cx="3024336" cy="36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ПОЛОЖИТЕЛЬНАЯ МОТИВАЦИЯ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>
            <a:off x="4704683" y="1483043"/>
            <a:ext cx="0" cy="12258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6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19872" y="2132856"/>
            <a:ext cx="2592288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ВНУТРЕННЯЯ МОТИВАЦИЯ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7785" y="908720"/>
            <a:ext cx="463646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ОСМЫСЛЕННОЕ ОБУЧЕНИЕ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743156"/>
            <a:ext cx="2205541" cy="9393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3040" y="5373216"/>
            <a:ext cx="300595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820" y="2699918"/>
            <a:ext cx="2529988" cy="95410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>
            <a:stCxn id="3" idx="0"/>
            <a:endCxn id="5" idx="2"/>
          </p:cNvCxnSpPr>
          <p:nvPr/>
        </p:nvCxnSpPr>
        <p:spPr>
          <a:xfrm flipV="1">
            <a:off x="4716016" y="1370385"/>
            <a:ext cx="0" cy="7624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"/>
          </p:cNvCxnSpPr>
          <p:nvPr/>
        </p:nvCxnSpPr>
        <p:spPr>
          <a:xfrm flipH="1">
            <a:off x="2843808" y="3176972"/>
            <a:ext cx="5760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74974" y="3176971"/>
            <a:ext cx="6572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4716016" y="4221088"/>
            <a:ext cx="0" cy="10801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1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2184538"/>
            <a:ext cx="2592288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Структура 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8869" y="980728"/>
            <a:ext cx="24248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ИНТРИГА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3298" y="2314617"/>
            <a:ext cx="24959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ЗАВЯЗКА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3298" y="3653070"/>
            <a:ext cx="24959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3369" y="5122058"/>
            <a:ext cx="259006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РАЗВЯЗКА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87824" y="1412776"/>
            <a:ext cx="1944216" cy="1008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68833" y="2564905"/>
            <a:ext cx="1863207" cy="396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74251" y="3609020"/>
            <a:ext cx="1857789" cy="324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987824" y="4149080"/>
            <a:ext cx="1944216" cy="129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935098"/>
            <a:ext cx="2880320" cy="4806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/>
                </a:solidFill>
              </a:rPr>
              <a:t>Примеры проблем, решённых с помощью данной темы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/>
                </a:solidFill>
              </a:rPr>
              <a:t>Формулировать в виде вопроса </a:t>
            </a:r>
            <a:r>
              <a:rPr lang="ru-RU" dirty="0">
                <a:solidFill>
                  <a:schemeClr val="accent1"/>
                </a:solidFill>
              </a:rPr>
              <a:t>(</a:t>
            </a:r>
            <a:r>
              <a:rPr lang="ru-RU" b="1" i="1" dirty="0">
                <a:solidFill>
                  <a:schemeClr val="accent1"/>
                </a:solidFill>
              </a:rPr>
              <a:t>как сложить два отрицательных числа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/>
                </a:solidFill>
              </a:rPr>
              <a:t>Работа над понятием </a:t>
            </a:r>
            <a:r>
              <a:rPr lang="ru-RU" b="1" i="1" dirty="0">
                <a:solidFill>
                  <a:schemeClr val="accent1"/>
                </a:solidFill>
              </a:rPr>
              <a:t>(от каких двух слов происходит первообразная?)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44624"/>
            <a:ext cx="748883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СПОСОБЫ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АКТИВИЗАЦИИ ИНТЕРЕСА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1526" y="1215017"/>
            <a:ext cx="2592288" cy="485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85" y="1215016"/>
            <a:ext cx="2564020" cy="485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1" y="1203584"/>
            <a:ext cx="2532858" cy="4730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12505" y="1215016"/>
            <a:ext cx="1846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3586" y="1215016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53986" y="1935097"/>
            <a:ext cx="2686166" cy="4806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Лодка с большим количеством гальки плывет по озеру. Гальку выбрасывают во впадину в озере. В это время уровень воды в озере (по отношению к берегу</a:t>
            </a:r>
            <a:r>
              <a:rPr lang="ru-RU" b="1" dirty="0" smtClean="0">
                <a:solidFill>
                  <a:schemeClr val="accent1"/>
                </a:solidFill>
              </a:rPr>
              <a:t>):</a:t>
            </a:r>
          </a:p>
          <a:p>
            <a:pPr algn="ctr"/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а) поднимется,</a:t>
            </a: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б) опустится</a:t>
            </a: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в) останется </a:t>
            </a:r>
            <a:r>
              <a:rPr lang="ru-RU" b="1" i="1" dirty="0" smtClean="0">
                <a:solidFill>
                  <a:schemeClr val="accent1"/>
                </a:solidFill>
              </a:rPr>
              <a:t>прежним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1" y="1988840"/>
            <a:ext cx="2664297" cy="4752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Спроектировать собственный дом.  </a:t>
            </a:r>
          </a:p>
          <a:p>
            <a:pPr algn="ctr"/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Начертить проект, соблюдая масштаб. Рассчитать материал для внутренней отделки дома. Составить пояснительную записку с указанием всех технических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61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466"/>
            <a:ext cx="633670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Нестандартные подходы</a:t>
            </a:r>
            <a:endParaRPr lang="ru-RU" sz="320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60" y="1268761"/>
            <a:ext cx="2469094" cy="5589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06" y="657236"/>
            <a:ext cx="3191453" cy="164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21088"/>
            <a:ext cx="3479006" cy="26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007" y="2301174"/>
            <a:ext cx="3191453" cy="4556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0685"/>
            <a:ext cx="3479007" cy="3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8215371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тратегия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создания позитивных взаимодействий с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 учеником, нарушающим дисциплины:</a:t>
            </a:r>
          </a:p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143248"/>
            <a:ext cx="821537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1.Понять истинные  мотивы поступка этого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ученика</a:t>
            </a: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2.Выбрать  адекватный  способ педагогического воздействия, с  целью  изменить ситуацию и прекратить начинающийся 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конфликт</a:t>
            </a: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3.Определить  стратегию действий педагога, с  целью постепенно  снизить количество  подобных проступков этого ученика в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дальнейшем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1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857256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Нарушая дисциплину, ученик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осознаёт, что ведёт себя неправильно,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но может не осознавать, что за этим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стоит одна из четырёх целей: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928662" y="3643314"/>
            <a:ext cx="71438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86116" y="3643314"/>
            <a:ext cx="71438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786446" y="3643314"/>
            <a:ext cx="71438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929586" y="3643314"/>
            <a:ext cx="64294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4929198"/>
            <a:ext cx="178595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Привлечение внимания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929198"/>
            <a:ext cx="1714512" cy="714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Власть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929198"/>
            <a:ext cx="1714512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Месть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4929198"/>
            <a:ext cx="1500198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Избегание неудачи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3" y="592933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charset="0"/>
                <a:cs typeface="Arial" charset="0"/>
              </a:rPr>
              <a:t>Эти четыре мотива выделил в 1930-е годы американский педагог </a:t>
            </a:r>
          </a:p>
          <a:p>
            <a:pPr algn="ctr"/>
            <a:r>
              <a:rPr lang="ru-RU" sz="1600" b="1" i="1" dirty="0" smtClean="0">
                <a:latin typeface="Arial" charset="0"/>
                <a:cs typeface="Arial" charset="0"/>
              </a:rPr>
              <a:t>Рудольф </a:t>
            </a:r>
            <a:r>
              <a:rPr lang="ru-RU" sz="1600" b="1" i="1" dirty="0" err="1" smtClean="0">
                <a:latin typeface="Arial" charset="0"/>
                <a:cs typeface="Arial" charset="0"/>
              </a:rPr>
              <a:t>Дрейкур</a:t>
            </a:r>
            <a:r>
              <a:rPr lang="ru-RU" sz="1600" b="1" i="1" dirty="0" smtClean="0">
                <a:latin typeface="Arial" charset="0"/>
                <a:cs typeface="Arial" charset="0"/>
              </a:rPr>
              <a:t>. 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1420</Words>
  <Application>Microsoft Office PowerPoint</Application>
  <PresentationFormat>Экран (4:3)</PresentationFormat>
  <Paragraphs>202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Cambria</vt:lpstr>
      <vt:lpstr>Constantia</vt:lpstr>
      <vt:lpstr>Times New Roman</vt:lpstr>
      <vt:lpstr>Wingdings</vt:lpstr>
      <vt:lpstr>Wingdings 2</vt:lpstr>
      <vt:lpstr>Поток</vt:lpstr>
      <vt:lpstr>Муниципальное казенное учреждение для детей,  нуждающихся в психолого-педагогической и медико-социальной помощи  «Центр диагностики и консультирования»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74</cp:revision>
  <dcterms:created xsi:type="dcterms:W3CDTF">2016-01-16T09:28:58Z</dcterms:created>
  <dcterms:modified xsi:type="dcterms:W3CDTF">2021-09-24T11:18:17Z</dcterms:modified>
</cp:coreProperties>
</file>