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7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4" r:id="rId19"/>
    <p:sldId id="27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CB116-895D-4E86-AE83-28482606D0F8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F878-7EDB-48F1-A3C0-71B005E18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08056-A23B-4963-8198-5B3B47132F1A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3F84-1A40-4CF6-A29D-BCBE224AE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41A3B-CB2F-4B0D-B5CC-4ED1A921E4D8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F3DB0-238B-4896-843D-7D09D149E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8ED2E-9AC3-41CE-A84F-BC9EB6924045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37904-BC34-4DF1-844F-32C8983DA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D6164-D020-4E84-B056-DADE5034DF51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2C673-9C48-4B84-BC09-97F0F6FF9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2D445-7D0F-4F92-9A98-AA4A1E59ED66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39FAC-EFA9-4C9D-A88A-3E021069D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87333-0D24-486B-9BC0-002356CDF955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ECD9-AA88-4AB4-A496-798A3F9A8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407B3-6AC1-43FF-8BDC-E88DA98CB508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C9838-EEE7-4D5F-A3C5-F6CD08AB5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00F21-A2B7-4EC8-A8C7-EE71A4378547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5F9B7-8E1C-4530-8EB7-6162AB22E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95CE1-33D8-43C6-9CD7-A588148A871E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51C3-FC1E-436B-A711-09091C8B4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A2817-4F49-42AB-BB20-79F264C4E669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4211D-3ADD-4117-AE8A-B2EE8C6D4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109569-6047-49FF-84FA-E296985C38F6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AF1DA4-340B-4A19-84D6-6E4533580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900" y="332656"/>
            <a:ext cx="6480048" cy="2301240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smtClean="0"/>
              <a:t>Центр занятости населения </a:t>
            </a:r>
            <a:r>
              <a:rPr lang="ru-RU" sz="5400"/>
              <a:t>С</a:t>
            </a:r>
            <a:r>
              <a:rPr lang="ru-RU" sz="5400" smtClean="0"/>
              <a:t>ургута</a:t>
            </a:r>
            <a:endParaRPr lang="ru-RU" sz="54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2275" y="5465763"/>
            <a:ext cx="7343775" cy="139223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Выполнили: Бабич.Т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Гильманова.А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Живова.Ю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Таровитова.К</a:t>
            </a:r>
            <a:endParaRPr lang="ru-RU" dirty="0"/>
          </a:p>
        </p:txBody>
      </p:sp>
      <p:pic>
        <p:nvPicPr>
          <p:cNvPr id="13315" name="Picture 2" descr="C:\Documents and Settings\Администратор\Рабочий стол\страх\1719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205038"/>
            <a:ext cx="54006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Сфера деятельности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395288" y="1341438"/>
            <a:ext cx="7467600" cy="4103687"/>
          </a:xfrm>
        </p:spPr>
        <p:txBody>
          <a:bodyPr/>
          <a:lstStyle/>
          <a:p>
            <a:pPr algn="just" eaLnBrk="1" hangingPunct="1"/>
            <a:r>
              <a:rPr lang="ru-RU" sz="1600" b="1" u="sng" smtClean="0"/>
              <a:t>Информационные технологии и Интернет</a:t>
            </a:r>
            <a:r>
              <a:rPr lang="ru-RU" sz="1600" smtClean="0"/>
              <a:t>: Специалист по ремонту компьютеров, Сотрудник технической поддержки, Инженер отдела </a:t>
            </a:r>
            <a:r>
              <a:rPr lang="en-US" sz="1600" smtClean="0"/>
              <a:t>IT</a:t>
            </a:r>
            <a:endParaRPr lang="ru-RU" sz="1600" smtClean="0"/>
          </a:p>
          <a:p>
            <a:pPr algn="just" eaLnBrk="1" hangingPunct="1"/>
            <a:r>
              <a:rPr lang="ru-RU" sz="1600" b="1" u="sng" smtClean="0"/>
              <a:t>Логистика, склад, ВЭД</a:t>
            </a:r>
            <a:r>
              <a:rPr lang="ru-RU" sz="1600" smtClean="0"/>
              <a:t>: менеджер –кладовщик, Грузчик, Специалист группы вертолетных перевозок</a:t>
            </a:r>
          </a:p>
          <a:p>
            <a:pPr algn="just" eaLnBrk="1" hangingPunct="1"/>
            <a:r>
              <a:rPr lang="ru-RU" sz="1600" b="1" u="sng" smtClean="0"/>
              <a:t>Маркетинг, Реклама, </a:t>
            </a:r>
            <a:r>
              <a:rPr lang="en-US" sz="1600" b="1" u="sng" smtClean="0"/>
              <a:t>PR </a:t>
            </a:r>
            <a:r>
              <a:rPr lang="ru-RU" sz="1600" b="1" u="sng" smtClean="0"/>
              <a:t>:</a:t>
            </a:r>
            <a:r>
              <a:rPr lang="ru-RU" sz="1600" smtClean="0"/>
              <a:t>менеджер отдела сбыта, Менеджер по рекламе, Маркетолог</a:t>
            </a:r>
          </a:p>
          <a:p>
            <a:pPr algn="just" eaLnBrk="1" hangingPunct="1"/>
            <a:r>
              <a:rPr lang="ru-RU" sz="1600" b="1" u="sng" smtClean="0"/>
              <a:t>Медицина и фармация :</a:t>
            </a:r>
            <a:r>
              <a:rPr lang="ru-RU" sz="1600" smtClean="0"/>
              <a:t> врач общей практики, медицинская сестра участковая, врач-статистик</a:t>
            </a:r>
          </a:p>
          <a:p>
            <a:pPr algn="just" eaLnBrk="1" hangingPunct="1"/>
            <a:r>
              <a:rPr lang="ru-RU" sz="1600" b="1" u="sng" smtClean="0"/>
              <a:t>Недвижимость: </a:t>
            </a:r>
            <a:r>
              <a:rPr lang="ru-RU" sz="1600" smtClean="0"/>
              <a:t>специалист по аренде недвижимости, Риэлтор</a:t>
            </a:r>
          </a:p>
          <a:p>
            <a:pPr algn="just" eaLnBrk="1" hangingPunct="1"/>
            <a:r>
              <a:rPr lang="ru-RU" sz="1600" b="1" u="sng" smtClean="0"/>
              <a:t>Образование и воспитание : </a:t>
            </a:r>
            <a:r>
              <a:rPr lang="ru-RU" sz="1600" smtClean="0"/>
              <a:t>заведующий лабораторией, Заведующая детского сада</a:t>
            </a:r>
          </a:p>
          <a:p>
            <a:pPr algn="just" eaLnBrk="1" hangingPunct="1"/>
            <a:r>
              <a:rPr lang="ru-RU" sz="1600" b="1" u="sng" smtClean="0"/>
              <a:t>Оптовая торговля </a:t>
            </a:r>
            <a:r>
              <a:rPr lang="ru-RU" sz="1600" smtClean="0"/>
              <a:t>: Специалист отдела продаж, Руководитель направления, супервайзер.</a:t>
            </a:r>
          </a:p>
          <a:p>
            <a:pPr algn="just" eaLnBrk="1" hangingPunct="1"/>
            <a:endParaRPr lang="ru-RU" sz="1600" smtClean="0"/>
          </a:p>
          <a:p>
            <a:pPr eaLnBrk="1" hangingPunct="1"/>
            <a:endParaRPr lang="ru-RU" sz="1600" smtClean="0"/>
          </a:p>
        </p:txBody>
      </p:sp>
      <p:pic>
        <p:nvPicPr>
          <p:cNvPr id="22531" name="Picture 2" descr="C:\Documents and Settings\Администратор\Рабочий стол\страх\smena-sfery-deyatelnosti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4724400"/>
            <a:ext cx="4068762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smtClean="0"/>
              <a:t>Бланки заявлений - анкет получателей государственной услуги: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2405063"/>
          </a:xfrm>
        </p:spPr>
        <p:txBody>
          <a:bodyPr/>
          <a:lstStyle/>
          <a:p>
            <a:pPr eaLnBrk="1" hangingPunct="1"/>
            <a:r>
              <a:rPr lang="ru-RU" sz="2000" smtClean="0"/>
              <a:t>заявление-анкета о предоставлении гражданину государственной услуги содействия в поиске подходящей работы;</a:t>
            </a:r>
          </a:p>
          <a:p>
            <a:pPr eaLnBrk="1" hangingPunct="1"/>
            <a:r>
              <a:rPr lang="ru-RU" sz="2000" smtClean="0"/>
              <a:t>заявление-анкета о предоставлении работодателю государственной услуги содействия в подборе необходимых работников.</a:t>
            </a:r>
          </a:p>
        </p:txBody>
      </p:sp>
      <p:pic>
        <p:nvPicPr>
          <p:cNvPr id="23555" name="Picture 2" descr="C:\Documents and Settings\Администратор\Рабочий стол\страх\97e7a6272f3c54b2cd9f78d29437c4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500438"/>
            <a:ext cx="361950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Перечень оснований для отказа в предоставлении </a:t>
            </a:r>
            <a:br>
              <a:rPr lang="ru-RU" sz="2400" b="1" smtClean="0"/>
            </a:br>
            <a:r>
              <a:rPr lang="ru-RU" sz="2400" b="1" smtClean="0"/>
              <a:t>государственной услуги содействия гражданам </a:t>
            </a:r>
            <a:br>
              <a:rPr lang="ru-RU" sz="2400" b="1" smtClean="0"/>
            </a:br>
            <a:r>
              <a:rPr lang="ru-RU" sz="2400" b="1" smtClean="0"/>
              <a:t>в поиске подходящей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2765425"/>
          </a:xfrm>
        </p:spPr>
        <p:txBody>
          <a:bodyPr>
            <a:normAutofit fontScale="55000" lnSpcReduction="20000"/>
          </a:bodyPr>
          <a:lstStyle/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1.Основанием для отказа гражданину, впервые обратившемуся в государственное учреждение службы занятости (центр занятости населения), в предоставлении государственной услуги содействия в поиске подходящей работы является отсутствие: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·  заполненного заявления-анкеты о предоставлении государственной услуги содействия в поиске подходящей работы; 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4579" name="Picture 2" descr="C:\Documents and Settings\Администратор\Рабочий стол\страх\otkaza_v_registracii_ooo_-_osnovnye_prichi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3357563"/>
            <a:ext cx="3133725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323850" y="3357563"/>
            <a:ext cx="467995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/>
              <a:t>  - Нет документов, удостоверяющих личность гражданина и гражданство  (паспорта гражданина Российской Федерации у гражданина Российской Федерации; документов, удостоверяющих личность и гражданство иностранного гражданина, у иностранного гражданина; документов, удостоверяющих личность, у лица без гражданства), или документов, их заменяющих;</a:t>
            </a:r>
          </a:p>
          <a:p>
            <a:pPr algn="just"/>
            <a:r>
              <a:rPr lang="ru-RU" sz="1400"/>
              <a:t>·  индивидуальной программы реабилитации инвалида у гражданина, которому установлена инвалидность.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b="1" smtClean="0"/>
              <a:t>Основанием для отказа в предоставлении государственной услуги содействия в поиске подходящей работы при последующих обращениях гражданина является отсутствие:</a:t>
            </a:r>
            <a:br>
              <a:rPr lang="ru-RU" sz="2000" b="1" smtClean="0"/>
            </a:br>
            <a:endParaRPr lang="ru-RU" sz="2000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268413"/>
            <a:ext cx="7993063" cy="5040312"/>
          </a:xfrm>
        </p:spPr>
        <p:txBody>
          <a:bodyPr>
            <a:normAutofit fontScale="40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/>
              <a:t>·  документов, удостоверяющих личность гражданина и гражданство (паспорта гражданина Российской Федерации у гражданина Российской Федерации; документов, удостоверяющих личность и гражданство иностранного гражданина, у иностранного гражданина; документов, удостоверяющих личность, у лица без гражданства), или документов, их заменяющих;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dirty="0"/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/>
              <a:t>·  индивидуальной программы реабилитации инвалида у гражданина, являющегося инвалидом.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dirty="0"/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/>
              <a:t> </a:t>
            </a:r>
            <a:r>
              <a:rPr lang="ru-RU" sz="4000" dirty="0" smtClean="0"/>
              <a:t>2</a:t>
            </a:r>
            <a:r>
              <a:rPr lang="ru-RU" sz="4000" dirty="0"/>
              <a:t>. Основанием для отказа гражданину в предоставлении государственной услуги содействия в поиске подходящей работы является  обращение в государственное учреждение службы занятости (центр занятости населения) в состоянии опьянения, вызванного употреблением алкоголя, наркотических средств или других одурманивающих веществ.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dirty="0"/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/>
              <a:t> </a:t>
            </a:r>
            <a:r>
              <a:rPr lang="ru-RU" sz="4000" dirty="0" smtClean="0"/>
              <a:t>3</a:t>
            </a:r>
            <a:r>
              <a:rPr lang="ru-RU" sz="4000" dirty="0"/>
              <a:t>. Основанием для отказа в предоставлении государственной услуги является представление получателем ложной информации или недостоверных сведений, документов.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Перечень оснований для отказа в предоставлении государственной услуги содействия работодателям в подборе необходимых работников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3268663"/>
          </a:xfrm>
        </p:spPr>
        <p:txBody>
          <a:bodyPr>
            <a:normAutofit fontScale="55000" lnSpcReduction="20000"/>
          </a:bodyPr>
          <a:lstStyle/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1. Основанием для отказа работодателю, впервые обратившемуся в государственное учреждение службы занятости (центр занятости населения), в предоставлении государственной услуги содействия в подборе необходимых работников является отсутствие: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·  </a:t>
            </a:r>
            <a:r>
              <a:rPr lang="ru-RU" dirty="0"/>
              <a:t>заполненного заявления-анкеты о предоставлении государственной услуги содействия в подборе необходимых работников;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·  </a:t>
            </a:r>
            <a:r>
              <a:rPr lang="ru-RU" dirty="0"/>
              <a:t>заполненного бланка «Сведения о потребности в работниках, наличии свободных рабочих мест (вакантных должностей)»;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3733800"/>
            <a:ext cx="2881313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539750" y="3789363"/>
            <a:ext cx="47529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/>
              <a:t>·  заверенной или засвидетельствованной копии свидетельства о государственной регистрации юридического лица или индивидуального предпринимателя у работодателя - юридического лица и индивидуального предпринимателя; документов, удостоверяющих личность гражданина и гражданство, или документов, их заменяющих, у работодателя – физического лица.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765175"/>
            <a:ext cx="7467600" cy="4852988"/>
          </a:xfrm>
        </p:spPr>
        <p:txBody>
          <a:bodyPr>
            <a:normAutofit fontScale="55000" lnSpcReduction="20000"/>
          </a:bodyPr>
          <a:lstStyle/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Основанием для отказа в предоставлении государственной услуги  содействия в подборе необходимых работников при последующих обращениях работодателя является отсутствие: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заполненного бланка «Сведения о потребности в работниках, наличии свободных рабочих мест (вакантных должностей)».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2. Основанием для отказа работодателю или его представителю в предоставлении государственной услуги содействия в подборе необходимых работников является  обращение в государственное учреждение службы занятости (центр занятости населения) в состоянии опьянения, вызванного употреблением алкоголя, наркотических средств или других одурманивающих веществ.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</a:t>
            </a:r>
          </a:p>
          <a:p>
            <a:pPr marL="3657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</a:t>
            </a:r>
            <a:r>
              <a:rPr lang="ru-RU" dirty="0"/>
              <a:t>. Основанием для отказа в предоставлении государственной услуги является представление получателем ложной информации или недостоверных сведений, документов.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Центр занятости отвечает за: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412875"/>
            <a:ext cx="7467600" cy="1944688"/>
          </a:xfrm>
        </p:spPr>
        <p:txBody>
          <a:bodyPr>
            <a:normAutofit fontScale="925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/>
              <a:t>Сведения о потребности в работниках, наличии свободных рабочих мест (вакантных должностей)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1600" dirty="0"/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/>
              <a:t>Извлечения из законодательных и нормативных правовых актов, регулирующих деятельность по предоставлению государственной услуги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1600" dirty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/>
              <a:t>Основания отказа в предоставлении государственной услуги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28675" name="Picture 2" descr="C:\Documents and Settings\Администратор\Рабочий стол\страх\9119d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3284538"/>
            <a:ext cx="29591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95288" y="3500438"/>
            <a:ext cx="4321175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latin typeface="+mn-lt"/>
              </a:rPr>
              <a:t>Перечень профессий (специальностей), видов трудовой деятельности, пользующихся спросом на рынке труда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+mn-lt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latin typeface="+mn-lt"/>
              </a:rPr>
              <a:t> Информация о наличии свободных рабочих мест (вакантных должностей), включая информацию о возможности трудоустройства на временные, сезонные и общественные работы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765175"/>
            <a:ext cx="7467600" cy="4525963"/>
          </a:xfrm>
        </p:spPr>
        <p:txBody>
          <a:bodyPr>
            <a:normAutofit fontScale="55000" lnSpcReduction="2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 Информация о возможности трудоустройства в другой местности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Информация о профессионально-квалификационной структуре граждан, обратившихся в целях поиска подходящей работы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Информация о проведении мероприятий, направленных на оказание содействия гражданам в поиске подходящей работы, а работодателям в подборе необходимых работников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О порядке и способах защиты трудовых прав граждан, информация о деятельности государственной инспекции труда в субъекте Российской Федерации по государственному надзору и контролю над соблюдением трудовых прав граждан и иных нормативных правовых актов, содержащих нормы трудового права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Ответы на вопросы получателей государственной услуги в режиме реального времени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Сведения о компании ЦЕНТР ЗАНЯТОСТИ НАСЕЛЕНИЯ ГОРОДА г.СУРГУТ: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1800" smtClean="0"/>
              <a:t>сфера деятельности организации центр занятости населения города г.сургут — биржи труда</a:t>
            </a:r>
          </a:p>
          <a:p>
            <a:pPr algn="just" eaLnBrk="1" hangingPunct="1"/>
            <a:r>
              <a:rPr lang="ru-RU" sz="1800" smtClean="0"/>
              <a:t>компаний центр занятости населения города г.сургут приписана к региону Ханты-Мансийский автономный округ — Югра;</a:t>
            </a:r>
          </a:p>
          <a:p>
            <a:pPr algn="just" eaLnBrk="1" hangingPunct="1"/>
            <a:r>
              <a:rPr lang="ru-RU" sz="1800" smtClean="0"/>
              <a:t>организация центр занятости населения города г.сургут находится в городе Сургут;</a:t>
            </a:r>
          </a:p>
          <a:p>
            <a:pPr algn="just" eaLnBrk="1" hangingPunct="1"/>
            <a:r>
              <a:rPr lang="ru-RU" sz="1800" smtClean="0"/>
              <a:t>в нашем каталоге центр занятости населения города г.сургут находится в рубрике рекрутинг и консалтинг</a:t>
            </a:r>
          </a:p>
          <a:p>
            <a:pPr algn="just" eaLnBrk="1" hangingPunct="1"/>
            <a:r>
              <a:rPr lang="ru-RU" sz="1800" smtClean="0"/>
              <a:t>центр занятости населения города г.сургут вы можете найти по адресу город сургут, ленина улица, 67;</a:t>
            </a:r>
          </a:p>
          <a:p>
            <a:pPr eaLnBrk="1" hangingPunct="1"/>
            <a:endParaRPr lang="ru-RU" sz="1800" smtClean="0"/>
          </a:p>
        </p:txBody>
      </p:sp>
      <p:pic>
        <p:nvPicPr>
          <p:cNvPr id="30723" name="Picture 2" descr="C:\Documents and Settings\Администратор\Рабочий стол\страх\image_7331984528430661307196398972939772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4724400"/>
            <a:ext cx="38100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3"/>
          <p:cNvSpPr txBox="1">
            <a:spLocks noChangeArrowheads="1"/>
          </p:cNvSpPr>
          <p:nvPr/>
        </p:nvSpPr>
        <p:spPr bwMode="auto">
          <a:xfrm>
            <a:off x="1258888" y="2924175"/>
            <a:ext cx="6049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20 июня 1991 год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107950" y="1196975"/>
            <a:ext cx="7993063" cy="4895850"/>
          </a:xfrm>
        </p:spPr>
        <p:txBody>
          <a:bodyPr/>
          <a:lstStyle/>
          <a:p>
            <a:pPr algn="just" eaLnBrk="1" hangingPunct="1"/>
            <a:r>
              <a:rPr lang="ru-RU" smtClean="0"/>
              <a:t>	</a:t>
            </a:r>
            <a:r>
              <a:rPr lang="ru-RU" sz="1800" smtClean="0"/>
              <a:t>20 лет назад создан «Сургутский центр занятости населения», ранее районный отдел занятости населения. 1 января 2004 года Государственное учреждение «Сургутский районный центр занятости населения» реорганизовано, присоединено к государственному учреждению «Сургутский городской центр занятости населения», с этого момента обслуживать жителей города Сургута и Сургутского района стало одно учреждение. Целью Сургутского центра занятости населения является обеспечение государственных гарантий жителей города Сургута и Сургутского района в области занятости населения. На сегодня для удобства жителей г.п.Лянтор и г.п.Федоровский предоставление государственных услуг в области занятости населения осуществляют: отдел занятости в г.п. Лянтор и специалисты отдела трудоустройства в г.п. Федоровский. Со дня основания руководит Сургутским центром занятости населения Л. П. Чеботарева. </a:t>
            </a:r>
          </a:p>
          <a:p>
            <a:pPr algn="just" eaLnBrk="1" hangingPunct="1"/>
            <a:endParaRPr lang="ru-RU" sz="1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smtClean="0"/>
              <a:t>ОСНОВНЫЕ НАПРАВЛЕНИЯ РАБОТЫ ЦЕНТРА ЗАНЯТОСТИ НАСЕЛЕНИЯ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700213"/>
            <a:ext cx="7467600" cy="4525962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1800" dirty="0" smtClean="0"/>
              <a:t>содействие в трудоустройстве граждан, обратившихся с целью поиска подходящей работы; </a:t>
            </a:r>
          </a:p>
          <a:p>
            <a:pPr algn="just" eaLnBrk="1" hangingPunct="1">
              <a:defRPr/>
            </a:pPr>
            <a:r>
              <a:rPr lang="ru-RU" sz="1800" dirty="0" smtClean="0"/>
              <a:t>проведение профессиональной ориентации, оказание психологической поддержки для ищущих и безработных граждан; </a:t>
            </a:r>
          </a:p>
          <a:p>
            <a:pPr algn="just" eaLnBrk="1" hangingPunct="1">
              <a:defRPr/>
            </a:pPr>
            <a:r>
              <a:rPr lang="ru-RU" sz="1800" dirty="0" smtClean="0"/>
              <a:t>профессиональное обучение, переподготовка, повышение квалификации безработных граждан, организация временной занятости несовершеннолетних граждан, желающих работать в свободное от учебы время; </a:t>
            </a:r>
          </a:p>
          <a:p>
            <a:pPr algn="just" eaLnBrk="1" hangingPunct="1">
              <a:defRPr/>
            </a:pPr>
            <a:r>
              <a:rPr lang="ru-RU" sz="1800" dirty="0" smtClean="0"/>
              <a:t>реализация программ по содействию в трудоустройстве граждан, особо нуждающихся в социальной защите; формирование, ведение и использование банка данных о рынке труда, в том числе о спросе и предложении на рабочую силу; 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468313" y="476250"/>
            <a:ext cx="7467600" cy="3773488"/>
          </a:xfrm>
        </p:spPr>
        <p:txBody>
          <a:bodyPr/>
          <a:lstStyle/>
          <a:p>
            <a:pPr algn="just" eaLnBrk="1" hangingPunct="1"/>
            <a:r>
              <a:rPr lang="ru-RU" sz="2000" smtClean="0"/>
              <a:t>содействие работодателям в подборе рабочих и специалистов на вакантное место, в том числе с консультированием по определению психологических требований к кандидату; </a:t>
            </a:r>
          </a:p>
          <a:p>
            <a:pPr algn="just" eaLnBrk="1" hangingPunct="1"/>
            <a:r>
              <a:rPr lang="ru-RU" sz="2000" smtClean="0"/>
              <a:t>организация ярмарок вакансий; </a:t>
            </a:r>
          </a:p>
          <a:p>
            <a:pPr algn="just" eaLnBrk="1" hangingPunct="1"/>
            <a:r>
              <a:rPr lang="ru-RU" sz="2000" smtClean="0"/>
              <a:t>организация общественных работ; </a:t>
            </a:r>
          </a:p>
          <a:p>
            <a:pPr algn="just" eaLnBrk="1" hangingPunct="1"/>
            <a:r>
              <a:rPr lang="ru-RU" sz="2000" smtClean="0"/>
              <a:t>выплата пособий по безработице; </a:t>
            </a:r>
          </a:p>
          <a:p>
            <a:pPr algn="just" eaLnBrk="1" hangingPunct="1"/>
            <a:r>
              <a:rPr lang="ru-RU" sz="2000" smtClean="0"/>
              <a:t>направление безработных граждан на пенсию, оформленную досрочно, в порядке предусмотренном законодательством</a:t>
            </a:r>
          </a:p>
          <a:p>
            <a:pPr eaLnBrk="1" hangingPunct="1"/>
            <a:endParaRPr lang="ru-RU" smtClean="0"/>
          </a:p>
        </p:txBody>
      </p:sp>
      <p:pic>
        <p:nvPicPr>
          <p:cNvPr id="16386" name="Picture 2" descr="C:\Documents and Settings\Администратор\Рабочий стол\страх\hqsuxcgpaffgnfrwwwoizk nwonxpbnrjejdbmkrnpxtdc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919538"/>
            <a:ext cx="66246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Соотношение численности состоящих на учёте и количество вакансий </a:t>
            </a:r>
          </a:p>
        </p:txBody>
      </p:sp>
      <p:pic>
        <p:nvPicPr>
          <p:cNvPr id="17410" name="Picture 2" descr="C:\Documents and Settings\Администратор\Рабочий стол\страх\sta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562100"/>
            <a:ext cx="6983412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6875463" y="6310313"/>
            <a:ext cx="2160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2013 год. апрель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Показатели регистрируемого рынка труда</a:t>
            </a:r>
            <a:endParaRPr lang="ru-RU" dirty="0"/>
          </a:p>
        </p:txBody>
      </p:sp>
      <p:pic>
        <p:nvPicPr>
          <p:cNvPr id="18434" name="Picture 2" descr="C:\Documents and Settings\Администратор\Рабочий стол\страх\staпв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714500"/>
            <a:ext cx="69119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4988" y="6237288"/>
            <a:ext cx="22129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Численность безработных граждан</a:t>
            </a: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6237288"/>
            <a:ext cx="22129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C:\Documents and Settings\Администратор\Рабочий стол\страх\stпаa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0938" y="1700213"/>
            <a:ext cx="58324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Численность граждан, обратившиеся за гос.услугой</a:t>
            </a:r>
            <a:endParaRPr lang="ru-RU" dirty="0"/>
          </a:p>
        </p:txBody>
      </p:sp>
      <p:pic>
        <p:nvPicPr>
          <p:cNvPr id="20482" name="Picture 2" descr="C:\Documents and Settings\Администратор\Рабочий стол\страх\stапa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844675"/>
            <a:ext cx="56165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3875" y="6237288"/>
            <a:ext cx="22129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Вакансии: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Информационные технологии и Интернет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Логистика, склад, </a:t>
            </a:r>
            <a:r>
              <a:rPr lang="ru-RU" dirty="0" smtClean="0"/>
              <a:t>ВЭД</a:t>
            </a:r>
            <a:endParaRPr lang="ru-RU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Маркетинг</a:t>
            </a:r>
            <a:r>
              <a:rPr lang="ru-RU" dirty="0"/>
              <a:t>, Реклама, PR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Медицина и фармация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Недвижимость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Образование и воспитание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Оптовая торговля 	</a:t>
            </a: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Производство </a:t>
            </a:r>
            <a:r>
              <a:rPr lang="ru-RU" dirty="0"/>
              <a:t>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Розничная торговля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Руководители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Секретариат и АХО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СМИ, Издательство, полиграфия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Страхование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Строительство и архитектура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Сфера услуг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Транспорт, автобизнес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Управление персоналом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Финансы, бухгалтерия, банк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Юриспруденция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Другие сферы деятельности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Хозяйственники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Работа для школьников 	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Работа в Сургуте для студентов</a:t>
            </a:r>
          </a:p>
        </p:txBody>
      </p:sp>
      <p:pic>
        <p:nvPicPr>
          <p:cNvPr id="21507" name="Picture 2" descr="C:\Documents and Settings\Администратор\Рабочий стол\страх\vacancy-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1628775"/>
            <a:ext cx="388937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</TotalTime>
  <Words>1023</Words>
  <Application>Microsoft Office PowerPoint</Application>
  <PresentationFormat>On-screen Show (4:3)</PresentationFormat>
  <Paragraphs>116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</vt:lpstr>
      <vt:lpstr>Franklin Gothic Book</vt:lpstr>
      <vt:lpstr>Wingdings 2</vt:lpstr>
      <vt:lpstr>Calibri</vt:lpstr>
      <vt:lpstr>Wingdings</vt:lpstr>
      <vt:lpstr>Техническая</vt:lpstr>
      <vt:lpstr>Техническая</vt:lpstr>
      <vt:lpstr>Техническая</vt:lpstr>
      <vt:lpstr>Техническая</vt:lpstr>
      <vt:lpstr>Техническая</vt:lpstr>
      <vt:lpstr>Техническая</vt:lpstr>
      <vt:lpstr>Слайд 1</vt:lpstr>
      <vt:lpstr>20 июня 1991 год</vt:lpstr>
      <vt:lpstr>ОСНОВНЫЕ НАПРАВЛЕНИЯ РАБОТЫ ЦЕНТРА ЗАНЯТОСТИ НАСЕЛЕНИЯ </vt:lpstr>
      <vt:lpstr>Слайд 4</vt:lpstr>
      <vt:lpstr>Соотношение численности состоящих на учёте и количество вакансий </vt:lpstr>
      <vt:lpstr>Показатели регистрируемого рынка труда</vt:lpstr>
      <vt:lpstr>Численность безработных граждан</vt:lpstr>
      <vt:lpstr>Численность граждан, обратившиеся за гос.услугой</vt:lpstr>
      <vt:lpstr>Вакансии:</vt:lpstr>
      <vt:lpstr>Сфера деятельности</vt:lpstr>
      <vt:lpstr>Бланки заявлений - анкет получателей государственной услуги:</vt:lpstr>
      <vt:lpstr>Перечень оснований для отказа в предоставлении  государственной услуги содействия гражданам  в поиске подходящей работы</vt:lpstr>
      <vt:lpstr>Основанием для отказа в предоставлении государственной услуги содействия в поиске подходящей работы при последующих обращениях гражданина является отсутствие: </vt:lpstr>
      <vt:lpstr>Перечень оснований для отказа в предоставлении государственной услуги содействия работодателям в подборе необходимых работников</vt:lpstr>
      <vt:lpstr>Слайд 15</vt:lpstr>
      <vt:lpstr>Центр занятости отвечает за:</vt:lpstr>
      <vt:lpstr>Слайд 17</vt:lpstr>
      <vt:lpstr>Сведения о компании ЦЕНТР ЗАНЯТОСТИ НАСЕЛЕНИЯ ГОРОДА г.СУРГУТ: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занятости населения Сургута</dc:title>
  <dc:creator>AS</dc:creator>
  <cp:lastModifiedBy>3-103-14</cp:lastModifiedBy>
  <cp:revision>9</cp:revision>
  <dcterms:created xsi:type="dcterms:W3CDTF">2013-05-21T16:59:36Z</dcterms:created>
  <dcterms:modified xsi:type="dcterms:W3CDTF">2013-05-29T05:18:53Z</dcterms:modified>
</cp:coreProperties>
</file>