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67" r:id="rId5"/>
    <p:sldId id="278" r:id="rId6"/>
    <p:sldId id="269" r:id="rId7"/>
    <p:sldId id="270" r:id="rId8"/>
    <p:sldId id="279" r:id="rId9"/>
    <p:sldId id="268" r:id="rId10"/>
    <p:sldId id="274" r:id="rId11"/>
    <p:sldId id="280" r:id="rId12"/>
    <p:sldId id="271" r:id="rId13"/>
    <p:sldId id="272" r:id="rId14"/>
    <p:sldId id="275" r:id="rId15"/>
    <p:sldId id="282" r:id="rId16"/>
    <p:sldId id="283" r:id="rId17"/>
    <p:sldId id="276" r:id="rId18"/>
    <p:sldId id="281" r:id="rId19"/>
    <p:sldId id="284" r:id="rId20"/>
    <p:sldId id="285" r:id="rId21"/>
    <p:sldId id="286" r:id="rId22"/>
    <p:sldId id="28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75;&#1088;&#1072;&#1092;&#1080;&#1082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Диаграмма распределения тестовых баллов участников ЕГЭ</a:t>
            </a:r>
            <a:r>
              <a:rPr lang="ru-RU" baseline="0" dirty="0" smtClean="0"/>
              <a:t> по химии по г. Сургуту</a:t>
            </a:r>
            <a:endParaRPr lang="ru-RU" dirty="0"/>
          </a:p>
        </c:rich>
      </c:tx>
      <c:layout>
        <c:manualLayout>
          <c:xMode val="edge"/>
          <c:yMode val="edge"/>
          <c:x val="0.130114583333333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6776000656167979E-2"/>
          <c:y val="6.1851851851851845E-2"/>
          <c:w val="0.95322399934383206"/>
          <c:h val="0.82075473899095941"/>
        </c:manualLayout>
      </c:layout>
      <c:barChart>
        <c:barDir val="bar"/>
        <c:grouping val="stacked"/>
        <c:varyColors val="0"/>
        <c:ser>
          <c:idx val="0"/>
          <c:order val="0"/>
          <c:tx>
            <c:v>2019</c:v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4000"/>
                    <a:satMod val="130000"/>
                    <a:lumMod val="92000"/>
                  </a:schemeClr>
                </a:gs>
                <a:gs pos="100000">
                  <a:schemeClr val="accent1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Лист1!$A$1:$A$35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Лист1!$B$1:$B$35</c:f>
              <c:numCache>
                <c:formatCode>0.00%</c:formatCode>
                <c:ptCount val="35"/>
                <c:pt idx="0">
                  <c:v>0.76200000000000001</c:v>
                </c:pt>
                <c:pt idx="1">
                  <c:v>0.79300000000000004</c:v>
                </c:pt>
                <c:pt idx="2">
                  <c:v>0.88900000000000001</c:v>
                </c:pt>
                <c:pt idx="3">
                  <c:v>0.69699999999999995</c:v>
                </c:pt>
                <c:pt idx="4">
                  <c:v>0.89500000000000002</c:v>
                </c:pt>
                <c:pt idx="5">
                  <c:v>0.60699999999999998</c:v>
                </c:pt>
                <c:pt idx="6">
                  <c:v>0.64600000000000002</c:v>
                </c:pt>
                <c:pt idx="7">
                  <c:v>0.55300000000000005</c:v>
                </c:pt>
                <c:pt idx="8">
                  <c:v>0.497</c:v>
                </c:pt>
                <c:pt idx="9">
                  <c:v>0.78</c:v>
                </c:pt>
                <c:pt idx="10">
                  <c:v>0.68700000000000006</c:v>
                </c:pt>
                <c:pt idx="11">
                  <c:v>0.45800000000000002</c:v>
                </c:pt>
                <c:pt idx="12">
                  <c:v>0.61299999999999999</c:v>
                </c:pt>
                <c:pt idx="13">
                  <c:v>0.48299999999999998</c:v>
                </c:pt>
                <c:pt idx="14">
                  <c:v>0.42099999999999999</c:v>
                </c:pt>
                <c:pt idx="15">
                  <c:v>0.64200000000000002</c:v>
                </c:pt>
                <c:pt idx="16">
                  <c:v>0.34799999999999998</c:v>
                </c:pt>
                <c:pt idx="17">
                  <c:v>0.66700000000000004</c:v>
                </c:pt>
                <c:pt idx="18">
                  <c:v>0.59799999999999998</c:v>
                </c:pt>
                <c:pt idx="19">
                  <c:v>0.80800000000000005</c:v>
                </c:pt>
                <c:pt idx="20">
                  <c:v>0.71799999999999997</c:v>
                </c:pt>
                <c:pt idx="21">
                  <c:v>0.81</c:v>
                </c:pt>
                <c:pt idx="22">
                  <c:v>0.70899999999999996</c:v>
                </c:pt>
                <c:pt idx="23">
                  <c:v>0.68300000000000005</c:v>
                </c:pt>
                <c:pt idx="24">
                  <c:v>0.432</c:v>
                </c:pt>
                <c:pt idx="25">
                  <c:v>0.64100000000000001</c:v>
                </c:pt>
                <c:pt idx="26">
                  <c:v>0.55700000000000005</c:v>
                </c:pt>
                <c:pt idx="27">
                  <c:v>0.60699999999999998</c:v>
                </c:pt>
                <c:pt idx="28">
                  <c:v>0.56299999999999994</c:v>
                </c:pt>
                <c:pt idx="29">
                  <c:v>0.28899999999999998</c:v>
                </c:pt>
                <c:pt idx="30">
                  <c:v>0.5</c:v>
                </c:pt>
                <c:pt idx="31">
                  <c:v>0.38900000000000001</c:v>
                </c:pt>
                <c:pt idx="32">
                  <c:v>0.44600000000000001</c:v>
                </c:pt>
                <c:pt idx="33">
                  <c:v>0.20799999999999999</c:v>
                </c:pt>
                <c:pt idx="34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1-4AE2-93D6-19E739353A18}"/>
            </c:ext>
          </c:extLst>
        </c:ser>
        <c:ser>
          <c:idx val="1"/>
          <c:order val="1"/>
          <c:tx>
            <c:v>2020</c:v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4000"/>
                    <a:satMod val="130000"/>
                    <a:lumMod val="92000"/>
                  </a:schemeClr>
                </a:gs>
                <a:gs pos="100000">
                  <a:schemeClr val="accent3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Лист1!$A$1:$A$35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Лист1!$C$1:$C$35</c:f>
              <c:numCache>
                <c:formatCode>0.00%</c:formatCode>
                <c:ptCount val="35"/>
                <c:pt idx="0">
                  <c:v>0.51100000000000001</c:v>
                </c:pt>
                <c:pt idx="1">
                  <c:v>0.61</c:v>
                </c:pt>
                <c:pt idx="2">
                  <c:v>0.56200000000000006</c:v>
                </c:pt>
                <c:pt idx="3">
                  <c:v>0.60399999999999998</c:v>
                </c:pt>
                <c:pt idx="4">
                  <c:v>0.54800000000000004</c:v>
                </c:pt>
                <c:pt idx="5">
                  <c:v>0.52800000000000002</c:v>
                </c:pt>
                <c:pt idx="6">
                  <c:v>0.61</c:v>
                </c:pt>
                <c:pt idx="7">
                  <c:v>0.46200000000000002</c:v>
                </c:pt>
                <c:pt idx="8">
                  <c:v>0.438</c:v>
                </c:pt>
                <c:pt idx="9">
                  <c:v>0.73599999999999999</c:v>
                </c:pt>
                <c:pt idx="10">
                  <c:v>0.63500000000000001</c:v>
                </c:pt>
                <c:pt idx="11">
                  <c:v>0.58399999999999996</c:v>
                </c:pt>
                <c:pt idx="12">
                  <c:v>0.66</c:v>
                </c:pt>
                <c:pt idx="13">
                  <c:v>0.46100000000000002</c:v>
                </c:pt>
                <c:pt idx="14">
                  <c:v>0.48</c:v>
                </c:pt>
                <c:pt idx="15">
                  <c:v>0.41699999999999998</c:v>
                </c:pt>
                <c:pt idx="16">
                  <c:v>0.42</c:v>
                </c:pt>
                <c:pt idx="17">
                  <c:v>0.72899999999999998</c:v>
                </c:pt>
                <c:pt idx="18">
                  <c:v>0.52</c:v>
                </c:pt>
                <c:pt idx="19">
                  <c:v>0.69099999999999995</c:v>
                </c:pt>
                <c:pt idx="20">
                  <c:v>0.73899999999999999</c:v>
                </c:pt>
                <c:pt idx="21">
                  <c:v>0.69699999999999995</c:v>
                </c:pt>
                <c:pt idx="22">
                  <c:v>0.61799999999999999</c:v>
                </c:pt>
                <c:pt idx="23">
                  <c:v>0.19700000000000001</c:v>
                </c:pt>
                <c:pt idx="24">
                  <c:v>0.55900000000000005</c:v>
                </c:pt>
                <c:pt idx="25">
                  <c:v>0.45200000000000001</c:v>
                </c:pt>
                <c:pt idx="26">
                  <c:v>0.441</c:v>
                </c:pt>
                <c:pt idx="27">
                  <c:v>0.56999999999999995</c:v>
                </c:pt>
                <c:pt idx="28">
                  <c:v>0.56699999999999995</c:v>
                </c:pt>
                <c:pt idx="29">
                  <c:v>0.29099999999999998</c:v>
                </c:pt>
                <c:pt idx="30">
                  <c:v>0.27900000000000003</c:v>
                </c:pt>
                <c:pt idx="31">
                  <c:v>0.215</c:v>
                </c:pt>
                <c:pt idx="32">
                  <c:v>0.22</c:v>
                </c:pt>
                <c:pt idx="33">
                  <c:v>0.06</c:v>
                </c:pt>
                <c:pt idx="34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01-4AE2-93D6-19E739353A18}"/>
            </c:ext>
          </c:extLst>
        </c:ser>
        <c:ser>
          <c:idx val="2"/>
          <c:order val="2"/>
          <c:tx>
            <c:v>2021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Лист1!$A$1:$A$35</c:f>
              <c:strCache>
                <c:ptCount val="3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  <c:pt idx="26">
                  <c:v>№27</c:v>
                </c:pt>
                <c:pt idx="27">
                  <c:v>№28</c:v>
                </c:pt>
                <c:pt idx="28">
                  <c:v>№29</c:v>
                </c:pt>
                <c:pt idx="29">
                  <c:v>№30</c:v>
                </c:pt>
                <c:pt idx="30">
                  <c:v>№31</c:v>
                </c:pt>
                <c:pt idx="31">
                  <c:v>№32</c:v>
                </c:pt>
                <c:pt idx="32">
                  <c:v>№33</c:v>
                </c:pt>
                <c:pt idx="33">
                  <c:v>№34</c:v>
                </c:pt>
                <c:pt idx="34">
                  <c:v>№35</c:v>
                </c:pt>
              </c:strCache>
            </c:strRef>
          </c:cat>
          <c:val>
            <c:numRef>
              <c:f>Лист1!$D$1:$D$35</c:f>
              <c:numCache>
                <c:formatCode>0.00%</c:formatCode>
                <c:ptCount val="35"/>
                <c:pt idx="0">
                  <c:v>0.33400000000000002</c:v>
                </c:pt>
                <c:pt idx="1">
                  <c:v>0.58499999999999996</c:v>
                </c:pt>
                <c:pt idx="2">
                  <c:v>0.56000000000000005</c:v>
                </c:pt>
                <c:pt idx="3">
                  <c:v>0.61399999999999999</c:v>
                </c:pt>
                <c:pt idx="4">
                  <c:v>0.746</c:v>
                </c:pt>
                <c:pt idx="5">
                  <c:v>0.69899999999999995</c:v>
                </c:pt>
                <c:pt idx="6">
                  <c:v>0.71599999999999997</c:v>
                </c:pt>
                <c:pt idx="7">
                  <c:v>0.45300000000000001</c:v>
                </c:pt>
                <c:pt idx="8">
                  <c:v>0.56499999999999995</c:v>
                </c:pt>
                <c:pt idx="9">
                  <c:v>0.61899999999999999</c:v>
                </c:pt>
                <c:pt idx="10">
                  <c:v>0.622</c:v>
                </c:pt>
                <c:pt idx="11">
                  <c:v>0.56200000000000006</c:v>
                </c:pt>
                <c:pt idx="12">
                  <c:v>0.61899999999999999</c:v>
                </c:pt>
                <c:pt idx="13">
                  <c:v>0.42199999999999999</c:v>
                </c:pt>
                <c:pt idx="14">
                  <c:v>0.52800000000000002</c:v>
                </c:pt>
                <c:pt idx="15">
                  <c:v>0.52500000000000002</c:v>
                </c:pt>
                <c:pt idx="16">
                  <c:v>0.43099999999999999</c:v>
                </c:pt>
                <c:pt idx="17">
                  <c:v>0.505</c:v>
                </c:pt>
                <c:pt idx="18">
                  <c:v>0.60399999999999998</c:v>
                </c:pt>
                <c:pt idx="19">
                  <c:v>0.56499999999999995</c:v>
                </c:pt>
                <c:pt idx="20">
                  <c:v>0.66100000000000003</c:v>
                </c:pt>
                <c:pt idx="21">
                  <c:v>0.81499999999999995</c:v>
                </c:pt>
                <c:pt idx="22">
                  <c:v>0.70899999999999996</c:v>
                </c:pt>
                <c:pt idx="23">
                  <c:v>0.41799999999999998</c:v>
                </c:pt>
                <c:pt idx="24">
                  <c:v>0.49199999999999999</c:v>
                </c:pt>
                <c:pt idx="25">
                  <c:v>0.32100000000000001</c:v>
                </c:pt>
                <c:pt idx="26">
                  <c:v>0.53100000000000003</c:v>
                </c:pt>
                <c:pt idx="27">
                  <c:v>0.68400000000000005</c:v>
                </c:pt>
                <c:pt idx="28">
                  <c:v>0.61099999999999999</c:v>
                </c:pt>
                <c:pt idx="29">
                  <c:v>0.28799999999999998</c:v>
                </c:pt>
                <c:pt idx="30">
                  <c:v>0.312</c:v>
                </c:pt>
                <c:pt idx="31">
                  <c:v>0.29499999999999998</c:v>
                </c:pt>
                <c:pt idx="32">
                  <c:v>0.39400000000000002</c:v>
                </c:pt>
                <c:pt idx="33">
                  <c:v>4.3999999999999997E-2</c:v>
                </c:pt>
                <c:pt idx="34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01-4AE2-93D6-19E739353A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7588168"/>
        <c:axId val="377592104"/>
      </c:barChart>
      <c:catAx>
        <c:axId val="377588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592104"/>
        <c:crosses val="autoZero"/>
        <c:auto val="1"/>
        <c:lblAlgn val="ctr"/>
        <c:lblOffset val="100"/>
        <c:noMultiLvlLbl val="0"/>
      </c:catAx>
      <c:valAx>
        <c:axId val="377592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7588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5.4397860417136179E-2"/>
          <c:y val="0.9129095320963958"/>
          <c:w val="0.92071081477936201"/>
          <c:h val="7.8893748355546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3600" b="1" i="0" baseline="0" dirty="0" smtClean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Блок «</a:t>
            </a:r>
            <a:r>
              <a:rPr lang="ru-RU" sz="3600" b="1" i="0" baseline="0" dirty="0" smtClean="0">
                <a:effectLst/>
              </a:rPr>
              <a:t>Теоретические основы химии»</a:t>
            </a:r>
            <a:endParaRPr lang="ru-RU" sz="3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2019</c:v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4000"/>
                    <a:satMod val="130000"/>
                    <a:lumMod val="92000"/>
                  </a:schemeClr>
                </a:gs>
                <a:gs pos="100000">
                  <a:schemeClr val="accent1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Лист1!$G$12:$G$23</c:f>
              <c:strCache>
                <c:ptCount val="1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№19</c:v>
                </c:pt>
                <c:pt idx="5">
                  <c:v>№20</c:v>
                </c:pt>
                <c:pt idx="6">
                  <c:v>№21</c:v>
                </c:pt>
                <c:pt idx="7">
                  <c:v>№22</c:v>
                </c:pt>
                <c:pt idx="8">
                  <c:v>№23</c:v>
                </c:pt>
                <c:pt idx="9">
                  <c:v>№24</c:v>
                </c:pt>
                <c:pt idx="10">
                  <c:v>№30</c:v>
                </c:pt>
                <c:pt idx="11">
                  <c:v>№31</c:v>
                </c:pt>
              </c:strCache>
            </c:strRef>
          </c:cat>
          <c:val>
            <c:numRef>
              <c:f>Лист1!$H$12:$H$23</c:f>
              <c:numCache>
                <c:formatCode>0.00%</c:formatCode>
                <c:ptCount val="12"/>
                <c:pt idx="0">
                  <c:v>0.76200000000000001</c:v>
                </c:pt>
                <c:pt idx="1">
                  <c:v>0.79300000000000004</c:v>
                </c:pt>
                <c:pt idx="2">
                  <c:v>0.88900000000000001</c:v>
                </c:pt>
                <c:pt idx="3">
                  <c:v>0.69699999999999995</c:v>
                </c:pt>
                <c:pt idx="4">
                  <c:v>0.59799999999999998</c:v>
                </c:pt>
                <c:pt idx="5">
                  <c:v>0.80800000000000005</c:v>
                </c:pt>
                <c:pt idx="6">
                  <c:v>0.71799999999999997</c:v>
                </c:pt>
                <c:pt idx="7">
                  <c:v>0.81</c:v>
                </c:pt>
                <c:pt idx="8">
                  <c:v>0.70899999999999996</c:v>
                </c:pt>
                <c:pt idx="9">
                  <c:v>0.68300000000000005</c:v>
                </c:pt>
                <c:pt idx="10">
                  <c:v>0.28899999999999998</c:v>
                </c:pt>
                <c:pt idx="1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9B-435C-BAF0-ABC3E51DF536}"/>
            </c:ext>
          </c:extLst>
        </c:ser>
        <c:ser>
          <c:idx val="1"/>
          <c:order val="1"/>
          <c:tx>
            <c:v>2020</c:v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4000"/>
                    <a:satMod val="130000"/>
                    <a:lumMod val="92000"/>
                  </a:schemeClr>
                </a:gs>
                <a:gs pos="100000">
                  <a:schemeClr val="accent3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Лист1!$G$12:$G$23</c:f>
              <c:strCache>
                <c:ptCount val="1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№19</c:v>
                </c:pt>
                <c:pt idx="5">
                  <c:v>№20</c:v>
                </c:pt>
                <c:pt idx="6">
                  <c:v>№21</c:v>
                </c:pt>
                <c:pt idx="7">
                  <c:v>№22</c:v>
                </c:pt>
                <c:pt idx="8">
                  <c:v>№23</c:v>
                </c:pt>
                <c:pt idx="9">
                  <c:v>№24</c:v>
                </c:pt>
                <c:pt idx="10">
                  <c:v>№30</c:v>
                </c:pt>
                <c:pt idx="11">
                  <c:v>№31</c:v>
                </c:pt>
              </c:strCache>
            </c:strRef>
          </c:cat>
          <c:val>
            <c:numRef>
              <c:f>Лист1!$I$12:$I$23</c:f>
              <c:numCache>
                <c:formatCode>0.00%</c:formatCode>
                <c:ptCount val="12"/>
                <c:pt idx="0">
                  <c:v>0.51100000000000001</c:v>
                </c:pt>
                <c:pt idx="1">
                  <c:v>0.61</c:v>
                </c:pt>
                <c:pt idx="2">
                  <c:v>0.56200000000000006</c:v>
                </c:pt>
                <c:pt idx="3">
                  <c:v>0.60399999999999998</c:v>
                </c:pt>
                <c:pt idx="4">
                  <c:v>0.52</c:v>
                </c:pt>
                <c:pt idx="5">
                  <c:v>0.69099999999999995</c:v>
                </c:pt>
                <c:pt idx="6">
                  <c:v>0.73899999999999999</c:v>
                </c:pt>
                <c:pt idx="7">
                  <c:v>0.69699999999999995</c:v>
                </c:pt>
                <c:pt idx="8">
                  <c:v>0.61799999999999999</c:v>
                </c:pt>
                <c:pt idx="9">
                  <c:v>0.19700000000000001</c:v>
                </c:pt>
                <c:pt idx="10">
                  <c:v>0.29099999999999998</c:v>
                </c:pt>
                <c:pt idx="11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9B-435C-BAF0-ABC3E51DF536}"/>
            </c:ext>
          </c:extLst>
        </c:ser>
        <c:ser>
          <c:idx val="2"/>
          <c:order val="2"/>
          <c:tx>
            <c:v>2021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Лист1!$G$12:$G$23</c:f>
              <c:strCache>
                <c:ptCount val="1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№19</c:v>
                </c:pt>
                <c:pt idx="5">
                  <c:v>№20</c:v>
                </c:pt>
                <c:pt idx="6">
                  <c:v>№21</c:v>
                </c:pt>
                <c:pt idx="7">
                  <c:v>№22</c:v>
                </c:pt>
                <c:pt idx="8">
                  <c:v>№23</c:v>
                </c:pt>
                <c:pt idx="9">
                  <c:v>№24</c:v>
                </c:pt>
                <c:pt idx="10">
                  <c:v>№30</c:v>
                </c:pt>
                <c:pt idx="11">
                  <c:v>№31</c:v>
                </c:pt>
              </c:strCache>
            </c:strRef>
          </c:cat>
          <c:val>
            <c:numRef>
              <c:f>Лист1!$J$12:$J$23</c:f>
              <c:numCache>
                <c:formatCode>0.00%</c:formatCode>
                <c:ptCount val="12"/>
                <c:pt idx="0">
                  <c:v>0.33400000000000002</c:v>
                </c:pt>
                <c:pt idx="1">
                  <c:v>0.58499999999999996</c:v>
                </c:pt>
                <c:pt idx="2">
                  <c:v>0.56000000000000005</c:v>
                </c:pt>
                <c:pt idx="3">
                  <c:v>0.61399999999999999</c:v>
                </c:pt>
                <c:pt idx="4">
                  <c:v>0.60399999999999998</c:v>
                </c:pt>
                <c:pt idx="5">
                  <c:v>0.56499999999999995</c:v>
                </c:pt>
                <c:pt idx="6">
                  <c:v>0.66100000000000003</c:v>
                </c:pt>
                <c:pt idx="7">
                  <c:v>0.81499999999999995</c:v>
                </c:pt>
                <c:pt idx="8">
                  <c:v>0.70899999999999996</c:v>
                </c:pt>
                <c:pt idx="9">
                  <c:v>0.41799999999999998</c:v>
                </c:pt>
                <c:pt idx="10">
                  <c:v>0.28799999999999998</c:v>
                </c:pt>
                <c:pt idx="11">
                  <c:v>0.312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9B-435C-BAF0-ABC3E51DF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832184"/>
        <c:axId val="387832512"/>
        <c:axId val="0"/>
      </c:bar3DChart>
      <c:catAx>
        <c:axId val="38783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832512"/>
        <c:crosses val="autoZero"/>
        <c:auto val="1"/>
        <c:lblAlgn val="ctr"/>
        <c:lblOffset val="100"/>
        <c:noMultiLvlLbl val="0"/>
      </c:catAx>
      <c:valAx>
        <c:axId val="38783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83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571104372973934E-2"/>
          <c:y val="0.93157494896471271"/>
          <c:w val="0.92873191793715459"/>
          <c:h val="5.73139399241761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4000" b="1" i="0" u="none" strike="noStrike" baseline="0" dirty="0" smtClean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Блок «</a:t>
            </a:r>
            <a:r>
              <a:rPr lang="ru-RU" sz="4000" b="1" i="0" u="none" strike="noStrike" baseline="0" dirty="0" smtClean="0">
                <a:effectLst/>
              </a:rPr>
              <a:t>Неорганическая химия»</a:t>
            </a:r>
            <a:endParaRPr lang="ru-RU" sz="4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2019</c:v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4000"/>
                    <a:satMod val="130000"/>
                    <a:lumMod val="92000"/>
                  </a:schemeClr>
                </a:gs>
                <a:gs pos="100000">
                  <a:schemeClr val="accent1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Лист1!$L$16:$L$23</c:f>
              <c:strCache>
                <c:ptCount val="8"/>
                <c:pt idx="0">
                  <c:v>№5</c:v>
                </c:pt>
                <c:pt idx="1">
                  <c:v>№6</c:v>
                </c:pt>
                <c:pt idx="2">
                  <c:v>№7</c:v>
                </c:pt>
                <c:pt idx="3">
                  <c:v>№8</c:v>
                </c:pt>
                <c:pt idx="4">
                  <c:v>№9</c:v>
                </c:pt>
                <c:pt idx="5">
                  <c:v>№10</c:v>
                </c:pt>
                <c:pt idx="6">
                  <c:v>№32</c:v>
                </c:pt>
                <c:pt idx="7">
                  <c:v>№34</c:v>
                </c:pt>
              </c:strCache>
            </c:strRef>
          </c:cat>
          <c:val>
            <c:numRef>
              <c:f>Лист1!$M$16:$M$23</c:f>
              <c:numCache>
                <c:formatCode>0.00%</c:formatCode>
                <c:ptCount val="8"/>
                <c:pt idx="0">
                  <c:v>0.89500000000000002</c:v>
                </c:pt>
                <c:pt idx="1">
                  <c:v>0.60699999999999998</c:v>
                </c:pt>
                <c:pt idx="2">
                  <c:v>0.64600000000000002</c:v>
                </c:pt>
                <c:pt idx="3">
                  <c:v>0.55300000000000005</c:v>
                </c:pt>
                <c:pt idx="4">
                  <c:v>0.497</c:v>
                </c:pt>
                <c:pt idx="5">
                  <c:v>0.78</c:v>
                </c:pt>
                <c:pt idx="6">
                  <c:v>0.38900000000000001</c:v>
                </c:pt>
                <c:pt idx="7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A-41FD-BAA5-7337B52F6E2D}"/>
            </c:ext>
          </c:extLst>
        </c:ser>
        <c:ser>
          <c:idx val="1"/>
          <c:order val="1"/>
          <c:tx>
            <c:v>2020</c:v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4000"/>
                    <a:satMod val="130000"/>
                    <a:lumMod val="92000"/>
                  </a:schemeClr>
                </a:gs>
                <a:gs pos="100000">
                  <a:schemeClr val="accent3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Лист1!$L$16:$L$23</c:f>
              <c:strCache>
                <c:ptCount val="8"/>
                <c:pt idx="0">
                  <c:v>№5</c:v>
                </c:pt>
                <c:pt idx="1">
                  <c:v>№6</c:v>
                </c:pt>
                <c:pt idx="2">
                  <c:v>№7</c:v>
                </c:pt>
                <c:pt idx="3">
                  <c:v>№8</c:v>
                </c:pt>
                <c:pt idx="4">
                  <c:v>№9</c:v>
                </c:pt>
                <c:pt idx="5">
                  <c:v>№10</c:v>
                </c:pt>
                <c:pt idx="6">
                  <c:v>№32</c:v>
                </c:pt>
                <c:pt idx="7">
                  <c:v>№34</c:v>
                </c:pt>
              </c:strCache>
            </c:strRef>
          </c:cat>
          <c:val>
            <c:numRef>
              <c:f>Лист1!$N$16:$N$23</c:f>
              <c:numCache>
                <c:formatCode>0.00%</c:formatCode>
                <c:ptCount val="8"/>
                <c:pt idx="0">
                  <c:v>0.54800000000000004</c:v>
                </c:pt>
                <c:pt idx="1">
                  <c:v>0.52800000000000002</c:v>
                </c:pt>
                <c:pt idx="2">
                  <c:v>0.61</c:v>
                </c:pt>
                <c:pt idx="3">
                  <c:v>0.46200000000000002</c:v>
                </c:pt>
                <c:pt idx="4">
                  <c:v>0.438</c:v>
                </c:pt>
                <c:pt idx="5">
                  <c:v>0.73599999999999999</c:v>
                </c:pt>
                <c:pt idx="6">
                  <c:v>0.215</c:v>
                </c:pt>
                <c:pt idx="7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6A-41FD-BAA5-7337B52F6E2D}"/>
            </c:ext>
          </c:extLst>
        </c:ser>
        <c:ser>
          <c:idx val="2"/>
          <c:order val="2"/>
          <c:tx>
            <c:v>2021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Лист1!$L$16:$L$23</c:f>
              <c:strCache>
                <c:ptCount val="8"/>
                <c:pt idx="0">
                  <c:v>№5</c:v>
                </c:pt>
                <c:pt idx="1">
                  <c:v>№6</c:v>
                </c:pt>
                <c:pt idx="2">
                  <c:v>№7</c:v>
                </c:pt>
                <c:pt idx="3">
                  <c:v>№8</c:v>
                </c:pt>
                <c:pt idx="4">
                  <c:v>№9</c:v>
                </c:pt>
                <c:pt idx="5">
                  <c:v>№10</c:v>
                </c:pt>
                <c:pt idx="6">
                  <c:v>№32</c:v>
                </c:pt>
                <c:pt idx="7">
                  <c:v>№34</c:v>
                </c:pt>
              </c:strCache>
            </c:strRef>
          </c:cat>
          <c:val>
            <c:numRef>
              <c:f>Лист1!$O$16:$O$23</c:f>
              <c:numCache>
                <c:formatCode>0.00%</c:formatCode>
                <c:ptCount val="8"/>
                <c:pt idx="0">
                  <c:v>0.746</c:v>
                </c:pt>
                <c:pt idx="1">
                  <c:v>0.69899999999999995</c:v>
                </c:pt>
                <c:pt idx="2">
                  <c:v>0.71599999999999997</c:v>
                </c:pt>
                <c:pt idx="3">
                  <c:v>0.45300000000000001</c:v>
                </c:pt>
                <c:pt idx="4">
                  <c:v>0.56499999999999995</c:v>
                </c:pt>
                <c:pt idx="5">
                  <c:v>0.61899999999999999</c:v>
                </c:pt>
                <c:pt idx="6">
                  <c:v>0.29499999999999998</c:v>
                </c:pt>
                <c:pt idx="7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6A-41FD-BAA5-7337B52F6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622896"/>
        <c:axId val="380623224"/>
        <c:axId val="0"/>
      </c:bar3DChart>
      <c:catAx>
        <c:axId val="38062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623224"/>
        <c:crosses val="autoZero"/>
        <c:auto val="1"/>
        <c:lblAlgn val="ctr"/>
        <c:lblOffset val="100"/>
        <c:noMultiLvlLbl val="0"/>
      </c:catAx>
      <c:valAx>
        <c:axId val="38062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62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258128073972581E-2"/>
          <c:y val="0.93342680081656459"/>
          <c:w val="0.85725315702681393"/>
          <c:h val="3.6943569553805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4400" b="1" i="0" baseline="0" dirty="0" smtClean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Блок «</a:t>
            </a:r>
            <a:r>
              <a:rPr lang="ru-RU" sz="4400" b="1" i="0" baseline="0" dirty="0" smtClean="0">
                <a:effectLst/>
              </a:rPr>
              <a:t>Органическая химия»</a:t>
            </a:r>
            <a:endParaRPr lang="ru-RU" sz="4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2019</c:v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4000"/>
                    <a:satMod val="130000"/>
                    <a:lumMod val="92000"/>
                  </a:schemeClr>
                </a:gs>
                <a:gs pos="100000">
                  <a:schemeClr val="accent1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Лист1!$Q$1:$Q$10</c:f>
              <c:strCache>
                <c:ptCount val="10"/>
                <c:pt idx="0">
                  <c:v>№11</c:v>
                </c:pt>
                <c:pt idx="1">
                  <c:v>№12</c:v>
                </c:pt>
                <c:pt idx="2">
                  <c:v>№13</c:v>
                </c:pt>
                <c:pt idx="3">
                  <c:v>№14</c:v>
                </c:pt>
                <c:pt idx="4">
                  <c:v>№15</c:v>
                </c:pt>
                <c:pt idx="5">
                  <c:v>№16</c:v>
                </c:pt>
                <c:pt idx="6">
                  <c:v>№17</c:v>
                </c:pt>
                <c:pt idx="7">
                  <c:v>№18</c:v>
                </c:pt>
                <c:pt idx="8">
                  <c:v>№33</c:v>
                </c:pt>
                <c:pt idx="9">
                  <c:v>№35</c:v>
                </c:pt>
              </c:strCache>
            </c:strRef>
          </c:cat>
          <c:val>
            <c:numRef>
              <c:f>Лист1!$R$1:$R$10</c:f>
              <c:numCache>
                <c:formatCode>0.00%</c:formatCode>
                <c:ptCount val="10"/>
                <c:pt idx="0">
                  <c:v>0.68700000000000006</c:v>
                </c:pt>
                <c:pt idx="1">
                  <c:v>0.45800000000000002</c:v>
                </c:pt>
                <c:pt idx="2">
                  <c:v>0.61299999999999999</c:v>
                </c:pt>
                <c:pt idx="3">
                  <c:v>0.48299999999999998</c:v>
                </c:pt>
                <c:pt idx="4">
                  <c:v>0.42099999999999999</c:v>
                </c:pt>
                <c:pt idx="5">
                  <c:v>0.64200000000000002</c:v>
                </c:pt>
                <c:pt idx="6">
                  <c:v>0.34799999999999998</c:v>
                </c:pt>
                <c:pt idx="7">
                  <c:v>0.66700000000000004</c:v>
                </c:pt>
                <c:pt idx="8">
                  <c:v>0.44600000000000001</c:v>
                </c:pt>
                <c:pt idx="9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5-4715-87AE-A289D88A75A5}"/>
            </c:ext>
          </c:extLst>
        </c:ser>
        <c:ser>
          <c:idx val="1"/>
          <c:order val="1"/>
          <c:tx>
            <c:v>2020</c:v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4000"/>
                    <a:satMod val="130000"/>
                    <a:lumMod val="92000"/>
                  </a:schemeClr>
                </a:gs>
                <a:gs pos="100000">
                  <a:schemeClr val="accent3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Лист1!$Q$1:$Q$10</c:f>
              <c:strCache>
                <c:ptCount val="10"/>
                <c:pt idx="0">
                  <c:v>№11</c:v>
                </c:pt>
                <c:pt idx="1">
                  <c:v>№12</c:v>
                </c:pt>
                <c:pt idx="2">
                  <c:v>№13</c:v>
                </c:pt>
                <c:pt idx="3">
                  <c:v>№14</c:v>
                </c:pt>
                <c:pt idx="4">
                  <c:v>№15</c:v>
                </c:pt>
                <c:pt idx="5">
                  <c:v>№16</c:v>
                </c:pt>
                <c:pt idx="6">
                  <c:v>№17</c:v>
                </c:pt>
                <c:pt idx="7">
                  <c:v>№18</c:v>
                </c:pt>
                <c:pt idx="8">
                  <c:v>№33</c:v>
                </c:pt>
                <c:pt idx="9">
                  <c:v>№35</c:v>
                </c:pt>
              </c:strCache>
            </c:strRef>
          </c:cat>
          <c:val>
            <c:numRef>
              <c:f>Лист1!$S$1:$S$10</c:f>
              <c:numCache>
                <c:formatCode>0.00%</c:formatCode>
                <c:ptCount val="10"/>
                <c:pt idx="0">
                  <c:v>0.63500000000000001</c:v>
                </c:pt>
                <c:pt idx="1">
                  <c:v>0.58399999999999996</c:v>
                </c:pt>
                <c:pt idx="2">
                  <c:v>0.66</c:v>
                </c:pt>
                <c:pt idx="3">
                  <c:v>0.46100000000000002</c:v>
                </c:pt>
                <c:pt idx="4">
                  <c:v>0.48</c:v>
                </c:pt>
                <c:pt idx="5">
                  <c:v>0.41699999999999998</c:v>
                </c:pt>
                <c:pt idx="6">
                  <c:v>0.42</c:v>
                </c:pt>
                <c:pt idx="7">
                  <c:v>0.72899999999999998</c:v>
                </c:pt>
                <c:pt idx="8">
                  <c:v>0.22</c:v>
                </c:pt>
                <c:pt idx="9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05-4715-87AE-A289D88A75A5}"/>
            </c:ext>
          </c:extLst>
        </c:ser>
        <c:ser>
          <c:idx val="2"/>
          <c:order val="2"/>
          <c:tx>
            <c:v>2021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Лист1!$Q$1:$Q$10</c:f>
              <c:strCache>
                <c:ptCount val="10"/>
                <c:pt idx="0">
                  <c:v>№11</c:v>
                </c:pt>
                <c:pt idx="1">
                  <c:v>№12</c:v>
                </c:pt>
                <c:pt idx="2">
                  <c:v>№13</c:v>
                </c:pt>
                <c:pt idx="3">
                  <c:v>№14</c:v>
                </c:pt>
                <c:pt idx="4">
                  <c:v>№15</c:v>
                </c:pt>
                <c:pt idx="5">
                  <c:v>№16</c:v>
                </c:pt>
                <c:pt idx="6">
                  <c:v>№17</c:v>
                </c:pt>
                <c:pt idx="7">
                  <c:v>№18</c:v>
                </c:pt>
                <c:pt idx="8">
                  <c:v>№33</c:v>
                </c:pt>
                <c:pt idx="9">
                  <c:v>№35</c:v>
                </c:pt>
              </c:strCache>
            </c:strRef>
          </c:cat>
          <c:val>
            <c:numRef>
              <c:f>Лист1!$T$1:$T$10</c:f>
              <c:numCache>
                <c:formatCode>0.00%</c:formatCode>
                <c:ptCount val="10"/>
                <c:pt idx="0">
                  <c:v>0.622</c:v>
                </c:pt>
                <c:pt idx="1">
                  <c:v>0.56200000000000006</c:v>
                </c:pt>
                <c:pt idx="2">
                  <c:v>0.61899999999999999</c:v>
                </c:pt>
                <c:pt idx="3">
                  <c:v>0.42199999999999999</c:v>
                </c:pt>
                <c:pt idx="4">
                  <c:v>0.52800000000000002</c:v>
                </c:pt>
                <c:pt idx="5">
                  <c:v>0.52500000000000002</c:v>
                </c:pt>
                <c:pt idx="6">
                  <c:v>0.43099999999999999</c:v>
                </c:pt>
                <c:pt idx="7">
                  <c:v>0.505</c:v>
                </c:pt>
                <c:pt idx="8">
                  <c:v>0.39400000000000002</c:v>
                </c:pt>
                <c:pt idx="9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05-4715-87AE-A289D88A75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6873736"/>
        <c:axId val="436881280"/>
        <c:axId val="0"/>
      </c:bar3DChart>
      <c:catAx>
        <c:axId val="43687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881280"/>
        <c:crosses val="autoZero"/>
        <c:auto val="1"/>
        <c:lblAlgn val="ctr"/>
        <c:lblOffset val="100"/>
        <c:noMultiLvlLbl val="0"/>
      </c:catAx>
      <c:valAx>
        <c:axId val="4368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87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220487360388535E-2"/>
          <c:y val="0.92601939340915718"/>
          <c:w val="0.86729079774039797"/>
          <c:h val="3.3239865850102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4000" b="1" i="0" baseline="0" dirty="0" smtClean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Блок «</a:t>
            </a:r>
            <a:r>
              <a:rPr lang="ru-RU" sz="4000" b="1" i="0" baseline="0" dirty="0" smtClean="0">
                <a:effectLst/>
              </a:rPr>
              <a:t>Решение расчетных задач»</a:t>
            </a:r>
            <a:endParaRPr lang="ru-RU" sz="4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v>2019</c:v>
          </c:tx>
          <c:spPr>
            <a:gradFill rotWithShape="1">
              <a:gsLst>
                <a:gs pos="0">
                  <a:schemeClr val="accent1">
                    <a:tint val="98000"/>
                    <a:satMod val="110000"/>
                    <a:lumMod val="104000"/>
                  </a:schemeClr>
                </a:gs>
                <a:gs pos="69000">
                  <a:schemeClr val="accent1">
                    <a:shade val="84000"/>
                    <a:satMod val="130000"/>
                    <a:lumMod val="92000"/>
                  </a:schemeClr>
                </a:gs>
                <a:gs pos="100000">
                  <a:schemeClr val="accent1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Лист1!$V$1:$V$7</c:f>
              <c:strCache>
                <c:ptCount val="7"/>
                <c:pt idx="0">
                  <c:v>№25</c:v>
                </c:pt>
                <c:pt idx="1">
                  <c:v>№26</c:v>
                </c:pt>
                <c:pt idx="2">
                  <c:v>№27</c:v>
                </c:pt>
                <c:pt idx="3">
                  <c:v>№28</c:v>
                </c:pt>
                <c:pt idx="4">
                  <c:v>№29</c:v>
                </c:pt>
                <c:pt idx="5">
                  <c:v>№34</c:v>
                </c:pt>
                <c:pt idx="6">
                  <c:v>№35</c:v>
                </c:pt>
              </c:strCache>
            </c:strRef>
          </c:cat>
          <c:val>
            <c:numRef>
              <c:f>Лист1!$W$1:$W$7</c:f>
              <c:numCache>
                <c:formatCode>0.00%</c:formatCode>
                <c:ptCount val="7"/>
                <c:pt idx="0">
                  <c:v>0.432</c:v>
                </c:pt>
                <c:pt idx="1">
                  <c:v>0.64100000000000001</c:v>
                </c:pt>
                <c:pt idx="2">
                  <c:v>0.55700000000000005</c:v>
                </c:pt>
                <c:pt idx="3">
                  <c:v>0.60699999999999998</c:v>
                </c:pt>
                <c:pt idx="4">
                  <c:v>0.56299999999999994</c:v>
                </c:pt>
                <c:pt idx="5">
                  <c:v>0.20799999999999999</c:v>
                </c:pt>
                <c:pt idx="6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9-4068-9251-5333F1721EE2}"/>
            </c:ext>
          </c:extLst>
        </c:ser>
        <c:ser>
          <c:idx val="1"/>
          <c:order val="1"/>
          <c:tx>
            <c:v>2020</c:v>
          </c:tx>
          <c:spPr>
            <a:gradFill rotWithShape="1">
              <a:gsLst>
                <a:gs pos="0">
                  <a:schemeClr val="accent3">
                    <a:tint val="98000"/>
                    <a:satMod val="110000"/>
                    <a:lumMod val="104000"/>
                  </a:schemeClr>
                </a:gs>
                <a:gs pos="69000">
                  <a:schemeClr val="accent3">
                    <a:shade val="84000"/>
                    <a:satMod val="130000"/>
                    <a:lumMod val="92000"/>
                  </a:schemeClr>
                </a:gs>
                <a:gs pos="100000">
                  <a:schemeClr val="accent3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Лист1!$V$1:$V$7</c:f>
              <c:strCache>
                <c:ptCount val="7"/>
                <c:pt idx="0">
                  <c:v>№25</c:v>
                </c:pt>
                <c:pt idx="1">
                  <c:v>№26</c:v>
                </c:pt>
                <c:pt idx="2">
                  <c:v>№27</c:v>
                </c:pt>
                <c:pt idx="3">
                  <c:v>№28</c:v>
                </c:pt>
                <c:pt idx="4">
                  <c:v>№29</c:v>
                </c:pt>
                <c:pt idx="5">
                  <c:v>№34</c:v>
                </c:pt>
                <c:pt idx="6">
                  <c:v>№35</c:v>
                </c:pt>
              </c:strCache>
            </c:strRef>
          </c:cat>
          <c:val>
            <c:numRef>
              <c:f>Лист1!$X$1:$X$7</c:f>
              <c:numCache>
                <c:formatCode>0.00%</c:formatCode>
                <c:ptCount val="7"/>
                <c:pt idx="0">
                  <c:v>0.55900000000000005</c:v>
                </c:pt>
                <c:pt idx="1">
                  <c:v>0.45200000000000001</c:v>
                </c:pt>
                <c:pt idx="2">
                  <c:v>0.441</c:v>
                </c:pt>
                <c:pt idx="3">
                  <c:v>0.56999999999999995</c:v>
                </c:pt>
                <c:pt idx="4">
                  <c:v>0.56699999999999995</c:v>
                </c:pt>
                <c:pt idx="5">
                  <c:v>0.06</c:v>
                </c:pt>
                <c:pt idx="6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9-4068-9251-5333F1721EE2}"/>
            </c:ext>
          </c:extLst>
        </c:ser>
        <c:ser>
          <c:idx val="2"/>
          <c:order val="2"/>
          <c:tx>
            <c:v>2021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Лист1!$V$1:$V$7</c:f>
              <c:strCache>
                <c:ptCount val="7"/>
                <c:pt idx="0">
                  <c:v>№25</c:v>
                </c:pt>
                <c:pt idx="1">
                  <c:v>№26</c:v>
                </c:pt>
                <c:pt idx="2">
                  <c:v>№27</c:v>
                </c:pt>
                <c:pt idx="3">
                  <c:v>№28</c:v>
                </c:pt>
                <c:pt idx="4">
                  <c:v>№29</c:v>
                </c:pt>
                <c:pt idx="5">
                  <c:v>№34</c:v>
                </c:pt>
                <c:pt idx="6">
                  <c:v>№35</c:v>
                </c:pt>
              </c:strCache>
            </c:strRef>
          </c:cat>
          <c:val>
            <c:numRef>
              <c:f>Лист1!$Y$1:$Y$7</c:f>
              <c:numCache>
                <c:formatCode>0.00%</c:formatCode>
                <c:ptCount val="7"/>
                <c:pt idx="0">
                  <c:v>0.49199999999999999</c:v>
                </c:pt>
                <c:pt idx="1">
                  <c:v>0.32100000000000001</c:v>
                </c:pt>
                <c:pt idx="2">
                  <c:v>0.53100000000000003</c:v>
                </c:pt>
                <c:pt idx="3">
                  <c:v>0.68400000000000005</c:v>
                </c:pt>
                <c:pt idx="4">
                  <c:v>0.61099999999999999</c:v>
                </c:pt>
                <c:pt idx="5">
                  <c:v>4.3999999999999997E-2</c:v>
                </c:pt>
                <c:pt idx="6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C9-4068-9251-5333F1721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9288400"/>
        <c:axId val="439284464"/>
        <c:axId val="0"/>
      </c:bar3DChart>
      <c:catAx>
        <c:axId val="43928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84464"/>
        <c:crosses val="autoZero"/>
        <c:auto val="1"/>
        <c:lblAlgn val="ctr"/>
        <c:lblOffset val="100"/>
        <c:noMultiLvlLbl val="0"/>
      </c:catAx>
      <c:valAx>
        <c:axId val="43928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28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368148705029953E-2"/>
          <c:y val="0.90750087489063869"/>
          <c:w val="0.88178073218234654"/>
          <c:h val="5.17583843686205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/>
              <a:t>Диаграмма распределения тестовых баллов участников ОГЭ</a:t>
            </a:r>
            <a:r>
              <a:rPr lang="ru-RU" baseline="0" dirty="0" smtClean="0"/>
              <a:t> по химии в </a:t>
            </a:r>
            <a:r>
              <a:rPr lang="ru-RU" baseline="0" dirty="0" err="1" smtClean="0"/>
              <a:t>г.Сургуте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2"/>
          <c:order val="2"/>
          <c:tx>
            <c:v>2019</c:v>
          </c:tx>
          <c:spPr>
            <a:gradFill rotWithShape="1">
              <a:gsLst>
                <a:gs pos="0">
                  <a:schemeClr val="accent5">
                    <a:tint val="98000"/>
                    <a:satMod val="110000"/>
                    <a:lumMod val="104000"/>
                  </a:schemeClr>
                </a:gs>
                <a:gs pos="69000">
                  <a:schemeClr val="accent5">
                    <a:shade val="84000"/>
                    <a:satMod val="130000"/>
                    <a:lumMod val="92000"/>
                  </a:schemeClr>
                </a:gs>
                <a:gs pos="100000">
                  <a:schemeClr val="accent5">
                    <a:shade val="76000"/>
                    <a:satMod val="13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prstClr val="white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Лист2!$A$1:$A$22</c:f>
              <c:strCache>
                <c:ptCount val="22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</c:strCache>
            </c:strRef>
          </c:cat>
          <c:val>
            <c:numRef>
              <c:f>Лист2!$D$1:$D$22</c:f>
              <c:numCache>
                <c:formatCode>General</c:formatCode>
                <c:ptCount val="22"/>
                <c:pt idx="0">
                  <c:v>91.5</c:v>
                </c:pt>
                <c:pt idx="1">
                  <c:v>80.400000000000006</c:v>
                </c:pt>
                <c:pt idx="2">
                  <c:v>91.5</c:v>
                </c:pt>
                <c:pt idx="3">
                  <c:v>92.7</c:v>
                </c:pt>
                <c:pt idx="4">
                  <c:v>90.8</c:v>
                </c:pt>
                <c:pt idx="5">
                  <c:v>66.5</c:v>
                </c:pt>
                <c:pt idx="6">
                  <c:v>81.8</c:v>
                </c:pt>
                <c:pt idx="7">
                  <c:v>88.1</c:v>
                </c:pt>
                <c:pt idx="8">
                  <c:v>68.3</c:v>
                </c:pt>
                <c:pt idx="9">
                  <c:v>71</c:v>
                </c:pt>
                <c:pt idx="10">
                  <c:v>69</c:v>
                </c:pt>
                <c:pt idx="11">
                  <c:v>72.900000000000006</c:v>
                </c:pt>
                <c:pt idx="12">
                  <c:v>84.2</c:v>
                </c:pt>
                <c:pt idx="13">
                  <c:v>84.1</c:v>
                </c:pt>
                <c:pt idx="14">
                  <c:v>88.8</c:v>
                </c:pt>
                <c:pt idx="15">
                  <c:v>88</c:v>
                </c:pt>
                <c:pt idx="16">
                  <c:v>70.3</c:v>
                </c:pt>
                <c:pt idx="17">
                  <c:v>47.4</c:v>
                </c:pt>
                <c:pt idx="18">
                  <c:v>55.1</c:v>
                </c:pt>
                <c:pt idx="19">
                  <c:v>64.2</c:v>
                </c:pt>
                <c:pt idx="20">
                  <c:v>57.4</c:v>
                </c:pt>
                <c:pt idx="21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5-48E2-B934-15B4BC0B5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7806600"/>
        <c:axId val="38780561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gradFill rotWithShape="1">
                    <a:gsLst>
                      <a:gs pos="0">
                        <a:schemeClr val="accent1">
                          <a:tint val="98000"/>
                          <a:satMod val="110000"/>
                          <a:lumMod val="104000"/>
                        </a:schemeClr>
                      </a:gs>
                      <a:gs pos="69000">
                        <a:schemeClr val="accent1">
                          <a:shade val="84000"/>
                          <a:satMod val="130000"/>
                          <a:lumMod val="92000"/>
                        </a:schemeClr>
                      </a:gs>
                      <a:gs pos="100000">
                        <a:schemeClr val="accent1">
                          <a:shade val="76000"/>
                          <a:satMod val="130000"/>
                          <a:lumMod val="8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solidFill>
                      <a:prstClr val="white"/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1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Лист2!$A$1:$A$22</c15:sqref>
                        </c15:formulaRef>
                      </c:ext>
                    </c:extLst>
                    <c:strCache>
                      <c:ptCount val="22"/>
                      <c:pt idx="0">
                        <c:v>№1</c:v>
                      </c:pt>
                      <c:pt idx="1">
                        <c:v>№2</c:v>
                      </c:pt>
                      <c:pt idx="2">
                        <c:v>№3</c:v>
                      </c:pt>
                      <c:pt idx="3">
                        <c:v>№4</c:v>
                      </c:pt>
                      <c:pt idx="4">
                        <c:v>№5</c:v>
                      </c:pt>
                      <c:pt idx="5">
                        <c:v>№6</c:v>
                      </c:pt>
                      <c:pt idx="6">
                        <c:v>№7</c:v>
                      </c:pt>
                      <c:pt idx="7">
                        <c:v>№8</c:v>
                      </c:pt>
                      <c:pt idx="8">
                        <c:v>№9</c:v>
                      </c:pt>
                      <c:pt idx="9">
                        <c:v>№10</c:v>
                      </c:pt>
                      <c:pt idx="10">
                        <c:v>№11</c:v>
                      </c:pt>
                      <c:pt idx="11">
                        <c:v>№12</c:v>
                      </c:pt>
                      <c:pt idx="12">
                        <c:v>№13</c:v>
                      </c:pt>
                      <c:pt idx="13">
                        <c:v>№14</c:v>
                      </c:pt>
                      <c:pt idx="14">
                        <c:v>№15</c:v>
                      </c:pt>
                      <c:pt idx="15">
                        <c:v>№16</c:v>
                      </c:pt>
                      <c:pt idx="16">
                        <c:v>№17</c:v>
                      </c:pt>
                      <c:pt idx="17">
                        <c:v>№18</c:v>
                      </c:pt>
                      <c:pt idx="18">
                        <c:v>№19</c:v>
                      </c:pt>
                      <c:pt idx="19">
                        <c:v>№20</c:v>
                      </c:pt>
                      <c:pt idx="20">
                        <c:v>№21</c:v>
                      </c:pt>
                      <c:pt idx="21">
                        <c:v>№22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Лист2!$B$1:$B$22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94.3</c:v>
                      </c:pt>
                      <c:pt idx="1">
                        <c:v>86.3</c:v>
                      </c:pt>
                      <c:pt idx="2">
                        <c:v>86.5</c:v>
                      </c:pt>
                      <c:pt idx="3">
                        <c:v>87.4</c:v>
                      </c:pt>
                      <c:pt idx="4">
                        <c:v>85.8</c:v>
                      </c:pt>
                      <c:pt idx="5">
                        <c:v>79.900000000000006</c:v>
                      </c:pt>
                      <c:pt idx="6">
                        <c:v>73.5</c:v>
                      </c:pt>
                      <c:pt idx="7">
                        <c:v>74.5</c:v>
                      </c:pt>
                      <c:pt idx="8">
                        <c:v>58.8</c:v>
                      </c:pt>
                      <c:pt idx="9">
                        <c:v>55.5</c:v>
                      </c:pt>
                      <c:pt idx="10">
                        <c:v>73.2</c:v>
                      </c:pt>
                      <c:pt idx="11">
                        <c:v>77.2</c:v>
                      </c:pt>
                      <c:pt idx="12">
                        <c:v>46.7</c:v>
                      </c:pt>
                      <c:pt idx="13">
                        <c:v>71.900000000000006</c:v>
                      </c:pt>
                      <c:pt idx="14">
                        <c:v>89.8</c:v>
                      </c:pt>
                      <c:pt idx="15">
                        <c:v>69.900000000000006</c:v>
                      </c:pt>
                      <c:pt idx="16">
                        <c:v>41.4</c:v>
                      </c:pt>
                      <c:pt idx="17">
                        <c:v>29</c:v>
                      </c:pt>
                      <c:pt idx="18">
                        <c:v>45.3</c:v>
                      </c:pt>
                      <c:pt idx="19">
                        <c:v>61.3</c:v>
                      </c:pt>
                      <c:pt idx="20">
                        <c:v>40.700000000000003</c:v>
                      </c:pt>
                      <c:pt idx="21">
                        <c:v>17.5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A95-48E2-B934-15B4BC0B5075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3">
                          <a:tint val="98000"/>
                          <a:satMod val="110000"/>
                          <a:lumMod val="104000"/>
                        </a:schemeClr>
                      </a:gs>
                      <a:gs pos="69000">
                        <a:schemeClr val="accent3">
                          <a:shade val="84000"/>
                          <a:satMod val="130000"/>
                          <a:lumMod val="92000"/>
                        </a:schemeClr>
                      </a:gs>
                      <a:gs pos="100000">
                        <a:schemeClr val="accent3">
                          <a:shade val="76000"/>
                          <a:satMod val="130000"/>
                          <a:lumMod val="8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solidFill>
                      <a:prstClr val="white"/>
                    </a:solidFill>
                    <a:ln>
                      <a:noFill/>
                    </a:ln>
                    <a:effectLst/>
                  </c:spPr>
                  <c:txPr>
                    <a:bodyPr rot="0" spcFirstLastPara="1" vertOverflow="clip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1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pPr xmlns:c15="http://schemas.microsoft.com/office/drawing/2012/chart">
                        <a:prstGeom prst="wedgeRectCallou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Лист2!$A$1:$A$22</c15:sqref>
                        </c15:formulaRef>
                      </c:ext>
                    </c:extLst>
                    <c:strCache>
                      <c:ptCount val="22"/>
                      <c:pt idx="0">
                        <c:v>№1</c:v>
                      </c:pt>
                      <c:pt idx="1">
                        <c:v>№2</c:v>
                      </c:pt>
                      <c:pt idx="2">
                        <c:v>№3</c:v>
                      </c:pt>
                      <c:pt idx="3">
                        <c:v>№4</c:v>
                      </c:pt>
                      <c:pt idx="4">
                        <c:v>№5</c:v>
                      </c:pt>
                      <c:pt idx="5">
                        <c:v>№6</c:v>
                      </c:pt>
                      <c:pt idx="6">
                        <c:v>№7</c:v>
                      </c:pt>
                      <c:pt idx="7">
                        <c:v>№8</c:v>
                      </c:pt>
                      <c:pt idx="8">
                        <c:v>№9</c:v>
                      </c:pt>
                      <c:pt idx="9">
                        <c:v>№10</c:v>
                      </c:pt>
                      <c:pt idx="10">
                        <c:v>№11</c:v>
                      </c:pt>
                      <c:pt idx="11">
                        <c:v>№12</c:v>
                      </c:pt>
                      <c:pt idx="12">
                        <c:v>№13</c:v>
                      </c:pt>
                      <c:pt idx="13">
                        <c:v>№14</c:v>
                      </c:pt>
                      <c:pt idx="14">
                        <c:v>№15</c:v>
                      </c:pt>
                      <c:pt idx="15">
                        <c:v>№16</c:v>
                      </c:pt>
                      <c:pt idx="16">
                        <c:v>№17</c:v>
                      </c:pt>
                      <c:pt idx="17">
                        <c:v>№18</c:v>
                      </c:pt>
                      <c:pt idx="18">
                        <c:v>№19</c:v>
                      </c:pt>
                      <c:pt idx="19">
                        <c:v>№20</c:v>
                      </c:pt>
                      <c:pt idx="20">
                        <c:v>№21</c:v>
                      </c:pt>
                      <c:pt idx="21">
                        <c:v>№22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Лист2!$C$1:$C$22</c15:sqref>
                        </c15:formulaRef>
                      </c:ext>
                    </c:extLst>
                    <c:numCache>
                      <c:formatCode>General</c:formatCode>
                      <c:ptCount val="22"/>
                      <c:pt idx="0">
                        <c:v>90.6</c:v>
                      </c:pt>
                      <c:pt idx="1">
                        <c:v>81.3</c:v>
                      </c:pt>
                      <c:pt idx="2">
                        <c:v>91.5</c:v>
                      </c:pt>
                      <c:pt idx="3">
                        <c:v>77.099999999999994</c:v>
                      </c:pt>
                      <c:pt idx="4">
                        <c:v>92.1</c:v>
                      </c:pt>
                      <c:pt idx="5">
                        <c:v>91.7</c:v>
                      </c:pt>
                      <c:pt idx="6">
                        <c:v>78</c:v>
                      </c:pt>
                      <c:pt idx="7">
                        <c:v>86.1</c:v>
                      </c:pt>
                      <c:pt idx="8">
                        <c:v>65.5</c:v>
                      </c:pt>
                      <c:pt idx="9">
                        <c:v>69.599999999999994</c:v>
                      </c:pt>
                      <c:pt idx="10">
                        <c:v>74</c:v>
                      </c:pt>
                      <c:pt idx="11">
                        <c:v>75</c:v>
                      </c:pt>
                      <c:pt idx="12">
                        <c:v>52.6</c:v>
                      </c:pt>
                      <c:pt idx="13">
                        <c:v>82.7</c:v>
                      </c:pt>
                      <c:pt idx="14">
                        <c:v>86.9</c:v>
                      </c:pt>
                      <c:pt idx="15">
                        <c:v>66.7</c:v>
                      </c:pt>
                      <c:pt idx="16">
                        <c:v>39.9</c:v>
                      </c:pt>
                      <c:pt idx="17">
                        <c:v>46.6</c:v>
                      </c:pt>
                      <c:pt idx="18">
                        <c:v>39.1</c:v>
                      </c:pt>
                      <c:pt idx="19">
                        <c:v>53</c:v>
                      </c:pt>
                      <c:pt idx="20">
                        <c:v>39.299999999999997</c:v>
                      </c:pt>
                      <c:pt idx="21">
                        <c:v>13.3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A95-48E2-B934-15B4BC0B5075}"/>
                  </c:ext>
                </c:extLst>
              </c15:ser>
            </c15:filteredBarSeries>
          </c:ext>
        </c:extLst>
      </c:bar3DChart>
      <c:catAx>
        <c:axId val="38780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805616"/>
        <c:crosses val="autoZero"/>
        <c:auto val="1"/>
        <c:lblAlgn val="ctr"/>
        <c:lblOffset val="100"/>
        <c:noMultiLvlLbl val="0"/>
      </c:catAx>
      <c:valAx>
        <c:axId val="38780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80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60901236743797"/>
          <c:y val="0.94842908470665821"/>
          <c:w val="0.37980991347377008"/>
          <c:h val="4.0500048671132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rsystemeducation.com/wp-content/uploads/2021/05/2021-05-31_23-12-53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040" y="483326"/>
            <a:ext cx="7306914" cy="9949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проблемы преподавания химии при подготовке к ОГЭ и ЕГЭ по химии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7874" y="5605154"/>
            <a:ext cx="5357600" cy="116021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Вафина</a:t>
            </a:r>
            <a:r>
              <a:rPr lang="ru-RU" dirty="0" smtClean="0"/>
              <a:t> Д.Ф</a:t>
            </a:r>
          </a:p>
          <a:p>
            <a:r>
              <a:rPr lang="ru-RU" dirty="0" smtClean="0"/>
              <a:t>Учитель химии,</a:t>
            </a:r>
          </a:p>
          <a:p>
            <a:r>
              <a:rPr lang="ru-RU" dirty="0" smtClean="0"/>
              <a:t> МБОУ СОШ1</a:t>
            </a:r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355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32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138" y="2007598"/>
            <a:ext cx="10215562" cy="5229225"/>
          </a:xfrm>
        </p:spPr>
        <p:txBody>
          <a:bodyPr>
            <a:normAutofit lnSpcReduction="10000"/>
          </a:bodyPr>
          <a:lstStyle/>
          <a:p>
            <a:pPr marL="6160" indent="0">
              <a:buNone/>
            </a:pPr>
            <a:r>
              <a:rPr lang="ru-RU" sz="2800" dirty="0"/>
              <a:t>Сульфид натрия прореагировал с нитритом натрия в присутствии серной кислоты. Образовавшийся при этом газ собрали в колбу и наблюдали, как при стоянии на воздухе газ в колбе постепенно окрасился в бурый цвет. Полученный бурый газ смешали с кислородом и пропустили через воду, при этом образовалась кислота. В полученный концентрированный раствор кислоты внесли сульфид меди (I), при этом наблюдали его полное растворение и выделение бурого газа. Напишите уравнения четырёх описанных реакций.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9714" y="1820380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6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188022"/>
              </p:ext>
            </p:extLst>
          </p:nvPr>
        </p:nvGraphicFramePr>
        <p:xfrm>
          <a:off x="0" y="0"/>
          <a:ext cx="113871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6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14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636" y="1994535"/>
            <a:ext cx="10215562" cy="5229225"/>
          </a:xfrm>
        </p:spPr>
        <p:txBody>
          <a:bodyPr/>
          <a:lstStyle/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Из предложенного перечня выберите два вещества, с которыми реагирует и фенол и формальдегид.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1) Ag</a:t>
            </a:r>
            <a:r>
              <a:rPr lang="ru-RU" sz="3600" baseline="-25000" dirty="0"/>
              <a:t>2</a:t>
            </a:r>
            <a:r>
              <a:rPr lang="ru-RU" sz="3600" dirty="0"/>
              <a:t>O (NH</a:t>
            </a:r>
            <a:r>
              <a:rPr lang="ru-RU" sz="3600" baseline="-25000" dirty="0"/>
              <a:t>3</a:t>
            </a:r>
            <a:r>
              <a:rPr lang="ru-RU" sz="3600" dirty="0"/>
              <a:t> p-p)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2) H</a:t>
            </a:r>
            <a:r>
              <a:rPr lang="ru-RU" sz="3600" baseline="-25000" dirty="0"/>
              <a:t>2</a:t>
            </a:r>
            <a:endParaRPr lang="ru-RU" sz="36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3) KMnO</a:t>
            </a:r>
            <a:r>
              <a:rPr lang="ru-RU" sz="3600" baseline="-25000" dirty="0"/>
              <a:t>4</a:t>
            </a:r>
            <a:endParaRPr lang="ru-RU" sz="36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4) </a:t>
            </a:r>
            <a:r>
              <a:rPr lang="ru-RU" sz="3600" dirty="0" err="1"/>
              <a:t>Cu</a:t>
            </a:r>
            <a:endParaRPr lang="ru-RU" sz="36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5) FeCl</a:t>
            </a:r>
            <a:r>
              <a:rPr lang="ru-RU" sz="3600" baseline="-25000" dirty="0"/>
              <a:t>3</a:t>
            </a:r>
            <a:endParaRPr lang="ru-RU" sz="36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/>
              <a:t>Запишите номера выбранных веществ.</a:t>
            </a:r>
          </a:p>
          <a:p>
            <a:pPr marL="616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18902" y="158524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8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17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8219" y="-282510"/>
            <a:ext cx="10215562" cy="5229225"/>
          </a:xfrm>
        </p:spPr>
        <p:txBody>
          <a:bodyPr/>
          <a:lstStyle/>
          <a:p>
            <a:pPr marL="6160" indent="0">
              <a:buNone/>
            </a:pPr>
            <a:r>
              <a:rPr lang="ru-RU" dirty="0"/>
              <a:t>Установите соответствие между схемой реакции и углеродсодержащим веществом, которое является продуктом реакции: к каждой позиции, обозначенной буквой, подберите соответствующую позицию, обозначенную цифрой.</a:t>
            </a:r>
          </a:p>
          <a:p>
            <a:pPr marL="616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95899"/>
              </p:ext>
            </p:extLst>
          </p:nvPr>
        </p:nvGraphicFramePr>
        <p:xfrm>
          <a:off x="1900237" y="2752697"/>
          <a:ext cx="8815387" cy="410530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90992">
                  <a:extLst>
                    <a:ext uri="{9D8B030D-6E8A-4147-A177-3AD203B41FA5}">
                      <a16:colId xmlns:a16="http://schemas.microsoft.com/office/drawing/2014/main" val="1561528829"/>
                    </a:ext>
                  </a:extLst>
                </a:gridCol>
                <a:gridCol w="3924395">
                  <a:extLst>
                    <a:ext uri="{9D8B030D-6E8A-4147-A177-3AD203B41FA5}">
                      <a16:colId xmlns:a16="http://schemas.microsoft.com/office/drawing/2014/main" val="1859410929"/>
                    </a:ext>
                  </a:extLst>
                </a:gridCol>
              </a:tblGrid>
              <a:tr h="482807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СХЕМА РЕАКЦИИ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ПРОДУКТ РЕАКЦИИ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789526871"/>
                  </a:ext>
                </a:extLst>
              </a:tr>
              <a:tr h="482807">
                <a:tc>
                  <a:txBody>
                    <a:bodyPr/>
                    <a:lstStyle/>
                    <a:p>
                      <a:endParaRPr lang="ru-RU" sz="240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1) бензол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636132275"/>
                  </a:ext>
                </a:extLst>
              </a:tr>
              <a:tr h="482807">
                <a:tc>
                  <a:txBody>
                    <a:bodyPr/>
                    <a:lstStyle/>
                    <a:p>
                      <a:endParaRPr lang="ru-RU" sz="240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2) фенол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909275268"/>
                  </a:ext>
                </a:extLst>
              </a:tr>
              <a:tr h="482807">
                <a:tc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3) бензойная кислота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442511552"/>
                  </a:ext>
                </a:extLst>
              </a:tr>
              <a:tr h="482807">
                <a:tc>
                  <a:txBody>
                    <a:bodyPr/>
                    <a:lstStyle/>
                    <a:p>
                      <a:endParaRPr lang="ru-RU" sz="240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4) углекислый газ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320622652"/>
                  </a:ext>
                </a:extLst>
              </a:tr>
              <a:tr h="767743">
                <a:tc>
                  <a:txBody>
                    <a:bodyPr/>
                    <a:lstStyle/>
                    <a:p>
                      <a:endParaRPr lang="ru-RU" sz="2400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</a:rPr>
                        <a:t>5) муравьиная кислота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280472450"/>
                  </a:ext>
                </a:extLst>
              </a:tr>
              <a:tr h="482807">
                <a:tc>
                  <a:txBody>
                    <a:bodyPr/>
                    <a:lstStyle/>
                    <a:p>
                      <a:endParaRPr lang="ru-RU" sz="240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6) </a:t>
                      </a:r>
                      <a:r>
                        <a:rPr lang="ru-RU" sz="2400" dirty="0" err="1">
                          <a:effectLst/>
                        </a:rPr>
                        <a:t>диметиловый</a:t>
                      </a:r>
                      <a:r>
                        <a:rPr lang="ru-RU" sz="2400" dirty="0">
                          <a:effectLst/>
                        </a:rPr>
                        <a:t> эфир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860438294"/>
                  </a:ext>
                </a:extLst>
              </a:tr>
            </a:tbl>
          </a:graphicData>
        </a:graphic>
      </p:graphicFrame>
      <p:pic>
        <p:nvPicPr>
          <p:cNvPr id="2049" name="Picture 1" descr="https://www.yoursystemeducation.com/wp-content/uploads/2021/05/2021-05-31_23-08-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3181272"/>
            <a:ext cx="4314826" cy="58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yoursystemeducation.com/wp-content/uploads/2021/05/2021-05-31_23-08-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3713089"/>
            <a:ext cx="4314826" cy="104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s://www.yoursystemeducation.com/wp-content/uploads/2021/05/2021-05-31_23-09-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4741434"/>
            <a:ext cx="4314826" cy="103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yoursystemeducation.com/wp-content/uploads/2021/05/2021-05-31_23-09-4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5736261"/>
            <a:ext cx="4314826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998899" y="140236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6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33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814387"/>
            <a:ext cx="10215562" cy="5229225"/>
          </a:xfrm>
        </p:spPr>
        <p:txBody>
          <a:bodyPr>
            <a:normAutofit/>
          </a:bodyPr>
          <a:lstStyle/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/>
              <a:t>Напишите уравнения реакций, с помощью которых можно осуществить следующие превращения</a:t>
            </a:r>
            <a:r>
              <a:rPr lang="ru-RU" sz="2800" dirty="0" smtClean="0"/>
              <a:t>: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/>
              <a:t>При написании уравнений реакций указывайте преимущественно образующиеся продукты, используйте структурные формулы органических веществ.</a:t>
            </a: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4098" name="Picture 2" descr="https://www.yoursystemeducation.com/wp-content/uploads/2021/05/2021-05-31_23-12-5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49" y="2566985"/>
            <a:ext cx="9701213" cy="102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57275" y="1454620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723718"/>
              </p:ext>
            </p:extLst>
          </p:nvPr>
        </p:nvGraphicFramePr>
        <p:xfrm>
          <a:off x="0" y="0"/>
          <a:ext cx="1137285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5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1808" y="481485"/>
            <a:ext cx="7958331" cy="1077229"/>
          </a:xfrm>
        </p:spPr>
        <p:txBody>
          <a:bodyPr>
            <a:noAutofit/>
          </a:bodyPr>
          <a:lstStyle/>
          <a:p>
            <a:r>
              <a:rPr lang="ru-RU" sz="7200" dirty="0"/>
              <a:t>Задание </a:t>
            </a:r>
            <a:r>
              <a:rPr lang="ru-RU" sz="7200" dirty="0" smtClean="0"/>
              <a:t>2</a:t>
            </a:r>
            <a:r>
              <a:rPr lang="ru-RU" sz="7200" dirty="0"/>
              <a:t>6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3" y="757646"/>
            <a:ext cx="10332720" cy="6100354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ru-RU" sz="2800" dirty="0"/>
              <a:t>Установите соответствие между технологическим процессом и аппаратом, в котором этот процесс протекает: к каждой позиции, обозначенной буквой, подберите соответствующую позицию, обозначенную цифрой. </a:t>
            </a: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ПРОЦЕСС                     АППАРАТ 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А</a:t>
            </a:r>
            <a:r>
              <a:rPr lang="ru-RU" sz="2800" dirty="0"/>
              <a:t>) получение натрия </a:t>
            </a:r>
            <a:r>
              <a:rPr lang="ru-RU" sz="2800" dirty="0" smtClean="0"/>
              <a:t>   1</a:t>
            </a:r>
            <a:r>
              <a:rPr lang="ru-RU" sz="2800" dirty="0"/>
              <a:t>) доменная печь </a:t>
            </a: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Б</a:t>
            </a:r>
            <a:r>
              <a:rPr lang="ru-RU" sz="2800" dirty="0"/>
              <a:t>) перегонка нефти </a:t>
            </a:r>
            <a:r>
              <a:rPr lang="ru-RU" sz="2800" dirty="0" smtClean="0"/>
              <a:t>     2</a:t>
            </a:r>
            <a:r>
              <a:rPr lang="ru-RU" sz="2800" dirty="0"/>
              <a:t>) колонна синтеза </a:t>
            </a: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В</a:t>
            </a:r>
            <a:r>
              <a:rPr lang="ru-RU" sz="2800" dirty="0"/>
              <a:t>) получение аммиака 3) электролизёр </a:t>
            </a:r>
            <a:endParaRPr lang="ru-RU" sz="2800" dirty="0" smtClean="0"/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                                       4</a:t>
            </a:r>
            <a:r>
              <a:rPr lang="ru-RU" sz="2800" dirty="0"/>
              <a:t>) ректификационная </a:t>
            </a:r>
            <a:r>
              <a:rPr lang="ru-RU" sz="2800" dirty="0" smtClean="0"/>
              <a:t>колонна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25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34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2" y="1354455"/>
            <a:ext cx="10215562" cy="5229225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ru-RU" sz="2400" dirty="0"/>
              <a:t>Смесь бромида калия и иодида калия растворили в воде. Полученный раствор разлили по трём колбам. К 250 г раствора в первой колбе добавили 430 г 40 %-</a:t>
            </a:r>
            <a:r>
              <a:rPr lang="ru-RU" sz="2400" dirty="0" err="1"/>
              <a:t>ного</a:t>
            </a:r>
            <a:r>
              <a:rPr lang="ru-RU" sz="2400" dirty="0"/>
              <a:t> раствора нитрата серебра. После завершения реакции массовая доля нитрата серебра в образовавшемся растворе составила 8,44%. К 300 г раствора во второй колбе добавили избыток раствора нитрата меди(II), в результате чего в осадок выпало 28,65 г соли. Вычислите массовую долю каждой из солей в третьей колбе. В ответе запишите уравнения реакций, которые указаны в условии задачи, и приведите все необходимые вычисления (указывайте единицы измерения искомых физических величин).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18902" y="158524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2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35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138" y="1628775"/>
            <a:ext cx="10215562" cy="5229225"/>
          </a:xfrm>
        </p:spPr>
        <p:txBody>
          <a:bodyPr/>
          <a:lstStyle/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/>
              <a:t>При сгорании органического вещества А массой 13,95 г получили 5,6 л (</a:t>
            </a:r>
            <a:r>
              <a:rPr lang="ru-RU" sz="2400" dirty="0" err="1"/>
              <a:t>н.у</a:t>
            </a:r>
            <a:r>
              <a:rPr lang="ru-RU" sz="2400" dirty="0"/>
              <a:t>.) углекислого газа и 6,72 л (</a:t>
            </a:r>
            <a:r>
              <a:rPr lang="ru-RU" sz="2400" dirty="0" err="1"/>
              <a:t>н.у</a:t>
            </a:r>
            <a:r>
              <a:rPr lang="ru-RU" sz="2400" dirty="0"/>
              <a:t>.) </a:t>
            </a:r>
            <a:r>
              <a:rPr lang="ru-RU" sz="2400" dirty="0" err="1"/>
              <a:t>хлороводорода</a:t>
            </a:r>
            <a:r>
              <a:rPr lang="ru-RU" sz="2400" dirty="0"/>
              <a:t>. При гидролизе вещества А в присутствии гидроксида натрия образуется органическая соль Б, не содержащая атомов хлора. Молекула вещества А содержит четвертичный атом углерода. На основании данных условия задачи: 85 1) проведите необходимые вычисления (указывайте единицы измерения искомых физических величин) и установите молекулярную формулу вещества А; 2) составьте структурную формулу вещества А, которая однозначно отражает порядок связи атомов в его молекуле; 3) напишите уравнение реакции гидролиза вещества А в присутствии гидроксида натрия (используйте структурные формулы органических веществ).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79714" y="1389305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9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873249"/>
              </p:ext>
            </p:extLst>
          </p:nvPr>
        </p:nvGraphicFramePr>
        <p:xfrm>
          <a:off x="975360" y="-24930"/>
          <a:ext cx="10428514" cy="688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88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28304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0950" y="233290"/>
            <a:ext cx="8231888" cy="1244060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Типичные затруднения и ошибки, допускаемые учащимися и в ЕГЭ, и в ОГЭ по химии. Рекомендации по их устранению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5" y="1477350"/>
            <a:ext cx="10371908" cy="5380650"/>
          </a:xfrm>
        </p:spPr>
        <p:txBody>
          <a:bodyPr>
            <a:normAutofit fontScale="92500" lnSpcReduction="20000"/>
          </a:bodyPr>
          <a:lstStyle/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Ошибки при составлении моделей </a:t>
            </a:r>
            <a:r>
              <a:rPr lang="ru-RU" dirty="0"/>
              <a:t>электронной структуры атомов s-, p- и </a:t>
            </a:r>
            <a:r>
              <a:rPr lang="ru-RU" dirty="0" smtClean="0"/>
              <a:t>d-элементов.</a:t>
            </a:r>
            <a:endParaRPr lang="ru-RU" dirty="0"/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уравнения </a:t>
            </a:r>
            <a:r>
              <a:rPr lang="ru-RU" dirty="0" smtClean="0"/>
              <a:t>ОВР без </a:t>
            </a:r>
            <a:r>
              <a:rPr lang="ru-RU" dirty="0"/>
              <a:t>учёта заданных условий их протекания</a:t>
            </a:r>
            <a:endParaRPr lang="ru-RU" dirty="0" smtClean="0"/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Пробелы </a:t>
            </a:r>
            <a:r>
              <a:rPr lang="ru-RU" dirty="0"/>
              <a:t>знаний о слабых и сильных </a:t>
            </a:r>
            <a:r>
              <a:rPr lang="ru-RU" dirty="0" smtClean="0"/>
              <a:t>электролитах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Затруднения в прогнозировании возможности </a:t>
            </a:r>
            <a:r>
              <a:rPr lang="ru-RU" dirty="0"/>
              <a:t>протекания реакций обмена, окисления и восстановления, гидролиза солей и бинарных соединений</a:t>
            </a:r>
            <a:r>
              <a:rPr lang="ru-RU" dirty="0" smtClean="0"/>
              <a:t>.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Затруднение в освоении характерных химических свойств кислородосодержащих кислот 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Ошибки в </a:t>
            </a:r>
            <a:r>
              <a:rPr lang="ru-RU" dirty="0"/>
              <a:t>расстановке стехиометрических </a:t>
            </a:r>
            <a:r>
              <a:rPr lang="ru-RU" dirty="0" smtClean="0"/>
              <a:t>коэффициентов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Недостаточно </a:t>
            </a:r>
            <a:r>
              <a:rPr lang="ru-RU" dirty="0"/>
              <a:t>прочно овладели умениями применять понятие «массовая доля вещества в растворе», и учитывать соотношение веществ, участвующих в </a:t>
            </a:r>
            <a:r>
              <a:rPr lang="ru-RU" dirty="0" smtClean="0"/>
              <a:t>реакции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Отсутствие </a:t>
            </a:r>
            <a:r>
              <a:rPr lang="ru-RU" dirty="0"/>
              <a:t>навыков продуктивного чтения</a:t>
            </a:r>
            <a:endParaRPr lang="ru-RU" dirty="0" smtClean="0"/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Невнимательное </a:t>
            </a:r>
            <a:r>
              <a:rPr lang="ru-RU" dirty="0"/>
              <a:t>прочтение условий задачи, которое не даёт возможности корректно её решить </a:t>
            </a:r>
            <a:endParaRPr lang="ru-RU" dirty="0" smtClean="0"/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Общие </a:t>
            </a:r>
            <a:r>
              <a:rPr lang="ru-RU" dirty="0"/>
              <a:t>ошибки при составлении уравнений </a:t>
            </a:r>
            <a:r>
              <a:rPr lang="ru-RU" dirty="0" smtClean="0"/>
              <a:t>реакций</a:t>
            </a:r>
          </a:p>
          <a:p>
            <a:pPr marL="46336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Затруднение в применении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умений </a:t>
            </a:r>
            <a:r>
              <a:rPr lang="ru-RU" dirty="0"/>
              <a:t>по выявлению математической зависимости между заданными физическими величинами и составлению математического уравнения для поиска неизвестной величины. </a:t>
            </a:r>
          </a:p>
        </p:txBody>
      </p:sp>
    </p:spTree>
    <p:extLst>
      <p:ext uri="{BB962C8B-B14F-4D97-AF65-F5344CB8AC3E}">
        <p14:creationId xmlns:p14="http://schemas.microsoft.com/office/powerpoint/2010/main" val="31275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006" y="209006"/>
            <a:ext cx="8075133" cy="1567543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Методические рекомендации по организации учебного процесса по химии с учётом выявленных в ходе ГИА проблем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2" y="1658983"/>
            <a:ext cx="10371909" cy="5081451"/>
          </a:xfrm>
        </p:spPr>
        <p:txBody>
          <a:bodyPr>
            <a:noAutofit/>
          </a:bodyPr>
          <a:lstStyle/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Современные представления о строении </a:t>
            </a:r>
            <a:r>
              <a:rPr lang="ru-RU" sz="2400" dirty="0" smtClean="0"/>
              <a:t>атома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Характерные химические свойства </a:t>
            </a:r>
            <a:r>
              <a:rPr lang="ru-RU" sz="2400" dirty="0" smtClean="0"/>
              <a:t>неорганических веществ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Характерные химические </a:t>
            </a:r>
            <a:r>
              <a:rPr lang="ru-RU" sz="2400" dirty="0" smtClean="0"/>
              <a:t>свойства кислородосодержащих органических соединений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Обратимые и необратимые химические реакции. Химическое равновесие. Смещение химического равновесия под действием различных </a:t>
            </a:r>
            <a:r>
              <a:rPr lang="ru-RU" sz="2400" dirty="0" smtClean="0"/>
              <a:t>факторов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Экспериментальные основы </a:t>
            </a:r>
            <a:r>
              <a:rPr lang="ru-RU" sz="2400" dirty="0" smtClean="0"/>
              <a:t>химии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Реакции </a:t>
            </a:r>
            <a:r>
              <a:rPr lang="ru-RU" sz="2400" dirty="0" err="1"/>
              <a:t>окислительно</a:t>
            </a:r>
            <a:r>
              <a:rPr lang="ru-RU" sz="2400" dirty="0"/>
              <a:t>-восстановительные</a:t>
            </a:r>
            <a:r>
              <a:rPr lang="ru-RU" sz="2400" dirty="0" smtClean="0"/>
              <a:t>.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Реакции ионного </a:t>
            </a:r>
            <a:r>
              <a:rPr lang="ru-RU" sz="2400" dirty="0" smtClean="0"/>
              <a:t>обмена</a:t>
            </a:r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Взаимосвязь различных классов неорганических веществ </a:t>
            </a:r>
            <a:endParaRPr lang="ru-RU" sz="2400" dirty="0" smtClean="0"/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Взаимосвязь различных классов неорганических веществ </a:t>
            </a:r>
            <a:endParaRPr lang="ru-RU" sz="2400" dirty="0" smtClean="0"/>
          </a:p>
          <a:p>
            <a:pPr marL="463360" indent="-4572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dirty="0"/>
              <a:t>Установление молекулярной и структурной формул вещества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2654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3511" y="337793"/>
            <a:ext cx="7958331" cy="1077229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Итоги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1966" y="1737360"/>
            <a:ext cx="10345783" cy="4781006"/>
          </a:xfrm>
        </p:spPr>
        <p:txBody>
          <a:bodyPr>
            <a:noAutofit/>
          </a:bodyPr>
          <a:lstStyle/>
          <a:p>
            <a:pPr marL="6160" indent="0">
              <a:buNone/>
            </a:pPr>
            <a:r>
              <a:rPr lang="ru-RU" sz="2800" dirty="0"/>
              <a:t>На основе анализа полученных данных можно отметить, что одной из актуальных и важнейших задач должна стать организация целенаправленной работы по формированию умений: </a:t>
            </a:r>
            <a:endParaRPr lang="ru-RU" sz="2800" dirty="0" smtClean="0"/>
          </a:p>
          <a:p>
            <a:pPr marL="616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выделять в условии задания главное; </a:t>
            </a:r>
            <a:endParaRPr lang="ru-RU" sz="2800" dirty="0" smtClean="0"/>
          </a:p>
          <a:p>
            <a:pPr marL="616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устанавливать причинно-следственные связи между отдельными элементами содержания, в особенности взаимосвязь состава, строения и свойств веществ; </a:t>
            </a:r>
            <a:endParaRPr lang="ru-RU" sz="2800" dirty="0" smtClean="0"/>
          </a:p>
          <a:p>
            <a:pPr marL="6160" indent="0">
              <a:buNone/>
            </a:pPr>
            <a:r>
              <a:rPr lang="ru-RU" sz="2800" dirty="0" smtClean="0"/>
              <a:t>- внимательно </a:t>
            </a:r>
            <a:r>
              <a:rPr lang="ru-RU" sz="2800" dirty="0"/>
              <a:t>анализировать условия задания и выбирать адекватную последовательность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16684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147510"/>
              </p:ext>
            </p:extLst>
          </p:nvPr>
        </p:nvGraphicFramePr>
        <p:xfrm>
          <a:off x="-1" y="0"/>
          <a:ext cx="1135856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3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533" y="508019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Задание 1.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2" y="1763486"/>
            <a:ext cx="10382523" cy="5423126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ru-RU" sz="2800" dirty="0"/>
              <a:t>Для выполнения заданий 1–3 используйте следующий ряд химических элементов:</a:t>
            </a:r>
          </a:p>
          <a:p>
            <a:pPr marL="6160" indent="0" algn="ctr">
              <a:buNone/>
            </a:pPr>
            <a:r>
              <a:rPr lang="ru-RU" sz="2800" b="1" dirty="0"/>
              <a:t>1) </a:t>
            </a:r>
            <a:r>
              <a:rPr lang="ru-RU" sz="2800" b="1" dirty="0" err="1"/>
              <a:t>Cr</a:t>
            </a:r>
            <a:r>
              <a:rPr lang="ru-RU" sz="2800" dirty="0"/>
              <a:t> </a:t>
            </a:r>
            <a:r>
              <a:rPr lang="ru-RU" sz="2800" b="1" dirty="0"/>
              <a:t>        2) </a:t>
            </a:r>
            <a:r>
              <a:rPr lang="ru-RU" sz="2800" b="1" dirty="0" err="1"/>
              <a:t>Si</a:t>
            </a:r>
            <a:r>
              <a:rPr lang="ru-RU" sz="2800" dirty="0"/>
              <a:t> </a:t>
            </a:r>
            <a:r>
              <a:rPr lang="ru-RU" sz="2800" b="1" dirty="0"/>
              <a:t>      3) </a:t>
            </a:r>
            <a:r>
              <a:rPr lang="ru-RU" sz="2800" b="1" dirty="0" err="1"/>
              <a:t>Sc</a:t>
            </a:r>
            <a:r>
              <a:rPr lang="ru-RU" sz="2800" b="1" dirty="0"/>
              <a:t> </a:t>
            </a:r>
            <a:r>
              <a:rPr lang="ru-RU" sz="2800" dirty="0"/>
              <a:t> </a:t>
            </a:r>
            <a:r>
              <a:rPr lang="ru-RU" sz="2800" b="1" dirty="0"/>
              <a:t>    4) O</a:t>
            </a:r>
            <a:r>
              <a:rPr lang="ru-RU" sz="2800" dirty="0"/>
              <a:t> </a:t>
            </a:r>
            <a:r>
              <a:rPr lang="ru-RU" sz="2800" b="1" dirty="0"/>
              <a:t>      5) N</a:t>
            </a:r>
            <a:endParaRPr lang="ru-RU" sz="2800" dirty="0"/>
          </a:p>
          <a:p>
            <a:pPr marL="6160" indent="0">
              <a:buNone/>
            </a:pPr>
            <a:r>
              <a:rPr lang="ru-RU" sz="2800" dirty="0"/>
              <a:t>Ответом в заданиях 1–3 является последовательность цифр, под которыми указаны химические элементы в </a:t>
            </a:r>
            <a:r>
              <a:rPr lang="ru-RU" sz="2800" b="1" dirty="0"/>
              <a:t>данном ряду.</a:t>
            </a:r>
            <a:endParaRPr lang="ru-RU" sz="2800" dirty="0"/>
          </a:p>
          <a:p>
            <a:pPr marL="6160" indent="0">
              <a:buNone/>
            </a:pPr>
            <a:r>
              <a:rPr lang="ru-RU" sz="2800" dirty="0"/>
              <a:t>Определите, атомы каких из указанных в ряду элементов в основном состоянии содержат одинаковое число неспаренных электронов.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18902" y="158524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07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7533" y="508019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Задание 24.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25" y="128588"/>
            <a:ext cx="10444163" cy="5786437"/>
          </a:xfrm>
        </p:spPr>
        <p:txBody>
          <a:bodyPr>
            <a:normAutofit/>
          </a:bodyPr>
          <a:lstStyle/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Установите соответствие между способом воздействия на равновесную систему</a:t>
            </a:r>
          </a:p>
          <a:p>
            <a:pPr marL="616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Pb</a:t>
            </a:r>
            <a:r>
              <a:rPr lang="ru-RU" baseline="30000" dirty="0"/>
              <a:t>2+</a:t>
            </a:r>
            <a:r>
              <a:rPr lang="ru-RU" dirty="0"/>
              <a:t> (p-p) + 2I</a:t>
            </a:r>
            <a:r>
              <a:rPr lang="ru-RU" baseline="30000" dirty="0"/>
              <a:t>—</a:t>
            </a:r>
            <a:r>
              <a:rPr lang="ru-RU" dirty="0"/>
              <a:t> (p-p) ⇄ PbI</a:t>
            </a:r>
            <a:r>
              <a:rPr lang="ru-RU" baseline="-25000" dirty="0"/>
              <a:t>2</a:t>
            </a:r>
            <a:r>
              <a:rPr lang="ru-RU" dirty="0"/>
              <a:t> (</a:t>
            </a:r>
            <a:r>
              <a:rPr lang="ru-RU" dirty="0" err="1"/>
              <a:t>тв</a:t>
            </a:r>
            <a:r>
              <a:rPr lang="ru-RU" dirty="0"/>
              <a:t>) + Q,</a:t>
            </a:r>
          </a:p>
          <a:p>
            <a:pPr marL="616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и направлением смещения химического равновесия в результате этого воздействия: к каждой позиции, обозначенной буквой, подберите соответствующую позицию, обозначенную цифрой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34624"/>
              </p:ext>
            </p:extLst>
          </p:nvPr>
        </p:nvGraphicFramePr>
        <p:xfrm>
          <a:off x="1471613" y="3115471"/>
          <a:ext cx="9544050" cy="372077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09235">
                  <a:extLst>
                    <a:ext uri="{9D8B030D-6E8A-4147-A177-3AD203B41FA5}">
                      <a16:colId xmlns:a16="http://schemas.microsoft.com/office/drawing/2014/main" val="2162997790"/>
                    </a:ext>
                  </a:extLst>
                </a:gridCol>
                <a:gridCol w="4834815">
                  <a:extLst>
                    <a:ext uri="{9D8B030D-6E8A-4147-A177-3AD203B41FA5}">
                      <a16:colId xmlns:a16="http://schemas.microsoft.com/office/drawing/2014/main" val="1242387761"/>
                    </a:ext>
                  </a:extLst>
                </a:gridCol>
              </a:tblGrid>
              <a:tr h="343382"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84302" marR="84302" marT="42151" marB="42151"/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84302" marR="84302" marT="42151" marB="42151"/>
                </a:tc>
                <a:extLst>
                  <a:ext uri="{0D108BD9-81ED-4DB2-BD59-A6C34878D82A}">
                    <a16:rowId xmlns:a16="http://schemas.microsoft.com/office/drawing/2014/main" val="4197545632"/>
                  </a:ext>
                </a:extLst>
              </a:tr>
              <a:tr h="627372">
                <a:tc>
                  <a:txBody>
                    <a:bodyPr/>
                    <a:lstStyle/>
                    <a:p>
                      <a:r>
                        <a:rPr lang="ru-RU" sz="1700" dirty="0">
                          <a:effectLst/>
                        </a:rPr>
                        <a:t>ВОЗДЕЙСТВИЕ НА СИСТЕМУ</a:t>
                      </a:r>
                    </a:p>
                  </a:txBody>
                  <a:tcPr marL="87815" marR="87815" marT="87815" marB="87815" anchor="ctr"/>
                </a:tc>
                <a:tc>
                  <a:txBody>
                    <a:bodyPr/>
                    <a:lstStyle/>
                    <a:p>
                      <a:r>
                        <a:rPr lang="ru-RU" sz="1700">
                          <a:effectLst/>
                        </a:rPr>
                        <a:t>СМЕЩЕНИЕ ХИМИЧЕСКОГО РАВНОВЕСИЯ</a:t>
                      </a:r>
                    </a:p>
                  </a:txBody>
                  <a:tcPr marL="87815" marR="87815" marT="87815" marB="87815" anchor="ctr"/>
                </a:tc>
                <a:extLst>
                  <a:ext uri="{0D108BD9-81ED-4DB2-BD59-A6C34878D82A}">
                    <a16:rowId xmlns:a16="http://schemas.microsoft.com/office/drawing/2014/main" val="15525826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А) добавление твердого нитрата свинца</a:t>
                      </a:r>
                    </a:p>
                  </a:txBody>
                  <a:tcPr marL="87815" marR="87815" marT="87815" marB="87815" anchor="ctr"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1) смещается в сторону прямой реакции</a:t>
                      </a:r>
                    </a:p>
                  </a:txBody>
                  <a:tcPr marL="87815" marR="87815" marT="87815" marB="87815" anchor="ctr"/>
                </a:tc>
                <a:extLst>
                  <a:ext uri="{0D108BD9-81ED-4DB2-BD59-A6C34878D82A}">
                    <a16:rowId xmlns:a16="http://schemas.microsoft.com/office/drawing/2014/main" val="2644033840"/>
                  </a:ext>
                </a:extLst>
              </a:tr>
              <a:tr h="585787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Б) понижение температуры</a:t>
                      </a:r>
                    </a:p>
                  </a:txBody>
                  <a:tcPr marL="87815" marR="87815" marT="87815" marB="8781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2) смещается в сторону обратной реакции</a:t>
                      </a:r>
                    </a:p>
                  </a:txBody>
                  <a:tcPr marL="87815" marR="87815" marT="87815" marB="87815" anchor="ctr"/>
                </a:tc>
                <a:extLst>
                  <a:ext uri="{0D108BD9-81ED-4DB2-BD59-A6C34878D82A}">
                    <a16:rowId xmlns:a16="http://schemas.microsoft.com/office/drawing/2014/main" val="2019030078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В) повышение давления</a:t>
                      </a:r>
                    </a:p>
                  </a:txBody>
                  <a:tcPr marL="87815" marR="87815" marT="87815" marB="87815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3) практически не смещается</a:t>
                      </a:r>
                    </a:p>
                  </a:txBody>
                  <a:tcPr marL="87815" marR="87815" marT="87815" marB="87815" anchor="ctr"/>
                </a:tc>
                <a:extLst>
                  <a:ext uri="{0D108BD9-81ED-4DB2-BD59-A6C34878D82A}">
                    <a16:rowId xmlns:a16="http://schemas.microsoft.com/office/drawing/2014/main" val="1804866589"/>
                  </a:ext>
                </a:extLst>
              </a:tr>
              <a:tr h="693790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Г) добавление твёрдого иодида лития</a:t>
                      </a:r>
                    </a:p>
                  </a:txBody>
                  <a:tcPr marL="87815" marR="87815" marT="87815" marB="87815" anchor="ctr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4302" marR="84302" marT="42151" marB="42151"/>
                </a:tc>
                <a:extLst>
                  <a:ext uri="{0D108BD9-81ED-4DB2-BD59-A6C34878D82A}">
                    <a16:rowId xmlns:a16="http://schemas.microsoft.com/office/drawing/2014/main" val="39902754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37013" y="188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18902" y="158524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Задание 30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5635" y="1885285"/>
            <a:ext cx="10215562" cy="5229225"/>
          </a:xfrm>
        </p:spPr>
        <p:txBody>
          <a:bodyPr/>
          <a:lstStyle/>
          <a:p>
            <a:pPr marL="6160" indent="0">
              <a:buNone/>
            </a:pPr>
            <a:r>
              <a:rPr lang="ru-RU" sz="2400" dirty="0"/>
              <a:t>Для выполнения заданий 30, 31 используйте следующий перечень веществ</a:t>
            </a:r>
            <a:r>
              <a:rPr lang="ru-RU" sz="2400" dirty="0" smtClean="0"/>
              <a:t>:</a:t>
            </a:r>
            <a:r>
              <a:rPr lang="ru-RU" sz="2400" dirty="0"/>
              <a:t> нитрат алюминия, бром, нитрат бария, оксид серы (IV), гидроксид хрома (III), гидрокарбонат калия. Допустимо использование водных растворов веществ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Из предложенного перечня веществ выберите вещества, </a:t>
            </a:r>
            <a:r>
              <a:rPr lang="ru-RU" sz="2400" dirty="0" err="1"/>
              <a:t>окислительно</a:t>
            </a:r>
            <a:r>
              <a:rPr lang="ru-RU" sz="2400" dirty="0"/>
              <a:t>-восстановительная реакция между которыми протекает с образованием раствора двух кислот. В ответ запишите уравнение только одной из возможных </a:t>
            </a:r>
            <a:r>
              <a:rPr lang="ru-RU" sz="2400" dirty="0" err="1"/>
              <a:t>окислительно</a:t>
            </a:r>
            <a:r>
              <a:rPr lang="ru-RU" sz="2400" dirty="0"/>
              <a:t>-восстановительных реакций. Составьте электронный баланс, укажите окислитель и восстановитель.</a:t>
            </a:r>
          </a:p>
          <a:p>
            <a:pPr marL="616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95635" y="1885285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3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83" y="551546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31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4823" y="1876969"/>
            <a:ext cx="10215562" cy="5229225"/>
          </a:xfrm>
        </p:spPr>
        <p:txBody>
          <a:bodyPr/>
          <a:lstStyle/>
          <a:p>
            <a:pPr marL="6160" indent="0">
              <a:buNone/>
            </a:pPr>
            <a:r>
              <a:rPr lang="ru-RU" sz="2800" dirty="0"/>
              <a:t>Для выполнения заданий 30, 31 используйте следующий перечень веществ</a:t>
            </a:r>
            <a:r>
              <a:rPr lang="ru-RU" sz="2800" dirty="0" smtClean="0"/>
              <a:t>:</a:t>
            </a:r>
            <a:r>
              <a:rPr lang="ru-RU" sz="2800" dirty="0"/>
              <a:t> нитрат алюминия, бром, нитрат бария, оксид серы (IV), гидроксид хрома (III), гидрокарбонат калия. Допустимо использование водных растворов веществ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Из предложенного перечня веществ выберите вещества, реакция ионного обмена между которыми протекает с образованием осадка и выделением газа. Запишите молекулярное, полное и сокращённое ионные уравнения только одной из возможных реакций.</a:t>
            </a:r>
          </a:p>
          <a:p>
            <a:pPr marL="6160" indent="0">
              <a:buNone/>
            </a:pP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18902" y="158524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57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011137"/>
              </p:ext>
            </p:extLst>
          </p:nvPr>
        </p:nvGraphicFramePr>
        <p:xfrm>
          <a:off x="0" y="0"/>
          <a:ext cx="113871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12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695" y="479443"/>
            <a:ext cx="7958331" cy="1077229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Задание </a:t>
            </a:r>
            <a:r>
              <a:rPr lang="ru-RU" sz="6600" dirty="0"/>
              <a:t>8</a:t>
            </a:r>
            <a:r>
              <a:rPr lang="ru-RU" sz="6600" dirty="0" smtClean="0"/>
              <a:t> 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1555" y="589432"/>
            <a:ext cx="10415587" cy="4378306"/>
          </a:xfrm>
        </p:spPr>
        <p:txBody>
          <a:bodyPr/>
          <a:lstStyle/>
          <a:p>
            <a:pPr marL="6160" indent="0">
              <a:buNone/>
            </a:pPr>
            <a:r>
              <a:rPr lang="ru-RU" sz="2800" dirty="0"/>
              <a:t>Установите соответствие между веществом и реагентами, с каждым из которых это вещество может взаимодействовать: к каждой позиции, обозначенной буквой, подберите позицию, обозначенную цифрой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58518"/>
              </p:ext>
            </p:extLst>
          </p:nvPr>
        </p:nvGraphicFramePr>
        <p:xfrm>
          <a:off x="3186113" y="3257549"/>
          <a:ext cx="6029324" cy="36004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14662">
                  <a:extLst>
                    <a:ext uri="{9D8B030D-6E8A-4147-A177-3AD203B41FA5}">
                      <a16:colId xmlns:a16="http://schemas.microsoft.com/office/drawing/2014/main" val="2214553085"/>
                    </a:ext>
                  </a:extLst>
                </a:gridCol>
                <a:gridCol w="3014662">
                  <a:extLst>
                    <a:ext uri="{9D8B030D-6E8A-4147-A177-3AD203B41FA5}">
                      <a16:colId xmlns:a16="http://schemas.microsoft.com/office/drawing/2014/main" val="2170867911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ВЕЩЕСТВО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РЕАГЕНТЫ</a:t>
                      </a: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310640451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А) </a:t>
                      </a:r>
                      <a:r>
                        <a:rPr lang="en-US" dirty="0" err="1">
                          <a:effectLst/>
                        </a:rPr>
                        <a:t>SrO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1) CuSO</a:t>
                      </a:r>
                      <a:r>
                        <a:rPr lang="en-US" baseline="-25000">
                          <a:effectLst/>
                        </a:rPr>
                        <a:t>4</a:t>
                      </a:r>
                      <a:r>
                        <a:rPr lang="en-US">
                          <a:effectLst/>
                        </a:rPr>
                        <a:t>, O</a:t>
                      </a:r>
                      <a:r>
                        <a:rPr lang="en-US" baseline="-25000">
                          <a:effectLst/>
                        </a:rPr>
                        <a:t>2</a:t>
                      </a:r>
                      <a:r>
                        <a:rPr lang="en-US">
                          <a:effectLst/>
                        </a:rPr>
                        <a:t>, SO</a:t>
                      </a:r>
                      <a:r>
                        <a:rPr lang="en-US" baseline="-25000"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721715936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Б) </a:t>
                      </a:r>
                      <a:r>
                        <a:rPr lang="en-US" dirty="0">
                          <a:effectLst/>
                        </a:rPr>
                        <a:t>Si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2) Cu, Ba(OH)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, MgCO</a:t>
                      </a:r>
                      <a:r>
                        <a:rPr lang="en-US" baseline="-25000" dirty="0">
                          <a:effectLst/>
                        </a:rPr>
                        <a:t>3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60275257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В) </a:t>
                      </a:r>
                      <a:r>
                        <a:rPr lang="en-US" dirty="0">
                          <a:effectLst/>
                        </a:rPr>
                        <a:t>Ca(HCO</a:t>
                      </a:r>
                      <a:r>
                        <a:rPr lang="en-US" baseline="-25000" dirty="0">
                          <a:effectLst/>
                        </a:rPr>
                        <a:t>3</a:t>
                      </a:r>
                      <a:r>
                        <a:rPr lang="en-US" dirty="0">
                          <a:effectLst/>
                        </a:rPr>
                        <a:t>)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3) H</a:t>
                      </a:r>
                      <a:r>
                        <a:rPr lang="en-US" baseline="-25000">
                          <a:effectLst/>
                        </a:rPr>
                        <a:t>3</a:t>
                      </a:r>
                      <a:r>
                        <a:rPr lang="en-US">
                          <a:effectLst/>
                        </a:rPr>
                        <a:t>PO</a:t>
                      </a:r>
                      <a:r>
                        <a:rPr lang="en-US" baseline="-25000">
                          <a:effectLst/>
                        </a:rPr>
                        <a:t>4</a:t>
                      </a:r>
                      <a:r>
                        <a:rPr lang="en-US">
                          <a:effectLst/>
                        </a:rPr>
                        <a:t>, HBr, Ca(OH)</a:t>
                      </a:r>
                      <a:r>
                        <a:rPr lang="en-US" baseline="-25000">
                          <a:effectLst/>
                        </a:rPr>
                        <a:t>2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127178007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Г) </a:t>
                      </a:r>
                      <a:r>
                        <a:rPr lang="en-US" dirty="0">
                          <a:effectLst/>
                        </a:rPr>
                        <a:t>HNO</a:t>
                      </a:r>
                      <a:r>
                        <a:rPr lang="en-US" baseline="-25000" dirty="0">
                          <a:effectLst/>
                        </a:rPr>
                        <a:t>3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4) O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, Mg, </a:t>
                      </a:r>
                      <a:r>
                        <a:rPr lang="en-US" dirty="0" err="1">
                          <a:effectLst/>
                        </a:rPr>
                        <a:t>NaOH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210148499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5) CO</a:t>
                      </a:r>
                      <a:r>
                        <a:rPr lang="en-US" baseline="-25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, </a:t>
                      </a:r>
                      <a:r>
                        <a:rPr lang="en-US" dirty="0" err="1">
                          <a:effectLst/>
                        </a:rPr>
                        <a:t>ZnO</a:t>
                      </a:r>
                      <a:r>
                        <a:rPr lang="en-US" dirty="0">
                          <a:effectLst/>
                        </a:rPr>
                        <a:t>, H</a:t>
                      </a:r>
                      <a:r>
                        <a:rPr lang="en-US" baseline="-25000" dirty="0">
                          <a:effectLst/>
                        </a:rPr>
                        <a:t>3</a:t>
                      </a:r>
                      <a:r>
                        <a:rPr lang="en-US" dirty="0">
                          <a:effectLst/>
                        </a:rPr>
                        <a:t>PO</a:t>
                      </a:r>
                      <a:r>
                        <a:rPr lang="en-US" baseline="-25000" dirty="0">
                          <a:effectLst/>
                        </a:rPr>
                        <a:t>4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extLst>
                  <a:ext uri="{0D108BD9-81ED-4DB2-BD59-A6C34878D82A}">
                    <a16:rowId xmlns:a16="http://schemas.microsoft.com/office/drawing/2014/main" val="763763382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21555" y="1219488"/>
            <a:ext cx="131934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2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2899</TotalTime>
  <Words>1119</Words>
  <Application>Microsoft Office PowerPoint</Application>
  <PresentationFormat>Широкоэкранный</PresentationFormat>
  <Paragraphs>113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MS Shell Dlg 2</vt:lpstr>
      <vt:lpstr>Wingdings</vt:lpstr>
      <vt:lpstr>Wingdings 3</vt:lpstr>
      <vt:lpstr>Madison</vt:lpstr>
      <vt:lpstr>Ключевые проблемы преподавания химии при подготовке к ОГЭ и ЕГЭ по химии</vt:lpstr>
      <vt:lpstr>Презентация PowerPoint</vt:lpstr>
      <vt:lpstr>Презентация PowerPoint</vt:lpstr>
      <vt:lpstr>Задание 1.</vt:lpstr>
      <vt:lpstr>Задание 24.</vt:lpstr>
      <vt:lpstr>Задание 30</vt:lpstr>
      <vt:lpstr>Задание 31</vt:lpstr>
      <vt:lpstr>Презентация PowerPoint</vt:lpstr>
      <vt:lpstr>Задание 8 </vt:lpstr>
      <vt:lpstr>Задание 32</vt:lpstr>
      <vt:lpstr>Презентация PowerPoint</vt:lpstr>
      <vt:lpstr>Задание 14</vt:lpstr>
      <vt:lpstr>Задание 17</vt:lpstr>
      <vt:lpstr>Задание 33</vt:lpstr>
      <vt:lpstr>Презентация PowerPoint</vt:lpstr>
      <vt:lpstr>Задание 26</vt:lpstr>
      <vt:lpstr>Задание 34</vt:lpstr>
      <vt:lpstr>Задание 35</vt:lpstr>
      <vt:lpstr>Презентация PowerPoint</vt:lpstr>
      <vt:lpstr>Типичные затруднения и ошибки, допускаемые учащимися и в ЕГЭ, и в ОГЭ по химии. Рекомендации по их устранению</vt:lpstr>
      <vt:lpstr>Методические рекомендации по организации учебного процесса по химии с учётом выявленных в ходе ГИА проблем</vt:lpstr>
      <vt:lpstr>Итоги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</cp:revision>
  <dcterms:created xsi:type="dcterms:W3CDTF">2021-11-21T08:46:36Z</dcterms:created>
  <dcterms:modified xsi:type="dcterms:W3CDTF">2021-11-23T09:15:53Z</dcterms:modified>
</cp:coreProperties>
</file>