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0" r:id="rId9"/>
    <p:sldId id="264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6" autoAdjust="0"/>
    <p:restoredTop sz="86416" autoAdjust="0"/>
  </p:normalViewPr>
  <p:slideViewPr>
    <p:cSldViewPr snapToGrid="0">
      <p:cViewPr varScale="1">
        <p:scale>
          <a:sx n="62" d="100"/>
          <a:sy n="62" d="100"/>
        </p:scale>
        <p:origin x="86" y="82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18C28-C812-48E3-84FB-2F0C1066A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71600"/>
            <a:ext cx="7766936" cy="2057400"/>
          </a:xfrm>
        </p:spPr>
        <p:txBody>
          <a:bodyPr anchor="t" anchorCtr="0"/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Итоги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ВсОШ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(школьный и муниципальный этап) по биологии и экологии: анализ решаемости заданий, победители и призеры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BF9360-075F-4040-9E1C-EBDCC2A632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Химикова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Измайловна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ГМО учителей биологии</a:t>
            </a:r>
          </a:p>
        </p:txBody>
      </p:sp>
    </p:spTree>
    <p:extLst>
      <p:ext uri="{BB962C8B-B14F-4D97-AF65-F5344CB8AC3E}">
        <p14:creationId xmlns:p14="http://schemas.microsoft.com/office/powerpoint/2010/main" val="4019613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DEFF9D-427A-402D-A2DE-16586786B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048331" cy="121920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качества выполнения заданий олимпиады по экологии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9DED600-5515-4881-AAF9-6798AA707F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633453"/>
              </p:ext>
            </p:extLst>
          </p:nvPr>
        </p:nvGraphicFramePr>
        <p:xfrm>
          <a:off x="506627" y="2160587"/>
          <a:ext cx="9638270" cy="2868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267">
                  <a:extLst>
                    <a:ext uri="{9D8B030D-6E8A-4147-A177-3AD203B41FA5}">
                      <a16:colId xmlns:a16="http://schemas.microsoft.com/office/drawing/2014/main" val="370242247"/>
                    </a:ext>
                  </a:extLst>
                </a:gridCol>
                <a:gridCol w="2424001">
                  <a:extLst>
                    <a:ext uri="{9D8B030D-6E8A-4147-A177-3AD203B41FA5}">
                      <a16:colId xmlns:a16="http://schemas.microsoft.com/office/drawing/2014/main" val="1803472786"/>
                    </a:ext>
                  </a:extLst>
                </a:gridCol>
                <a:gridCol w="2424001">
                  <a:extLst>
                    <a:ext uri="{9D8B030D-6E8A-4147-A177-3AD203B41FA5}">
                      <a16:colId xmlns:a16="http://schemas.microsoft.com/office/drawing/2014/main" val="805809364"/>
                    </a:ext>
                  </a:extLst>
                </a:gridCol>
                <a:gridCol w="2424001">
                  <a:extLst>
                    <a:ext uri="{9D8B030D-6E8A-4147-A177-3AD203B41FA5}">
                      <a16:colId xmlns:a16="http://schemas.microsoft.com/office/drawing/2014/main" val="3099538885"/>
                    </a:ext>
                  </a:extLst>
                </a:gridCol>
              </a:tblGrid>
              <a:tr h="129411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класс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максимально возможное количество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Максимальное количество баллов по работам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средний % выполнения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367915"/>
                  </a:ext>
                </a:extLst>
              </a:tr>
              <a:tr h="52483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24,8 (82,6 %)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63397"/>
                  </a:ext>
                </a:extLst>
              </a:tr>
              <a:tr h="52483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28,8 (86,8 %)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9915"/>
                  </a:ext>
                </a:extLst>
              </a:tr>
              <a:tr h="52483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29,58 (87%)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8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143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D9C42-E6BE-4435-B53B-2EC84EA00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6638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0B53ED-AE4F-4A23-B023-FC0B9C3D2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36822"/>
            <a:ext cx="8960937" cy="5585253"/>
          </a:xfrm>
        </p:spPr>
        <p:txBody>
          <a:bodyPr>
            <a:normAutofit/>
          </a:bodyPr>
          <a:lstStyle/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всероссийской олимпиады школьников был организован и проведен в соответствии с требованиями порядка проведения всероссийской олимпиады школьников;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олимпиадные задания разработаны не в соответствии с методическими рекомендациями по разработке заданий и требований к проведению муниципального этапа всероссийской олимпиады школьников в 2023-2024 учебном году по экологии, без учёта возрастных особенностей участников;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олимпиаде приняли участие 80 учащихся, из них победителей –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человек, призёров </a:t>
            </a:r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9.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26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F8EE0A-147F-4BD1-AC95-95A0FBD1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школьного этапа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биологии в г. Сургуте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1F9854D-C754-4755-B2AD-D8239C450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670173"/>
              </p:ext>
            </p:extLst>
          </p:nvPr>
        </p:nvGraphicFramePr>
        <p:xfrm>
          <a:off x="729049" y="2160588"/>
          <a:ext cx="854512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251">
                  <a:extLst>
                    <a:ext uri="{9D8B030D-6E8A-4147-A177-3AD203B41FA5}">
                      <a16:colId xmlns:a16="http://schemas.microsoft.com/office/drawing/2014/main" val="58741570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4037070946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475307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класс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победители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призёры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38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44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058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47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240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388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40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323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17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11CEE-98A6-4518-BAC8-CD5A0896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муниципального этапа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биологии в г. Сургуте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439D0B1-E9B9-40D0-966A-89FBD7280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283988"/>
              </p:ext>
            </p:extLst>
          </p:nvPr>
        </p:nvGraphicFramePr>
        <p:xfrm>
          <a:off x="677334" y="2160588"/>
          <a:ext cx="9689988" cy="2030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183">
                  <a:extLst>
                    <a:ext uri="{9D8B030D-6E8A-4147-A177-3AD203B41FA5}">
                      <a16:colId xmlns:a16="http://schemas.microsoft.com/office/drawing/2014/main" val="1152942378"/>
                    </a:ext>
                  </a:extLst>
                </a:gridCol>
                <a:gridCol w="1591761">
                  <a:extLst>
                    <a:ext uri="{9D8B030D-6E8A-4147-A177-3AD203B41FA5}">
                      <a16:colId xmlns:a16="http://schemas.microsoft.com/office/drawing/2014/main" val="544539721"/>
                    </a:ext>
                  </a:extLst>
                </a:gridCol>
                <a:gridCol w="1591761">
                  <a:extLst>
                    <a:ext uri="{9D8B030D-6E8A-4147-A177-3AD203B41FA5}">
                      <a16:colId xmlns:a16="http://schemas.microsoft.com/office/drawing/2014/main" val="2494289385"/>
                    </a:ext>
                  </a:extLst>
                </a:gridCol>
                <a:gridCol w="1591761">
                  <a:extLst>
                    <a:ext uri="{9D8B030D-6E8A-4147-A177-3AD203B41FA5}">
                      <a16:colId xmlns:a16="http://schemas.microsoft.com/office/drawing/2014/main" val="4164538895"/>
                    </a:ext>
                  </a:extLst>
                </a:gridCol>
                <a:gridCol w="1591761">
                  <a:extLst>
                    <a:ext uri="{9D8B030D-6E8A-4147-A177-3AD203B41FA5}">
                      <a16:colId xmlns:a16="http://schemas.microsoft.com/office/drawing/2014/main" val="3290840862"/>
                    </a:ext>
                  </a:extLst>
                </a:gridCol>
                <a:gridCol w="1591761">
                  <a:extLst>
                    <a:ext uri="{9D8B030D-6E8A-4147-A177-3AD203B41FA5}">
                      <a16:colId xmlns:a16="http://schemas.microsoft.com/office/drawing/2014/main" val="1080964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942180"/>
                  </a:ext>
                </a:extLst>
              </a:tr>
              <a:tr h="1660121"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участников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444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67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12073-3F1C-4FA4-9AC9-485F63E7E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40259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коэффициента сложности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99F8940-9018-45C8-AE0F-BA5B1CB56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520991"/>
              </p:ext>
            </p:extLst>
          </p:nvPr>
        </p:nvGraphicFramePr>
        <p:xfrm>
          <a:off x="481913" y="840257"/>
          <a:ext cx="10614455" cy="5350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266">
                  <a:extLst>
                    <a:ext uri="{9D8B030D-6E8A-4147-A177-3AD203B41FA5}">
                      <a16:colId xmlns:a16="http://schemas.microsoft.com/office/drawing/2014/main" val="415931087"/>
                    </a:ext>
                  </a:extLst>
                </a:gridCol>
                <a:gridCol w="9538189">
                  <a:extLst>
                    <a:ext uri="{9D8B030D-6E8A-4147-A177-3AD203B41FA5}">
                      <a16:colId xmlns:a16="http://schemas.microsoft.com/office/drawing/2014/main" val="4038020636"/>
                    </a:ext>
                  </a:extLst>
                </a:gridCol>
              </a:tblGrid>
              <a:tr h="5465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коэффициент сложности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90314"/>
                  </a:ext>
                </a:extLst>
              </a:tr>
              <a:tr h="91169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Олимпиадная работа включала в себя задания двух разделов биологии: «Ботаника. Бактерии. Грибы» и «Животные». Раздел «Животные» по концентрической линии биологии изучается только в 7 классе, поэтому 43,4 % работ содержали вопросы опережающего характера, то есть на момент написания олимпиады в рамках уроков они не были изучены.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7240291"/>
                  </a:ext>
                </a:extLst>
              </a:tr>
              <a:tr h="89671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Олимпиадная работа включала в себя задания трех разделов биологии: «Ботаника. Бактерии. Грибы», «Животные» и «Человек». В заданиях были темы опережающего характера из курса «Человек», а также были включены вопросы повышенного уровня сложности.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969803"/>
                  </a:ext>
                </a:extLst>
              </a:tr>
              <a:tr h="12020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Олимпиадная работа включала в себя задания четырех разделов биологии: «Ботаника. Бактерии. Грибы», «Животные», «Человек» и «Общая биология». В работу были включены задания опережающего характера, то есть на момент написания олимпиады в рамках уроков они не были изучены, а также вопросы повышенного уровня сложности. Олимпиадные задания по биологии на параллели 9 классов были достаточного уровня сложности.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0858717"/>
                  </a:ext>
                </a:extLst>
              </a:tr>
              <a:tr h="89671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Олимпиадная работа включала в себя задания четырех разделов биологии: «Ботаника. Бактерии. Грибы», «Животные», «Человек» и «Общая биология». Олимпиадные задания по биологии на параллели 10 классов были недостаточно высокого уровня сложности.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355714"/>
                  </a:ext>
                </a:extLst>
              </a:tr>
              <a:tr h="89671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Олимпиадная работа включала в себя задания четырех разделов биологии: «Ботаника. Бактерии. Грибы», «Животные», «Человек» и «Общая биология». Заданий опережающего характера не было, не достаточно заданий повышенного уровня сложности, высокого уровня сложности не было.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255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48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DEFF9D-427A-402D-A2DE-16586786B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048331" cy="121920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качества выполнения заданий олимпиады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9DED600-5515-4881-AAF9-6798AA707F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421856"/>
              </p:ext>
            </p:extLst>
          </p:nvPr>
        </p:nvGraphicFramePr>
        <p:xfrm>
          <a:off x="506627" y="2160588"/>
          <a:ext cx="9551772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031">
                  <a:extLst>
                    <a:ext uri="{9D8B030D-6E8A-4147-A177-3AD203B41FA5}">
                      <a16:colId xmlns:a16="http://schemas.microsoft.com/office/drawing/2014/main" val="370242247"/>
                    </a:ext>
                  </a:extLst>
                </a:gridCol>
                <a:gridCol w="2402247">
                  <a:extLst>
                    <a:ext uri="{9D8B030D-6E8A-4147-A177-3AD203B41FA5}">
                      <a16:colId xmlns:a16="http://schemas.microsoft.com/office/drawing/2014/main" val="1803472786"/>
                    </a:ext>
                  </a:extLst>
                </a:gridCol>
                <a:gridCol w="2402247">
                  <a:extLst>
                    <a:ext uri="{9D8B030D-6E8A-4147-A177-3AD203B41FA5}">
                      <a16:colId xmlns:a16="http://schemas.microsoft.com/office/drawing/2014/main" val="805809364"/>
                    </a:ext>
                  </a:extLst>
                </a:gridCol>
                <a:gridCol w="2402247">
                  <a:extLst>
                    <a:ext uri="{9D8B030D-6E8A-4147-A177-3AD203B41FA5}">
                      <a16:colId xmlns:a16="http://schemas.microsoft.com/office/drawing/2014/main" val="3099538885"/>
                    </a:ext>
                  </a:extLst>
                </a:gridCol>
              </a:tblGrid>
              <a:tr h="38504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класс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максимальный % выполнения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минимальный % выполнения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средний % выполнения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367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522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97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06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9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8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09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148C1C-173C-4CCF-A5DF-A6D3C836C61F}"/>
              </a:ext>
            </a:extLst>
          </p:cNvPr>
          <p:cNvSpPr txBox="1"/>
          <p:nvPr/>
        </p:nvSpPr>
        <p:spPr>
          <a:xfrm>
            <a:off x="864973" y="679622"/>
            <a:ext cx="829138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Установлено, что олимпиадные задания в 9-11 классах были гораздо легче, чем на школьном этапе и содержали в основном задания школьного уровня. Недостаточно было заданий повышенного уровня сложности, не было заданий высокого уровня сложности, как требуют того методические рекомендации, позволяющие учащимся сформировать представления о заданиях регионального этапа олимпиады.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EB9AB-49C1-4DAA-A4F9-7EFBE71A386A}"/>
              </a:ext>
            </a:extLst>
          </p:cNvPr>
          <p:cNvSpPr txBox="1"/>
          <p:nvPr/>
        </p:nvSpPr>
        <p:spPr>
          <a:xfrm rot="10800000" flipV="1">
            <a:off x="864972" y="3904067"/>
            <a:ext cx="8143103" cy="1764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Качественное оценивание знаний учащихся и выявление сильнейших не предоставлялось возможным, по причине отсутствия заданий повышенной и высокой сложности и заданий с развернутым ответом.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96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D9C42-E6BE-4435-B53B-2EC84EA00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6638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0B53ED-AE4F-4A23-B023-FC0B9C3D2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36822"/>
            <a:ext cx="8960937" cy="5585253"/>
          </a:xfrm>
        </p:spPr>
        <p:txBody>
          <a:bodyPr>
            <a:normAutofit/>
          </a:bodyPr>
          <a:lstStyle/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всероссийской олимпиады школьников был организован и проведен в соответствии с требованиями порядка проведения всероссийской олимпиады школьников;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олимпиадные задания разработаны не в соответствии с методическими рекомендациями по разработке заданий и требований к проведению муниципального этапа всероссийской олимпиады школьников в 2023-2024 учебном году по биологии, без учёта возрастных особенностей участников;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олимпиаде приняли участие 150 учащихся, из них победителей – 6 человек, призёров – 10.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07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F8EE0A-147F-4BD1-AC95-95A0FBD1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школьного этапа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экологии в г. Сургуте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1F9854D-C754-4755-B2AD-D8239C450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121236"/>
              </p:ext>
            </p:extLst>
          </p:nvPr>
        </p:nvGraphicFramePr>
        <p:xfrm>
          <a:off x="729049" y="2160586"/>
          <a:ext cx="9354065" cy="3721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945">
                  <a:extLst>
                    <a:ext uri="{9D8B030D-6E8A-4147-A177-3AD203B41FA5}">
                      <a16:colId xmlns:a16="http://schemas.microsoft.com/office/drawing/2014/main" val="58741570"/>
                    </a:ext>
                  </a:extLst>
                </a:gridCol>
                <a:gridCol w="3141055">
                  <a:extLst>
                    <a:ext uri="{9D8B030D-6E8A-4147-A177-3AD203B41FA5}">
                      <a16:colId xmlns:a16="http://schemas.microsoft.com/office/drawing/2014/main" val="4037070946"/>
                    </a:ext>
                  </a:extLst>
                </a:gridCol>
                <a:gridCol w="3128065">
                  <a:extLst>
                    <a:ext uri="{9D8B030D-6E8A-4147-A177-3AD203B41FA5}">
                      <a16:colId xmlns:a16="http://schemas.microsoft.com/office/drawing/2014/main" val="3475307518"/>
                    </a:ext>
                  </a:extLst>
                </a:gridCol>
              </a:tblGrid>
              <a:tr h="62020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класс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победители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призёры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382952"/>
                  </a:ext>
                </a:extLst>
              </a:tr>
              <a:tr h="62020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5 - 6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441860"/>
                  </a:ext>
                </a:extLst>
              </a:tr>
              <a:tr h="62020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7 - 8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477772"/>
                  </a:ext>
                </a:extLst>
              </a:tr>
              <a:tr h="62020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388789"/>
                  </a:ext>
                </a:extLst>
              </a:tr>
              <a:tr h="62020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404756"/>
                  </a:ext>
                </a:extLst>
              </a:tr>
              <a:tr h="62020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323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41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11CEE-98A6-4518-BAC8-CD5A0896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муниципального этапа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экологии в г. Сургуте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439D0B1-E9B9-40D0-966A-89FBD7280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457226"/>
              </p:ext>
            </p:extLst>
          </p:nvPr>
        </p:nvGraphicFramePr>
        <p:xfrm>
          <a:off x="654908" y="2160588"/>
          <a:ext cx="9242855" cy="2030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716">
                  <a:extLst>
                    <a:ext uri="{9D8B030D-6E8A-4147-A177-3AD203B41FA5}">
                      <a16:colId xmlns:a16="http://schemas.microsoft.com/office/drawing/2014/main" val="1152942378"/>
                    </a:ext>
                  </a:extLst>
                </a:gridCol>
                <a:gridCol w="2255713">
                  <a:extLst>
                    <a:ext uri="{9D8B030D-6E8A-4147-A177-3AD203B41FA5}">
                      <a16:colId xmlns:a16="http://schemas.microsoft.com/office/drawing/2014/main" val="4164538895"/>
                    </a:ext>
                  </a:extLst>
                </a:gridCol>
                <a:gridCol w="2255713">
                  <a:extLst>
                    <a:ext uri="{9D8B030D-6E8A-4147-A177-3AD203B41FA5}">
                      <a16:colId xmlns:a16="http://schemas.microsoft.com/office/drawing/2014/main" val="3290840862"/>
                    </a:ext>
                  </a:extLst>
                </a:gridCol>
                <a:gridCol w="2255713">
                  <a:extLst>
                    <a:ext uri="{9D8B030D-6E8A-4147-A177-3AD203B41FA5}">
                      <a16:colId xmlns:a16="http://schemas.microsoft.com/office/drawing/2014/main" val="1080964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942180"/>
                  </a:ext>
                </a:extLst>
              </a:tr>
              <a:tr h="166012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участников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444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24089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720</Words>
  <Application>Microsoft Office PowerPoint</Application>
  <PresentationFormat>Широкоэкранный</PresentationFormat>
  <Paragraphs>134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Итоги ВсОШ  (школьный и муниципальный этап) по биологии и экологии: анализ решаемости заданий, победители и призеры</vt:lpstr>
      <vt:lpstr>Результаты школьного этапа ВсОШ по биологии в г. Сургуте</vt:lpstr>
      <vt:lpstr>Количество участников муниципального этапа ВсОШ по биологии в г. Сургуте</vt:lpstr>
      <vt:lpstr>Анализ коэффициента сложности</vt:lpstr>
      <vt:lpstr>Анализ качества выполнения заданий олимпиады</vt:lpstr>
      <vt:lpstr>Презентация PowerPoint</vt:lpstr>
      <vt:lpstr>Выводы:</vt:lpstr>
      <vt:lpstr>Результаты школьного этапа ВсОШ по экологии в г. Сургуте</vt:lpstr>
      <vt:lpstr>Количество участников муниципального этапа ВсОШ по экологии в г. Сургуте</vt:lpstr>
      <vt:lpstr>Анализ качества выполнения заданий олимпиады по экологии</vt:lpstr>
      <vt:lpstr>Выводы: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ВсОШ (школьный и муниципальный этап) по биологии и экологии: анализ решаемости заданий, победители и призеры</dc:title>
  <dc:creator>user</dc:creator>
  <cp:lastModifiedBy>user</cp:lastModifiedBy>
  <cp:revision>16</cp:revision>
  <dcterms:created xsi:type="dcterms:W3CDTF">2024-01-15T03:40:14Z</dcterms:created>
  <dcterms:modified xsi:type="dcterms:W3CDTF">2024-01-15T08:20:00Z</dcterms:modified>
</cp:coreProperties>
</file>