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89" r:id="rId4"/>
    <p:sldId id="290" r:id="rId5"/>
    <p:sldId id="294" r:id="rId6"/>
    <p:sldId id="291" r:id="rId7"/>
    <p:sldId id="292" r:id="rId8"/>
    <p:sldId id="293" r:id="rId9"/>
    <p:sldId id="29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4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1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19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6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041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82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01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74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sk.yandex.ru/d/QFKKRHrx9Z0J_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Заседание ГМО учителей физической культуры, 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тренеров-преподавателей, педагогов дополнительного образования физкультурно-спортивной направленности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52-56-62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внедрении федеральной государственной информационной системы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«Моя школа»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857D19-E4CE-A8DE-54BE-170350EB4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8" y="1117129"/>
            <a:ext cx="7740352" cy="559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7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внедрении федеральной государственной информационной системы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«Моя школа»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453346-301E-93F4-0B50-2F35F93D4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5238172"/>
            <a:ext cx="8460432" cy="117486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D07424A-7FB1-4BA1-3BD0-CA6E589B8C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1137320"/>
            <a:ext cx="2520280" cy="3746053"/>
          </a:xfrm>
          <a:prstGeom prst="rect">
            <a:avLst/>
          </a:prstGeom>
        </p:spPr>
      </p:pic>
      <p:sp>
        <p:nvSpPr>
          <p:cNvPr id="10" name="Стрелка: изогнутая вверх 9">
            <a:extLst>
              <a:ext uri="{FF2B5EF4-FFF2-40B4-BE49-F238E27FC236}">
                <a16:creationId xmlns:a16="http://schemas.microsoft.com/office/drawing/2014/main" id="{1139ABAA-0022-6AE2-D220-CDF916775BCB}"/>
              </a:ext>
            </a:extLst>
          </p:cNvPr>
          <p:cNvSpPr/>
          <p:nvPr/>
        </p:nvSpPr>
        <p:spPr>
          <a:xfrm rot="10800000">
            <a:off x="1331640" y="2420888"/>
            <a:ext cx="1512168" cy="2244503"/>
          </a:xfrm>
          <a:prstGeom prst="bentUp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12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внедрении федеральной государственной информационной системы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«Моя школа»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52B309-4EB4-B896-D43D-9CE6ABB9A3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77" y="1321126"/>
            <a:ext cx="7287245" cy="525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7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внедрении федеральной государственной информационной системы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«Моя школа»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73564F-96DB-29C0-DD0B-13274E5798A7}"/>
              </a:ext>
            </a:extLst>
          </p:cNvPr>
          <p:cNvSpPr txBox="1"/>
          <p:nvPr/>
        </p:nvSpPr>
        <p:spPr>
          <a:xfrm>
            <a:off x="621904" y="220486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0" i="0" u="none" strike="noStrike" baseline="0" dirty="0">
                <a:solidFill>
                  <a:srgbClr val="000000"/>
                </a:solidFill>
                <a:latin typeface="TimesNewRomanPSMT"/>
              </a:rPr>
              <a:t>В целях организации информационно-методической поддержки пользователей ФГИС «Моя школа» сотрудниками </a:t>
            </a:r>
            <a:r>
              <a:rPr lang="ru-RU" sz="1800" b="0" i="0" u="none" strike="noStrike" baseline="0" dirty="0">
                <a:latin typeface="TimesNewRomanPSMT"/>
              </a:rPr>
              <a:t>Федерального государственного автономного учреждения «Федеральный институт цифровой трансформации </a:t>
            </a:r>
            <a:br>
              <a:rPr lang="ru-RU" sz="1800" b="0" i="0" u="none" strike="noStrike" baseline="0" dirty="0">
                <a:latin typeface="TimesNewRomanPSMT"/>
              </a:rPr>
            </a:br>
            <a:r>
              <a:rPr lang="ru-RU" sz="1800" b="0" i="0" u="none" strike="noStrike" baseline="0" dirty="0">
                <a:latin typeface="TimesNewRomanPSMT"/>
              </a:rPr>
              <a:t>в сфере образования»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NewRomanPSMT"/>
              </a:rPr>
              <a:t>систематически проводятся обучающие вебинары в части использования различных компонентов и функционала Системы. 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imesNewRomanPSMT"/>
              </a:rPr>
              <a:t>С материалами вебинаров можно познакомиться по ссылке:</a:t>
            </a:r>
          </a:p>
          <a:p>
            <a:pPr algn="just"/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  <a:hlinkClick r:id="rId4"/>
              </a:rPr>
              <a:t>https://disk.yandex.ru/d/QFKKRHrx9Z0J_A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TimesNewRomanPSMT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91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организации и проведении муниципального этапа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Всероссийских спортивных соревнований (спортивных игр) школьников «Президентские состязания (спортивные игры)»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C5863F-4B63-B4C2-86C2-7D635CC3DE6F}"/>
              </a:ext>
            </a:extLst>
          </p:cNvPr>
          <p:cNvSpPr txBox="1"/>
          <p:nvPr/>
        </p:nvSpPr>
        <p:spPr>
          <a:xfrm>
            <a:off x="251520" y="1556792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классы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классы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классы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классы -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классы -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классы 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BBA988-B048-25C5-B354-77720D5759DE}"/>
              </a:ext>
            </a:extLst>
          </p:cNvPr>
          <p:cNvSpPr txBox="1"/>
          <p:nvPr/>
        </p:nvSpPr>
        <p:spPr>
          <a:xfrm>
            <a:off x="5220072" y="197229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2011-2012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гг.р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2009-2010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гг.р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2007-2008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гг.р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DCA6C6-A924-9F70-C03D-0623830DC64A}"/>
              </a:ext>
            </a:extLst>
          </p:cNvPr>
          <p:cNvSpPr txBox="1"/>
          <p:nvPr/>
        </p:nvSpPr>
        <p:spPr>
          <a:xfrm>
            <a:off x="251520" y="3851969"/>
            <a:ext cx="4968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 вперед из положения сидя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Подтягивание из виса на высокой перекладине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Сгибание и разгибание рук в упоре лежа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Подъем туловища из положения лежа на спине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Прыжок в длину с места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5C3234-FC49-7E42-4C1A-35DC5C7F6EB2}"/>
              </a:ext>
            </a:extLst>
          </p:cNvPr>
          <p:cNvSpPr txBox="1"/>
          <p:nvPr/>
        </p:nvSpPr>
        <p:spPr>
          <a:xfrm>
            <a:off x="5220072" y="4267466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 3х3 -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атлетика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Настольный теннис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 -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3654A47-3857-B29C-6463-C34979D428AB}"/>
              </a:ext>
            </a:extLst>
          </p:cNvPr>
          <p:cNvCxnSpPr/>
          <p:nvPr/>
        </p:nvCxnSpPr>
        <p:spPr>
          <a:xfrm>
            <a:off x="5076056" y="1390205"/>
            <a:ext cx="0" cy="470309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63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разработке рейтинговой таблицы для определения показателя качества участия общеобразовательных учреждений в городских мероприятиях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физкультурно-спортивной направленности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9052C525-9AB9-8715-3BE2-EC3333F9A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83621"/>
              </p:ext>
            </p:extLst>
          </p:nvPr>
        </p:nvGraphicFramePr>
        <p:xfrm>
          <a:off x="323528" y="1397000"/>
          <a:ext cx="8363271" cy="373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710723481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370460963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635140135"/>
                    </a:ext>
                  </a:extLst>
                </a:gridCol>
              </a:tblGrid>
              <a:tr h="17185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этап Всероссийских спортивных соревнований школьников «Президентские состязания»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Шахматный турнир </a:t>
                      </a:r>
                      <a:b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начинающих «Шахматный дебют»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728216"/>
                  </a:ext>
                </a:extLst>
              </a:tr>
              <a:tr h="27093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«Лаборатория Салахова»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388932"/>
                  </a:ext>
                </a:extLst>
              </a:tr>
              <a:tr h="27093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№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255527"/>
                  </a:ext>
                </a:extLst>
              </a:tr>
              <a:tr h="27093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им. Ф.К. Салманова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93187"/>
                  </a:ext>
                </a:extLst>
              </a:tr>
              <a:tr h="27093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96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56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утверждении федерального перечня учебников, допущенных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использованию при реализации образовательных программ начального общего, основного общего, среднего общего образования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CB3813-73F0-6057-4E9C-17496FDDF24E}"/>
              </a:ext>
            </a:extLst>
          </p:cNvPr>
          <p:cNvSpPr txBox="1"/>
          <p:nvPr/>
        </p:nvSpPr>
        <p:spPr>
          <a:xfrm>
            <a:off x="539552" y="1556792"/>
            <a:ext cx="8147248" cy="4942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федеральный перечень учебников утвержден приказом от 21.09.2022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858.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Учебники, входящие по состоянию на 31 декабря 2022 года в федеральный перечень учебников, допускаются к использованию на срок действия экспертных заключений (пять лет) согласно Федеральному закону «О внесении изменений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Федеральный закон «Об образовании в Российской Федерации» от 24.09.2022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№ 371-ФЗ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1 содержит учебники для обязательной части основной образовательной программы и для части основной образовательной программы, формируемой участниками образовательных отношений.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2 содержит допущенные к использованию учебники из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ранее действовавшего ФПУ (Приказ </a:t>
            </a:r>
            <a:r>
              <a:rPr lang="ru-RU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№ 254 от 20.05.2020 </a:t>
            </a:r>
            <a:b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изменениями, внесёнными приказом № 766 от 23.12.2020).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8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утверждении федерального перечня учебников, допущенных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использованию при реализации образовательных программ начального общего, основного общего, среднего общего образования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CB3813-73F0-6057-4E9C-17496FDDF24E}"/>
              </a:ext>
            </a:extLst>
          </p:cNvPr>
          <p:cNvSpPr txBox="1"/>
          <p:nvPr/>
        </p:nvSpPr>
        <p:spPr>
          <a:xfrm>
            <a:off x="539552" y="1556792"/>
            <a:ext cx="8147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365AC-28CA-2743-737A-C0E0B6A13A57}"/>
              </a:ext>
            </a:extLst>
          </p:cNvPr>
          <p:cNvSpPr txBox="1"/>
          <p:nvPr/>
        </p:nvSpPr>
        <p:spPr>
          <a:xfrm>
            <a:off x="539552" y="1556792"/>
            <a:ext cx="8147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обратить внимание, что предельный срок использования каждого учебника зависит от года изучения предмета: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07453F3-B54C-440A-346D-0C63ED80C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21010"/>
              </p:ext>
            </p:extLst>
          </p:nvPr>
        </p:nvGraphicFramePr>
        <p:xfrm>
          <a:off x="539552" y="2404489"/>
          <a:ext cx="8229600" cy="1264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28664947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91518230"/>
                    </a:ext>
                  </a:extLst>
                </a:gridCol>
              </a:tblGrid>
              <a:tr h="252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1-й год изучения предмета</a:t>
                      </a:r>
                      <a:endParaRPr lang="ru-RU" sz="1600" b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 2023 года</a:t>
                      </a:r>
                      <a:endParaRPr lang="ru-RU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160515"/>
                  </a:ext>
                </a:extLst>
              </a:tr>
              <a:tr h="252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2-й год изучения предмета</a:t>
                      </a:r>
                      <a:endParaRPr lang="ru-RU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 2024 года</a:t>
                      </a:r>
                      <a:endParaRPr lang="ru-RU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44163"/>
                  </a:ext>
                </a:extLst>
              </a:tr>
              <a:tr h="252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3-й год изучения предмета</a:t>
                      </a:r>
                      <a:endParaRPr lang="ru-RU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 2025 года</a:t>
                      </a:r>
                      <a:endParaRPr lang="ru-RU" sz="16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026645"/>
                  </a:ext>
                </a:extLst>
              </a:tr>
              <a:tr h="252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4-й год изучения предмета</a:t>
                      </a:r>
                      <a:endParaRPr lang="ru-RU" sz="1600" b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 2026 года</a:t>
                      </a:r>
                      <a:endParaRPr lang="ru-RU" sz="16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073880"/>
                  </a:ext>
                </a:extLst>
              </a:tr>
              <a:tr h="2528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5-й год изучения предмета</a:t>
                      </a:r>
                      <a:endParaRPr lang="ru-RU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 2027 года</a:t>
                      </a:r>
                      <a:endParaRPr lang="ru-RU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57237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D917F3C-1A00-B32D-B1B5-769D140D8E28}"/>
              </a:ext>
            </a:extLst>
          </p:cNvPr>
          <p:cNvSpPr txBox="1"/>
          <p:nvPr/>
        </p:nvSpPr>
        <p:spPr>
          <a:xfrm>
            <a:off x="539552" y="400506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Изменения в оформлении учебников и учебных пособий. Новый знак ФГОС-2021 для учебников 1-9 классов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3FAA56-E8F9-8695-891B-604982528B6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 t="27896" r="48707" b="40075"/>
          <a:stretch/>
        </p:blipFill>
        <p:spPr bwMode="auto">
          <a:xfrm>
            <a:off x="4283968" y="4596152"/>
            <a:ext cx="2394762" cy="15054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6111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8446</TotalTime>
  <Words>559</Words>
  <Application>Microsoft Office PowerPoint</Application>
  <PresentationFormat>Экран (4:3)</PresentationFormat>
  <Paragraphs>79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TimesNewRomanPSMT</vt:lpstr>
      <vt:lpstr>Тема Office</vt:lpstr>
      <vt:lpstr>Заседание ГМО учителей физической культуры,  тренеров-преподавателей, педагогов дополнительного образования физкультурно-спортивной направленности    </vt:lpstr>
      <vt:lpstr>О внедрении федеральной государственной информационной системы  «Моя школа»</vt:lpstr>
      <vt:lpstr>О внедрении федеральной государственной информационной системы  «Моя школа»</vt:lpstr>
      <vt:lpstr>О внедрении федеральной государственной информационной системы  «Моя школа»</vt:lpstr>
      <vt:lpstr>О внедрении федеральной государственной информационной системы  «Моя школа»</vt:lpstr>
      <vt:lpstr>Об организации и проведении муниципального этапа  Всероссийских спортивных соревнований (спортивных игр) школьников «Президентские состязания (спортивные игры)»</vt:lpstr>
      <vt:lpstr>О разработке рейтинговой таблицы для определения показателя качества участия общеобразовательных учреждений в городских мероприятиях  физкультурно-спортивной направленности</vt:lpstr>
      <vt:lpstr>Об утверждении федерального перечня учебников, допущенных  к использованию при реализации образовательных программ начального общего, основного общего, среднего общего образования</vt:lpstr>
      <vt:lpstr>Об утверждении федерального перечня учебников, допущенных  к использованию при реализации образовательных программ начального общего, основного общего, среднего общего образования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103</cp:revision>
  <dcterms:created xsi:type="dcterms:W3CDTF">2019-08-09T09:33:06Z</dcterms:created>
  <dcterms:modified xsi:type="dcterms:W3CDTF">2022-12-22T05:22:57Z</dcterms:modified>
</cp:coreProperties>
</file>