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AFED1-3E2E-4616-8662-DB5B4F025B0E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855-7EED-4480-9742-220CE6216007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864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AFED1-3E2E-4616-8662-DB5B4F025B0E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855-7EED-4480-9742-220CE6216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09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AFED1-3E2E-4616-8662-DB5B4F025B0E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855-7EED-4480-9742-220CE6216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50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AFED1-3E2E-4616-8662-DB5B4F025B0E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855-7EED-4480-9742-220CE6216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774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AFED1-3E2E-4616-8662-DB5B4F025B0E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855-7EED-4480-9742-220CE6216007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616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AFED1-3E2E-4616-8662-DB5B4F025B0E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855-7EED-4480-9742-220CE6216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708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AFED1-3E2E-4616-8662-DB5B4F025B0E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855-7EED-4480-9742-220CE6216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02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AFED1-3E2E-4616-8662-DB5B4F025B0E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855-7EED-4480-9742-220CE6216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04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AFED1-3E2E-4616-8662-DB5B4F025B0E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855-7EED-4480-9742-220CE6216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114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E4AFED1-3E2E-4616-8662-DB5B4F025B0E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AAA855-7EED-4480-9742-220CE6216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03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AFED1-3E2E-4616-8662-DB5B4F025B0E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855-7EED-4480-9742-220CE6216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481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E4AFED1-3E2E-4616-8662-DB5B4F025B0E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FAAA855-7EED-4480-9742-220CE6216007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4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35502"/>
            <a:ext cx="9144000" cy="111088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УЧРЕЖДЕНИЕ для детей, нуждающихся в психолого-педагогической и медико-социальной помощи «ЦЕНТР ДИАГНОСТИКИ И КОНСУЛЬТИРОВАНИЯ»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33846" y="4583967"/>
            <a:ext cx="4585608" cy="876057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Елтышева Анна Анатольевна, эксперт отдела по организации работы территориальных психолого-медико-педагогических комиссий 3, 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45" y="2971800"/>
            <a:ext cx="11046909" cy="1827356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615960" y="5924572"/>
            <a:ext cx="2960077" cy="405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СУРГУТ, 2022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15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56396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ПОСЛЕДОВАТЕЛЬНОСТЬ ДЕЙСТВИЙ ПЕДАГОГИЧЕСКИХ РАБОТНИКОВ ОУ </a:t>
            </a:r>
            <a:br>
              <a:rPr lang="ru-RU" sz="2400" dirty="0"/>
            </a:br>
            <a:r>
              <a:rPr lang="ru-RU" sz="2400" dirty="0"/>
              <a:t>В ХОДЕ РАЗРАБОТКИ И РЕАЛИЗАЦИИ АООП ДЛЯ ОБУЧАЮЩЕГОСЯ С ОВЗ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044671"/>
              </p:ext>
            </p:extLst>
          </p:nvPr>
        </p:nvGraphicFramePr>
        <p:xfrm>
          <a:off x="1097280" y="1802702"/>
          <a:ext cx="10058399" cy="4059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28662">
                  <a:extLst>
                    <a:ext uri="{9D8B030D-6E8A-4147-A177-3AD203B41FA5}">
                      <a16:colId xmlns:a16="http://schemas.microsoft.com/office/drawing/2014/main" val="162488747"/>
                    </a:ext>
                  </a:extLst>
                </a:gridCol>
                <a:gridCol w="5029737">
                  <a:extLst>
                    <a:ext uri="{9D8B030D-6E8A-4147-A177-3AD203B41FA5}">
                      <a16:colId xmlns:a16="http://schemas.microsoft.com/office/drawing/2014/main" val="2813698736"/>
                    </a:ext>
                  </a:extLst>
                </a:gridCol>
              </a:tblGrid>
              <a:tr h="19155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Этап разработки АОП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352790"/>
                  </a:ext>
                </a:extLst>
              </a:tr>
              <a:tr h="38311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Проектирование АОП.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Определение временных границ реализации АОП.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Четкое формулирование цели АОП (совместно с родителями!).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Определение круга задач в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рамках реализации АОП.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Определение содержания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АОП (коррекционный, образовательный компоненты).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Планирование форм реализации разделов АОП.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Определение форм и критериев мониторинга учебных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достижений и формирования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социальной компетентности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обучающегося.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Определение форм и критериев мониторинга эффективности учебной и коррекционной работы.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АОП.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4135134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18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324703"/>
            <a:ext cx="10058400" cy="837347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ПОСЛЕДОВАТЕЛЬНОСТЬ ДЕЙСТВИЙ ПЕДАГОГИЧЕСКИХ РАБОТНИКОВ ОУ </a:t>
            </a:r>
            <a:br>
              <a:rPr lang="ru-RU" sz="2400" dirty="0"/>
            </a:br>
            <a:r>
              <a:rPr lang="ru-RU" sz="2400" dirty="0"/>
              <a:t>В ХОДЕ РАЗРАБОТКИ И РЕАЛИЗАЦИИ АООП ДЛЯ ОБУЧАЮЩЕГОСЯ С ОВЗ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3099731"/>
              </p:ext>
            </p:extLst>
          </p:nvPr>
        </p:nvGraphicFramePr>
        <p:xfrm>
          <a:off x="1097280" y="1803082"/>
          <a:ext cx="10058400" cy="4032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28662">
                  <a:extLst>
                    <a:ext uri="{9D8B030D-6E8A-4147-A177-3AD203B41FA5}">
                      <a16:colId xmlns:a16="http://schemas.microsoft.com/office/drawing/2014/main" val="366323089"/>
                    </a:ext>
                  </a:extLst>
                </a:gridCol>
                <a:gridCol w="5029738">
                  <a:extLst>
                    <a:ext uri="{9D8B030D-6E8A-4147-A177-3AD203B41FA5}">
                      <a16:colId xmlns:a16="http://schemas.microsoft.com/office/drawing/2014/main" val="2065663494"/>
                    </a:ext>
                  </a:extLst>
                </a:gridCol>
              </a:tblGrid>
              <a:tr h="22348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Этап реализации АОП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39" marR="67139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587128"/>
                  </a:ext>
                </a:extLst>
              </a:tr>
              <a:tr h="24583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Практическое применение АОП.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39" marR="67139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 Организация деятельности учителя и специалистов психолого-педагогического сопровождения в соответствии с Программой и планом.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 Организация мониторинга учебных достижений и социальной компетентности ребенка.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 Организация мониторинга эффективности коррекционной работы.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39" marR="67139" marT="0" marB="0"/>
                </a:tc>
                <a:extLst>
                  <a:ext uri="{0D108BD9-81ED-4DB2-BD59-A6C34878D82A}">
                    <a16:rowId xmlns:a16="http://schemas.microsoft.com/office/drawing/2014/main" val="3690678504"/>
                  </a:ext>
                </a:extLst>
              </a:tr>
              <a:tr h="22348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Анализ и коррекция АОП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39" marR="67139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143339"/>
                  </a:ext>
                </a:extLst>
              </a:tr>
              <a:tr h="11174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Определение сроков и способов анализа и коррекции АОП.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39" marR="67139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 Организация деятельности </a:t>
                      </a:r>
                      <a:r>
                        <a:rPr lang="ru-RU" sz="1400" dirty="0" err="1">
                          <a:effectLst/>
                        </a:rPr>
                        <a:t>ППк</a:t>
                      </a:r>
                      <a:r>
                        <a:rPr lang="ru-RU" sz="1400" dirty="0">
                          <a:effectLst/>
                        </a:rPr>
                        <a:t> по анализу эффективности работы, динамики развития и учебных достижений ребенка.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2. Внесение корректив в АОП.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39" marR="67139" marT="0" marB="0"/>
                </a:tc>
                <a:extLst>
                  <a:ext uri="{0D108BD9-81ED-4DB2-BD59-A6C34878D82A}">
                    <a16:rowId xmlns:a16="http://schemas.microsoft.com/office/drawing/2014/main" val="1382304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5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04022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В </a:t>
            </a:r>
            <a:r>
              <a:rPr lang="ru-RU" sz="2400" dirty="0" smtClean="0"/>
              <a:t>РАМКАХ РЕАЛИЗАЦИИ АООП ОБУЧАЮЩИХСЯ С ОВЗ СПЕЦИАЛИСТЫ ЦЕНТРА ППМС ПОМОЩИ ОСУЩЕСТВЛЯЮТ: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4074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разработку и реализацию АООП и индивидуального учебного плана;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отслеживание динамики развития обучающегося;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оценивание успешности обучающегося с ОВЗ в освоении программ и в случае необходимости внесение необходимых корректив;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разработку совместно с педагогами адекватных методов и средств обучения;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проведение индивидуальных и групповых коррекционно-развивающих занятий;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консультирование родителей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01168" lvl="1"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201168" lvl="1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представляет собой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различных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диагностических, коррекционно-развивающих, профилактических, организационных и просветительских технологий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реализуемых специалистами центра ППМС помощи в единой команде с педагогами.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60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32647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МУНИЦИПАЛЬНОЕ КАЗЕННОЕ УЧРЕЖДЕНИЕ для детей, нуждающихся в психолого-педагогической и медико-социальной помощи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«</a:t>
            </a:r>
            <a:r>
              <a:rPr lang="ru-RU" sz="2400" dirty="0"/>
              <a:t>ЦЕНТР ДИАГНОСТИКИ И КОНСУЛЬТИРОВАНИЯ»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sz="2800" dirty="0" smtClean="0">
              <a:latin typeface="Trebuchet MS" panose="020B0603020202020204" pitchFamily="34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г. Сургут, ул. 30 лет Победы,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д.7/2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8(3462)77-12-02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почты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cdik@admsurgut.ru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650020"/>
            <a:ext cx="10058400" cy="6102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ОБУЧАЮЩИЙСЯ С ОГРАНИЧЕННЫМИ ВОЗМОЖНОСТЯМИ ЗДОРОВЬЯ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1168" lvl="1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16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2 Федерального закона «Об образовании в Российской Федерации» (далее – ФЗ-273) обучающийся с ограниченными возможностями здоровья – физическое лицо, имеющее недостатки в физическом и (или) психологическом развитии, подтвержденные психолого-медико-педагогической комиссией и препятствующие получению образования без создания специальных условий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01168" lvl="1" indent="0" algn="ctr">
              <a:buNone/>
            </a:pPr>
            <a:endParaRPr lang="ru-RU" sz="200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 algn="ctr">
              <a:buNone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ОБУЧАЮЩЕГОСЯ С ОГРАНИЧЕННЫМИ ВОЗМОЖНОСТЯМИ ЗДОРОВЬЯ </a:t>
            </a:r>
          </a:p>
          <a:p>
            <a:pPr marL="201168" lvl="1" indent="0" algn="ctr">
              <a:buNone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(ДАЛЕЕ – ОВЗ) ОБЯЗАТЕЛЬНО ДОЛЖЕН БЫТЬ ПОДТВЕРЖДЕН ПСИХОЛОГО-МЕДИКО-ПЕДАГОГИЧЕСКОЙ КОМИССИЕЙ (ДАЛЕЕ – ПМПК)!!!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6619" r="4218" b="56747"/>
          <a:stretch/>
        </p:blipFill>
        <p:spPr>
          <a:xfrm>
            <a:off x="859154" y="4619625"/>
            <a:ext cx="10534651" cy="164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8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356942"/>
            <a:ext cx="10058400" cy="900359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ОБСЛЕДОВАНИЕ В ПМПК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01168" lvl="1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ПМПК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обследование детей в целях своевременного выявления особенностей в физическом и (или) психическом развитии и (или) отклонений в поведении детей и готовит по результатам обследования рекомендации по оказанию детям психолого-медико-педагогической помощи и организации обучения, воспитания, а также подтверждение, уточнение или изменение ранее данных комиссией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рекомендаций.</a:t>
            </a:r>
          </a:p>
          <a:p>
            <a:pPr marL="201168" lvl="1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приказом Министерства образования и науки Российской Федерации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20.09.2013 № 1082 «Об утверждении положения о психолого-медико-педагогической комиссии»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4453491"/>
            <a:ext cx="2566987" cy="1709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324" y="4448173"/>
            <a:ext cx="2286001" cy="1714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382" y="4448174"/>
            <a:ext cx="2378393" cy="17292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371" y="4440777"/>
            <a:ext cx="2596838" cy="172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9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26735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В </a:t>
            </a:r>
            <a:r>
              <a:rPr lang="ru-RU" sz="2400" dirty="0" smtClean="0"/>
              <a:t>ЗАКЛЮЧЕНИИ </a:t>
            </a:r>
            <a:r>
              <a:rPr lang="ru-RU" sz="2400" dirty="0"/>
              <a:t>ПМПК </a:t>
            </a:r>
            <a:r>
              <a:rPr lang="ru-RU" sz="2400" dirty="0" smtClean="0"/>
              <a:t>УКАЗЫВАЮТСЯ: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обоснованные выводы о наличии либо отсутствии у ребенка особенностей в физическом и (или) психическом развитии и (или) отклонений в поведении и наличии либо отсутствии необходимости создания условий для получения ребенком образования, коррекции нарушений развития и социальной адаптации на основе специальных педагогических подходов;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рекомендации по определению формы получения образования, образовательной программы, которую ребенок может освоить, форм и методов психолого-медико-педагогической помощи, созданию специальных условий для получения образования.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ПМПК носит для родителей (законных представителей) детей рекомендательный характер (п. 23 Приказ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20.09.2013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№ 1082).</a:t>
            </a:r>
          </a:p>
        </p:txBody>
      </p:sp>
    </p:spTree>
    <p:extLst>
      <p:ext uri="{BB962C8B-B14F-4D97-AF65-F5344CB8AC3E}">
        <p14:creationId xmlns:p14="http://schemas.microsoft.com/office/powerpoint/2010/main" val="67206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5639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ВЫБОР РОДИТЕЛЯМИ ПРОГРАММЫ И ФОРМЫ ПОЛУЧЕНИЯ ОБРАЗОВАНИЯ: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1.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(законные представители) обучающегося с ОВЗ могут согласиться с заключением ПМПК. В этом случае ребенок обучается в общеобразовательном учреждении, имеющем необходимые для качественного образования обучающегося условия по адаптированной основной общеобразовательной программе (либо в отдельной образовательном учреждении, либо в отдельном классе (группе) или совместно с другими обучающимися в образовательном учреждении, либо получает образование в форме семейного образования).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(законные представители) могут не согласиться с заключением ПМПК (проигнорировать) и определить ребенка обучаться по основной образовательной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(далее – ООП) в общеобразовательное учреждение. </a:t>
            </a:r>
          </a:p>
        </p:txBody>
      </p:sp>
    </p:spTree>
    <p:extLst>
      <p:ext uri="{BB962C8B-B14F-4D97-AF65-F5344CB8AC3E}">
        <p14:creationId xmlns:p14="http://schemas.microsoft.com/office/powerpoint/2010/main" val="294796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1794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ОРГАНИЗАЦИЯ ПСИХОЛОГО-ПЕДАГОГИЧЕСКОГО СОПРОВОЖДЕНИЯ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1168" lvl="1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психолого-педагогического сопровождения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испытывающих трудности в освоении основных общеобразовательных программ, развитии и социальной адаптации в образовательных учреждениях, подведомственных департаменту образования Администрации г.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Сургута</a:t>
            </a:r>
          </a:p>
          <a:p>
            <a:pPr marL="201168" lvl="1" indent="0" algn="ctr"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соответствии:</a:t>
            </a:r>
          </a:p>
          <a:p>
            <a:pPr lvl="1" algn="ctr">
              <a:buFontTx/>
              <a:buChar char="-"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департамента образования от 05.10.2020 №12-03-662/0 «Об утверждении примерного положения о центре психолого-педагогической, медицинской и социальной помощи», </a:t>
            </a:r>
            <a:endParaRPr lang="ru-RU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buFontTx/>
              <a:buChar char="-"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РФ от 09.09.2019 № Р-93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примерного положения о психолого-педагогическом консилиуме образовательной организации».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483" y="4481615"/>
            <a:ext cx="2444774" cy="1743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363" y="4481615"/>
            <a:ext cx="2619376" cy="17462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464" y="4484791"/>
            <a:ext cx="3114294" cy="1743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61" y="4464047"/>
            <a:ext cx="2619377" cy="174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362803"/>
            <a:ext cx="10058400" cy="715719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ЦЕНТР ППМС помощи, </a:t>
            </a:r>
            <a:r>
              <a:rPr lang="ru-RU" sz="2400" dirty="0" err="1" smtClean="0"/>
              <a:t>ППк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1168" lvl="1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центра ППМС помощи заключается в обеспечении доступности комплексной психолого-педагогической, медицинской и социальной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обучающимся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испытывающим трудности в освоении основных образовательных программ, своем развитии и социальной адаптации, в том числе при реализации адаптированных образовательных программ.</a:t>
            </a:r>
          </a:p>
          <a:p>
            <a:pPr marL="201168" lvl="1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заключается в создании оптимальных условий обучения, развития, социализации и адаптации обучающихся, посредством психолого-педагогического сопровождения.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952908"/>
            <a:ext cx="4088361" cy="21405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207" y="3952908"/>
            <a:ext cx="3805338" cy="21405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173" y="3952908"/>
            <a:ext cx="2140502" cy="214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8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3224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ПОСЛЕДОВАТЕЛЬНОСТЬ ДЕЙСТВИЙ ПЕДАГОГИЧЕСКИХ РАБОТНИКОВ ОУ </a:t>
            </a:r>
            <a:br>
              <a:rPr lang="ru-RU" sz="2400" b="1" dirty="0" smtClean="0"/>
            </a:br>
            <a:r>
              <a:rPr lang="ru-RU" sz="2400" b="1" dirty="0" smtClean="0"/>
              <a:t>В ХОДЕ РАЗРАБОТКИ И РЕАЛИЗАЦИИ АООП ДЛЯ ОБУЧАЮЩЕГОСЯ С ОВЗ</a:t>
            </a:r>
            <a:endParaRPr lang="ru-RU" sz="24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3924558"/>
              </p:ext>
            </p:extLst>
          </p:nvPr>
        </p:nvGraphicFramePr>
        <p:xfrm>
          <a:off x="1200150" y="1729772"/>
          <a:ext cx="9955530" cy="4112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7232">
                  <a:extLst>
                    <a:ext uri="{9D8B030D-6E8A-4147-A177-3AD203B41FA5}">
                      <a16:colId xmlns:a16="http://schemas.microsoft.com/office/drawing/2014/main" val="1137313674"/>
                    </a:ext>
                  </a:extLst>
                </a:gridCol>
                <a:gridCol w="4978298">
                  <a:extLst>
                    <a:ext uri="{9D8B030D-6E8A-4147-A177-3AD203B41FA5}">
                      <a16:colId xmlns:a16="http://schemas.microsoft.com/office/drawing/2014/main" val="4028917637"/>
                    </a:ext>
                  </a:extLst>
                </a:gridCol>
              </a:tblGrid>
              <a:tr h="2774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Шаги проектирования и реализации АОП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Содержание деятельности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462797"/>
                  </a:ext>
                </a:extLst>
              </a:tr>
              <a:tr h="13871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Предварительный этап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316830"/>
                  </a:ext>
                </a:extLst>
              </a:tr>
              <a:tr h="26355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Предварительная оценка особых образовательных потребностей ребенка с ОВЗ и запроса родителей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Администрация ОУ (при наличии заключения ПМПК и/или рекомендаций ИПРА):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– определяет междисциплинарную команду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специалистов психолого-педагогического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сопровождения;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– при отсутствии в ОУ необходимых специалистов администрация рассматривает варианты привлечения дополнительных ресурсов;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– заключает договор с родителями (принимает от родителей заявление о согласии на обучение ребёнка по АООП);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– проводит анализ информации о ребенке и его семье.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636722"/>
                  </a:ext>
                </a:extLst>
              </a:tr>
              <a:tr h="9710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Оценка требований ФГОС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общего образования по уровню и ФГОС НОО ОВЗ, примерных основных образовательных программ, в том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числе адаптированных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1.Изучение документации: нормативно-правовой, учебно-методической.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2. Разработка локальных регламентирующих актов: приказа о деятельности </a:t>
                      </a:r>
                      <a:r>
                        <a:rPr lang="ru-RU" sz="1400" dirty="0" err="1">
                          <a:effectLst/>
                        </a:rPr>
                        <a:t>ППк</a:t>
                      </a:r>
                      <a:r>
                        <a:rPr lang="ru-RU" sz="1400" dirty="0">
                          <a:effectLst/>
                        </a:rPr>
                        <a:t>, центра ППМС помощи т.д.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579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61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51647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ПОСЛЕДОВАТЕЛЬНОСТЬ ДЕЙСТВИЙ ПЕДАГОГИЧЕСКИХ РАБОТНИКОВ ОУ </a:t>
            </a:r>
            <a:br>
              <a:rPr lang="ru-RU" sz="2400" dirty="0"/>
            </a:br>
            <a:r>
              <a:rPr lang="ru-RU" sz="2400" dirty="0"/>
              <a:t>В ХОДЕ РАЗРАБОТКИ И РЕАЛИЗАЦИИ АООП ДЛЯ ОБУЧАЮЩЕГОСЯ С ОВЗ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3538406"/>
              </p:ext>
            </p:extLst>
          </p:nvPr>
        </p:nvGraphicFramePr>
        <p:xfrm>
          <a:off x="1181100" y="1729772"/>
          <a:ext cx="9974580" cy="4112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86757">
                  <a:extLst>
                    <a:ext uri="{9D8B030D-6E8A-4147-A177-3AD203B41FA5}">
                      <a16:colId xmlns:a16="http://schemas.microsoft.com/office/drawing/2014/main" val="1755116312"/>
                    </a:ext>
                  </a:extLst>
                </a:gridCol>
                <a:gridCol w="4987823">
                  <a:extLst>
                    <a:ext uri="{9D8B030D-6E8A-4147-A177-3AD203B41FA5}">
                      <a16:colId xmlns:a16="http://schemas.microsoft.com/office/drawing/2014/main" val="2685360788"/>
                    </a:ext>
                  </a:extLst>
                </a:gridCol>
              </a:tblGrid>
              <a:tr h="13871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Диагностический этап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950948"/>
                  </a:ext>
                </a:extLst>
              </a:tr>
              <a:tr h="27742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Проведение комплексного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обследования ребенка специалистами и педагогами.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 Организация диагностической работы учителя и специалистов психолого-педагогического сопровождения в режиме взаимодействия.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2. Подготовка заключений о психологических особенностях ребенка, </a:t>
                      </a:r>
                      <a:r>
                        <a:rPr lang="ru-RU" sz="1400" dirty="0" err="1">
                          <a:effectLst/>
                        </a:rPr>
                        <a:t>сформированности</a:t>
                      </a:r>
                      <a:r>
                        <a:rPr lang="ru-RU" sz="1400" dirty="0">
                          <a:effectLst/>
                        </a:rPr>
                        <a:t> учебных навыков, специфике взаимодействия со сверстниками и взрослыми и т.д. Основная задача – описание зон актуального и ближайшего развития, выявление ресурсных возможностей ребенка, определение особых образовательных потребностей учащегося, уровня </a:t>
                      </a:r>
                      <a:r>
                        <a:rPr lang="ru-RU" sz="1400" dirty="0" err="1">
                          <a:effectLst/>
                        </a:rPr>
                        <a:t>обученности</a:t>
                      </a:r>
                      <a:r>
                        <a:rPr lang="ru-RU" sz="1400" dirty="0">
                          <a:effectLst/>
                        </a:rPr>
                        <a:t>. Определение направлений деятельности учителя и специалистов.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/>
                </a:tc>
                <a:extLst>
                  <a:ext uri="{0D108BD9-81ED-4DB2-BD59-A6C34878D82A}">
                    <a16:rowId xmlns:a16="http://schemas.microsoft.com/office/drawing/2014/main" val="99045253"/>
                  </a:ext>
                </a:extLst>
              </a:tr>
              <a:tr h="11097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 необходимых ребенку с ОВЗ специальных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образовательных условий с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учетом возможностей и дефицитов развития.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3. Организация деятельности </a:t>
                      </a:r>
                      <a:r>
                        <a:rPr lang="ru-RU" sz="1400" dirty="0" err="1">
                          <a:effectLst/>
                        </a:rPr>
                        <a:t>ППк</a:t>
                      </a:r>
                      <a:r>
                        <a:rPr lang="ru-RU" sz="1400" dirty="0">
                          <a:effectLst/>
                        </a:rPr>
                        <a:t>: обсуждение заключений специалистов, принятие коллегиального решения о необходимости разработки, целях и задачах АОП.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4. Определение конкретных образовательных условий.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/>
                </a:tc>
                <a:extLst>
                  <a:ext uri="{0D108BD9-81ED-4DB2-BD59-A6C34878D82A}">
                    <a16:rowId xmlns:a16="http://schemas.microsoft.com/office/drawing/2014/main" val="2086343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907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398</TotalTime>
  <Words>1170</Words>
  <Application>Microsoft Office PowerPoint</Application>
  <PresentationFormat>Широкоэкранный</PresentationFormat>
  <Paragraphs>98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Trebuchet MS</vt:lpstr>
      <vt:lpstr>Ретро</vt:lpstr>
      <vt:lpstr>МУНИЦИПАЛЬНОЕ КАЗЕННОЕ УЧРЕЖДЕНИЕ для детей, нуждающихся в психолого-педагогической и медико-социальной помощи «ЦЕНТР ДИАГНОСТИКИ И КОНСУЛЬТИРОВАНИЯ»</vt:lpstr>
      <vt:lpstr>ОБУЧАЮЩИЙСЯ С ОГРАНИЧЕННЫМИ ВОЗМОЖНОСТЯМИ ЗДОРОВЬЯ</vt:lpstr>
      <vt:lpstr>ОБСЛЕДОВАНИЕ В ПМПК</vt:lpstr>
      <vt:lpstr>В ЗАКЛЮЧЕНИИ ПМПК УКАЗЫВАЮТСЯ:</vt:lpstr>
      <vt:lpstr>ВЫБОР РОДИТЕЛЯМИ ПРОГРАММЫ И ФОРМЫ ПОЛУЧЕНИЯ ОБРАЗОВАНИЯ:</vt:lpstr>
      <vt:lpstr>ОРГАНИЗАЦИЯ ПСИХОЛОГО-ПЕДАГОГИЧЕСКОГО СОПРОВОЖДЕНИЯ </vt:lpstr>
      <vt:lpstr>ЦЕНТР ППМС помощи, ППк</vt:lpstr>
      <vt:lpstr>ПОСЛЕДОВАТЕЛЬНОСТЬ ДЕЙСТВИЙ ПЕДАГОГИЧЕСКИХ РАБОТНИКОВ ОУ  В ХОДЕ РАЗРАБОТКИ И РЕАЛИЗАЦИИ АООП ДЛЯ ОБУЧАЮЩЕГОСЯ С ОВЗ</vt:lpstr>
      <vt:lpstr>ПОСЛЕДОВАТЕЛЬНОСТЬ ДЕЙСТВИЙ ПЕДАГОГИЧЕСКИХ РАБОТНИКОВ ОУ  В ХОДЕ РАЗРАБОТКИ И РЕАЛИЗАЦИИ АООП ДЛЯ ОБУЧАЮЩЕГОСЯ С ОВЗ</vt:lpstr>
      <vt:lpstr>ПОСЛЕДОВАТЕЛЬНОСТЬ ДЕЙСТВИЙ ПЕДАГОГИЧЕСКИХ РАБОТНИКОВ ОУ  В ХОДЕ РАЗРАБОТКИ И РЕАЛИЗАЦИИ АООП ДЛЯ ОБУЧАЮЩЕГОСЯ С ОВЗ</vt:lpstr>
      <vt:lpstr>ПОСЛЕДОВАТЕЛЬНОСТЬ ДЕЙСТВИЙ ПЕДАГОГИЧЕСКИХ РАБОТНИКОВ ОУ  В ХОДЕ РАЗРАБОТКИ И РЕАЛИЗАЦИИ АООП ДЛЯ ОБУЧАЮЩЕГОСЯ С ОВЗ</vt:lpstr>
      <vt:lpstr>В РАМКАХ РЕАЛИЗАЦИИ АООП ОБУЧАЮЩИХСЯ С ОВЗ СПЕЦИАЛИСТЫ ЦЕНТРА ППМС ПОМОЩИ ОСУЩЕСТВЛЯЮТ:</vt:lpstr>
      <vt:lpstr>МУНИЦИПАЛЬНОЕ КАЗЕННОЕ УЧРЕЖДЕНИЕ для детей, нуждающихся в психолого-педагогической и медико-социальной помощи  «ЦЕНТР ДИАГНОСТИКИ И КОНСУЛЬТИРОВАНИЯ»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УЧРЕЖДЕНИЕ для детей, нуждающихся в психолого-педагогической и медико-социальной помощи «ЦЕНТР ДИАГНОСТИКИ И КОНСУЛЬТИРОВАНИЯ»</dc:title>
  <dc:creator>Пользователь Windows</dc:creator>
  <cp:lastModifiedBy>Пользователь Windows</cp:lastModifiedBy>
  <cp:revision>18</cp:revision>
  <dcterms:created xsi:type="dcterms:W3CDTF">2022-09-28T05:16:11Z</dcterms:created>
  <dcterms:modified xsi:type="dcterms:W3CDTF">2022-09-28T11:54:27Z</dcterms:modified>
</cp:coreProperties>
</file>