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56" r:id="rId3"/>
    <p:sldId id="290" r:id="rId4"/>
    <p:sldId id="291" r:id="rId5"/>
    <p:sldId id="292" r:id="rId6"/>
    <p:sldId id="293" r:id="rId7"/>
    <p:sldId id="296" r:id="rId8"/>
    <p:sldId id="299" r:id="rId9"/>
    <p:sldId id="294" r:id="rId10"/>
    <p:sldId id="295" r:id="rId11"/>
    <p:sldId id="297" r:id="rId12"/>
    <p:sldId id="298" r:id="rId13"/>
    <p:sldId id="304" r:id="rId14"/>
    <p:sldId id="301" r:id="rId15"/>
    <p:sldId id="303" r:id="rId16"/>
    <p:sldId id="307" r:id="rId17"/>
    <p:sldId id="306" r:id="rId18"/>
    <p:sldId id="302" r:id="rId19"/>
    <p:sldId id="300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8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04CA26-7F40-4E6E-9E19-24C40D2CA5DC}">
          <p14:sldIdLst>
            <p14:sldId id="279"/>
            <p14:sldId id="256"/>
            <p14:sldId id="290"/>
            <p14:sldId id="291"/>
            <p14:sldId id="292"/>
            <p14:sldId id="293"/>
            <p14:sldId id="296"/>
            <p14:sldId id="299"/>
            <p14:sldId id="294"/>
            <p14:sldId id="295"/>
            <p14:sldId id="297"/>
            <p14:sldId id="298"/>
            <p14:sldId id="304"/>
            <p14:sldId id="301"/>
            <p14:sldId id="303"/>
            <p14:sldId id="307"/>
            <p14:sldId id="306"/>
            <p14:sldId id="302"/>
            <p14:sldId id="300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4-12T17:15:40.4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14975 11906 0,'18'0'469,"0"0"-453,35 0-1,-36 0-15,19 0 16,16 0 0,-34 0-1,0 0 251,-1 0-250,1 0-16,53 0 15,-54 0-15,54-17 16,-1 17-1,-17-18 1,-35 18 0,0 0 374,-1 0-390,18 0 16,-17 0-16,0 0 16,17 0-1,0 0 1</inkml:trace>
  <inkml:trace contextRef="#ctx0" brushRef="#br0" timeOffset="2695.36">15346 11518 0,'-18'0'63,"18"18"-17,0-1-30,0 1 0,0 0-1,0-1 1,-17-17 0,17 18-1,0 0 1,0-1-1,0 1 1,0 0 0,0-1-1,0 1 1,0 0 0,0 17 15,0-18 31,0 1-46,0 0 0,0-1-16,0 1 15,0 0 16,0-1-15,17-17 0,-17 18-1,0 0 1,0-1 0,18-17-1,-18 18 1,0-1 31,0 1-47,0 0 15,17-18-15,-17 17 16,0-17 0,0 18-1,0 17 16,0 1-15,0-19 0,18 1-1,-18-1 1</inkml:trace>
  <inkml:trace contextRef="#ctx0" brushRef="#br0" timeOffset="60813.99">11748 11836 0,'17'0'94,"1"0"-79,-1 0 1,1 0 31,0 0 0,-1 0 0,-17-18-16,18 18-16,-18-18 1,35 18 0,-17 0-1,0 0 1,-1 0 0,1 0 30,-1 0-30,1 0 0,0 0 15,-1 0 0,1 0 16,-18-17-16,18 17-15,-1 0 0,1 0-1,0-18-15,-1 18 16,54-35 15,-1 35-15,1 0-1,-54-18 1,1 18 0,17 0-16</inkml:trace>
  <inkml:trace contextRef="#ctx0" brushRef="#br0" timeOffset="63802.83">11783 12030 0,'17'0'141,"1"0"-141,0 0 15,-1 0 17,1 0-17,17 0 1,-17 0-1,0 0 1,-1 0 47,1 17-32,-1-17-16,1 0 1,17 18 0,-17-18-1,-18 18 1,-71-36 0,89 18 30,35 0-14,-35 0-17,-1 0 17,1 0-17,0 18 1,-18-1 62,17-17-78,1 0 16,-1 18-1,1-18-15,17 18 16,-17-1 15,0-17-15,-1 0 62,1 0 156,0 0-234,-1 0 16,-17 35-1,0-17 1,18-18-16,17 0 31,-17 0-31,-1 18 16,1-1 0</inkml:trace>
  <inkml:trace contextRef="#ctx0" brushRef="#br0" timeOffset="91502.95">11236 9631 0,'18'0'125,"-1"17"-110,-17 1 1,18-18-1,0 0-15,-18 18 16,17-1 0,-17 1-1,18-18 1,-1 0 0,-17 18-1,18-1 1,0-17-1,-1 18 17,1 0-17,-18-1 1,18 1 0,-1-18 15,1 17-16,17 1 1,-17-18 0,-1 18-1,19-1 1,-19-17 0,1 18-1,0 0 1,17-18-1,0 17 1,-17-17 0,0 0-1,-18 18 1,17-18-16,1 0 16,-1 18 15,1-18-16,0 17 1,-1-17 0,1 18-1,-36-18 204,18 18-203,-17-18-1,-1 0-15,0 17 16,-17 1 0,18-18-1,17 17 1,-18-17-1,0 0 17,1 0-17,-1 18 1,-17-18 0,35 18-1,-18-18 1,0 0-1,1 17 1,-36-17 0,35 0-1,1 0 110,17 18-125,-18-18 16,0 35 0,-17-35-1,35 18-15,0 0 16,-18-18-1,18 17 1,-17-17 0,-1 0 15,18 18-15,-18-18-1,18 17 188,-17-17-203,17 18 16,-18-18 578,1 18-579,-1-1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680E0-8EA1-47C5-81A3-0E006B3E2C98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143C0-C63B-4623-B28A-C2C7310F6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22D55-D299-4F62-A5C2-04E464B4F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B2C1B-E59E-4DEC-B284-B33CC8E80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F817F8-3DB8-4EE8-98D2-250CC361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C6E12-3653-4434-AE97-975E0D0A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D6F2E-9547-4D63-88AE-37BF45AC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F4A16-0D95-4C79-AAB5-ED1D505E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A28AE3-B934-460F-B16C-5D08559D9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7B36-CB71-44EB-824D-2B68D067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AA5CF-196B-46A8-B836-DE4562D1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5B248-2985-408E-BCEE-6FC3592F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2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7F441F-E4BB-4AD5-B425-14282E494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0402D-9B9A-4934-985E-2128A4F0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DC5CE-86A6-4171-BED7-157B3DC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A8352-387C-4F09-A4B7-AE181B25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3A5BA7-D094-45DA-AD93-780DA284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0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DF567-DC36-405A-B0EB-0BF8BA28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914C5-4EEE-4136-AEA8-D0EE8F02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60AD1-2114-4113-8FDE-D478BDDA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7A5EEF-2EDD-45FE-A84A-28BD9A7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BBE70-B72A-4E1D-85E9-367C146C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51B15-187C-4E4E-B62C-522BF928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AF3E79-11D1-407C-A1C8-B8D9F54D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D36E1-89EC-4F49-9602-E8BA2AF5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A38AD-D894-4E3C-9E55-8AD57721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6548B-A393-4DB1-BCF8-0FAE170E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0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2AFF-797E-4B8F-9974-51C799B0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F92358-1F68-4155-A40D-85F4309A2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3652C-AAC1-406A-A9E4-0CEB34D06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EA2BBF-DB27-405E-9ED9-3E1E1D43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AECED-6C01-4B0A-BAB7-AD460077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11899-99D8-4566-93DA-64D46EC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9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9E968-3063-4683-A0FE-76756116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B00A64-AC7F-4C08-80E8-C078CD49E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8B27F8-9A91-46E0-8544-90E97B58B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8157C1-75E6-485C-AC78-9F3E27383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404F6D-1A60-415E-B278-68300D51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FAAA9D-4DA9-4B2B-B73B-C5E5E179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49715B-243E-43A7-9B9C-2895D958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002EC6-A429-4602-842B-15CB89FE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5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1667-801B-4D5E-B07F-ED07B404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2400A6-7762-450B-AD8D-AFA1713F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CD41CD-692E-41F9-AE76-8E1515C5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24265E-2972-465E-9255-BC66CB79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9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82DE60-F6A4-4E44-AB02-F5E79223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0026AD-E3DB-484F-965B-596234FE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EBC2C2-D1CF-4433-A1A6-1DAF4EB1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60E15-5DF8-4EA5-B984-A56B404C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32912-DF81-492F-A61A-12B8DC3B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A99D2-30B1-4505-888A-13B0B3AD7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8E85E8-843F-41FB-A663-4138C462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D36FCD-0171-44C0-83B9-3F4DD9C4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0DA867-FEF2-46D2-8467-7C9FD2DB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4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FB09-1F93-4269-AF13-57A76966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D83C45-B5D6-47E0-A6E2-38F7581AA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2E4EB4-D250-4345-B82A-7FE9AF0B9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3953D1-C60B-492B-8845-DA7DCD6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01E474-3F8C-49AB-9F8D-A182DFC0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A3856-74F7-4B17-89AA-B2EEE94A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089FE-2DE0-4B42-9008-903F391E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2E1C-2818-45C5-A359-F45DEF8AE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63639-5BBB-4BB4-8650-F5A57C296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CE52-0B74-45A0-B4FB-F41F1E91AE82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9CEEF-E066-453F-9DC9-8A6A765EE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0AF03-C9F5-44D3-BAB5-B68B480AF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EB58-9A01-4A1E-B13B-2F90B9277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&#1056;&#1103;&#1076;%20&#1072;&#1082;&#1090;&#1080;&#1074;&#1085;&#1086;&#1089;&#1090;&#1080;%20&#1084;&#1077;&#1090;&#1072;&#1083;&#1083;&#1086;&#1074;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AE755-F029-4A02-9557-11D871604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752" y="231228"/>
            <a:ext cx="9144000" cy="2249213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Электролиз расплавов и растворов.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FF1322-4E03-4ABB-86C0-A71DD6DA5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F51ED-BF55-408F-92CE-EA2E716B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83" y="1600200"/>
            <a:ext cx="8355724" cy="5496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789B9-7FAB-4EF8-A414-6C6D1CA7B570}"/>
              </a:ext>
            </a:extLst>
          </p:cNvPr>
          <p:cNvSpPr txBox="1"/>
          <p:nvPr/>
        </p:nvSpPr>
        <p:spPr>
          <a:xfrm>
            <a:off x="4614043" y="2070595"/>
            <a:ext cx="320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20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06585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18DD9-CD91-4B78-B66B-7785ED25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5DD277-70E3-4CD7-8964-1212228C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8579"/>
            <a:ext cx="10515600" cy="558838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Электрод (анод), материал которого может окисляться в процессе электролиза, называется активным (растворимым) электродом.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Примером активных электродов могут служить медный электрод, используемый при электролизе водного раствора сульфата меди, цинковый, серебряный и другие электроды. В результате процесса электролиза материал электрода растворяется.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окисляющийся в процессе электролиза и служащий только для подвода электрического тока электрод называется инертным.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Инертные электроды изготавливают из графита, угля, золота, платиновых металлов, нержавеющей стали.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42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CD6AD-D498-44A2-B65D-4BC5B848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D60F420D-8C96-4789-8CCD-63551E92D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048" y="596766"/>
            <a:ext cx="8547233" cy="5580197"/>
          </a:xfrm>
        </p:spPr>
      </p:pic>
    </p:spTree>
    <p:extLst>
      <p:ext uri="{BB962C8B-B14F-4D97-AF65-F5344CB8AC3E}">
        <p14:creationId xmlns:p14="http://schemas.microsoft.com/office/powerpoint/2010/main" val="409184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62C37-FCCB-4252-990B-5CB059D9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652078-46F5-4A8A-861D-345B44E287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17" y="365125"/>
            <a:ext cx="9057372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5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C1400-576A-4E31-85AE-FCED87AF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BE8DF03-A639-4C96-8C72-C578F3B76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2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965FC-F63E-407D-88BD-29BA6695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C8685F9-AC66-461F-93AE-E2EE6ACAF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" y="67376"/>
            <a:ext cx="11521440" cy="67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48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96BF9-7238-4D5B-A946-79C8A820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478F7B-E534-41A6-92E1-05369465A1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" y="173254"/>
            <a:ext cx="11454063" cy="66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5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5247D-5B6A-4906-8BE2-2ECBA1D6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C29824-4384-4FAE-B3F3-F9CE3D47F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3137"/>
            <a:ext cx="10515600" cy="57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6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C2C11-BDF6-41DC-A564-AE477B5F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3043"/>
          </a:xfrm>
        </p:spPr>
        <p:txBody>
          <a:bodyPr/>
          <a:lstStyle/>
          <a:p>
            <a:r>
              <a:rPr lang="ru-RU" dirty="0"/>
              <a:t>Применение электролиза.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C0ED1-26EA-4D01-B650-9F904A624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588168"/>
            <a:ext cx="11742821" cy="4665797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	С помощью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электролиза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расплавов природных соединений в металлургической промышленности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получают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активные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металлы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(калий, натрий, бериллий, кальций, барий). С помощью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электролиза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растворов солей — цинк, кадмий, кобальт и другие. 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YS Text"/>
              </a:rPr>
              <a:t>	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В химической промышленности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электролиз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используют для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получения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фтора, хлора, водорода, кислорода, щелочей, бертолетовой соли и других веществ.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58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2F4B-ADAF-4D74-A302-FD95D904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C02632-EFAB-4460-A175-501521C4B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2" y="105878"/>
            <a:ext cx="11531065" cy="66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7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0284E-3ECE-463E-BB24-96B19366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83B99F-0717-4826-8D26-F4722E050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81263"/>
            <a:ext cx="10515599" cy="5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7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161C92-5914-4F30-BBB8-7F2D80AB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822" y="168166"/>
            <a:ext cx="12002882" cy="5089633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BAEED-78C9-4211-A61E-E6A8D9A5D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09" y="-1"/>
            <a:ext cx="11550869" cy="168165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 растворов и расплавов.</a:t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20.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7756D2-7CDF-4777-8E0B-2453F307D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2759"/>
            <a:ext cx="9144000" cy="65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FABE9-B985-46B8-8918-47EBD2E0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5">
            <a:hlinkClick r:id="rId2" action="ppaction://hlinkfile"/>
            <a:extLst>
              <a:ext uri="{FF2B5EF4-FFF2-40B4-BE49-F238E27FC236}">
                <a16:creationId xmlns:a16="http://schemas.microsoft.com/office/drawing/2014/main" id="{208C0B9B-456B-4A24-934C-20188640F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365125"/>
            <a:ext cx="9304283" cy="48546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731E2-F5AE-470F-BDEB-749F4D5EA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985" y="3429000"/>
            <a:ext cx="6978316" cy="3276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9B9512-3D45-476D-93BD-A5988A6D6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60" y="3429000"/>
            <a:ext cx="6978316" cy="32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1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03890-5C8A-4997-8FD0-AF83BFFE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B383CE-9B77-4CF0-9D0E-2E49D6974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83476"/>
            <a:ext cx="9335814" cy="49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AF29-2EA6-40FD-B2EE-F8FC1C26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FD9C20-1BE6-4AAC-92D5-162B38A06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462455"/>
            <a:ext cx="9125607" cy="49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D2036-EFAA-4CEF-A088-604D9C79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2">
            <a:extLst>
              <a:ext uri="{FF2B5EF4-FFF2-40B4-BE49-F238E27FC236}">
                <a16:creationId xmlns:a16="http://schemas.microsoft.com/office/drawing/2014/main" id="{2EBA155E-3107-439C-8654-8869CC050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9220200" cy="47222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67B1A5-4CFE-45FD-BF64-B7667270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21" y="3429000"/>
            <a:ext cx="7458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4D3CB-D56D-4448-AE51-C26AF78B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19A823-8CC6-48CF-B49C-DFE714DA1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9031014" cy="47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9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C91F9-2830-49A9-BAAC-37FC513E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5A8B979-2788-4903-9077-70F7BFCD7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9062545" cy="45061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DDDF47-5174-4ABB-BCCF-F67DCDC3C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251" y="3035300"/>
            <a:ext cx="7458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97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8065B-DCF9-404F-824F-9502CB35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D89883-07A5-464A-BE7D-9405BB35F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9461938" cy="47721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AB28E-8380-43A3-861F-9261D4E03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510" y="3231051"/>
            <a:ext cx="7456054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43F1C-11D5-4BEE-A70C-12FA633F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380D5AD-61D0-40D2-A9C5-9D2BFBE56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747276" cy="45560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AFDF87-686C-407E-90B6-E5DC9A142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48" y="2348563"/>
            <a:ext cx="4600876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64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6D127-2065-4D8B-BB07-FF2474A7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D8736DA-F15F-427D-93EC-2709ACD8D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72662"/>
            <a:ext cx="8223504" cy="43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9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DE522-E51B-4819-9E41-76EE0FC7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882" y="365125"/>
            <a:ext cx="8779625" cy="4522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65D5C-A7FC-44BF-9920-CC03675D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043" y="3307631"/>
            <a:ext cx="7458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28141-D8E7-4401-8F29-C3EA42F4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Схема электролизера: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519635-5BD7-49DB-A3CE-49692F43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92469"/>
            <a:ext cx="6013091" cy="33888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C2729-DE03-4D82-998E-E6D0C965918E}"/>
              </a:ext>
            </a:extLst>
          </p:cNvPr>
          <p:cNvSpPr txBox="1"/>
          <p:nvPr/>
        </p:nvSpPr>
        <p:spPr>
          <a:xfrm>
            <a:off x="7232290" y="1757226"/>
            <a:ext cx="4121509" cy="379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Электролизеры состоят из 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электролитической ячейки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промышленности –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электролизной ванны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содержащей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раствор или расплав электролита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погруженных в нее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электродов,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 тока.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Электрод, подключенный к положительному полюсу источника тока, называется 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анодом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к отрицательному полюсу – катодом.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C4CF4152-D550-40BE-8DBF-432919DBC958}"/>
                  </a:ext>
                </a:extLst>
              </p14:cNvPr>
              <p14:cNvContentPartPr/>
              <p14:nvPr/>
            </p14:nvContentPartPr>
            <p14:xfrm>
              <a:off x="4044960" y="3467160"/>
              <a:ext cx="1613160" cy="9399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C4CF4152-D550-40BE-8DBF-432919DBC9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5600" y="3457800"/>
                <a:ext cx="1631880" cy="9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382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2DC73-1734-4A6C-8EC2-67DA8379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A9022-788B-4A1F-9DF9-49CD6AD8A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262"/>
            <a:ext cx="10515600" cy="489470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При электролизе происходит направленное движение ионов электролита к электродам.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 заряженные ионы перемещаются к катоду (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катионы </a:t>
            </a:r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1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трицательно заряженные – к аноду (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анионы </a:t>
            </a:r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i="1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2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4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B47F-C81C-4713-8939-219E203A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Окислительно-восстановительные процессы на электродах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9B30B-727C-4215-954C-6E775D33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достижении соответствующего электрода, ионы разряжаются (отдают или принимают электроны).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аноде протекает процесс окисления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т.е. процесс отдачи электронов.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Н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катоде – процесс восстановления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т.е. процесс присоединения электронов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71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51EDD-C899-49D1-A52A-2F1A6DF1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на катоде, в зависимости от условий,  возможны следующие восстановительные процессы: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95754-CC67-45C9-9D40-E2250BEF4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катионов металла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800" baseline="30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i="1" baseline="30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 </a:t>
            </a:r>
            <a:r>
              <a:rPr lang="ru-RU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Me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ионов водорода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+ 2e = Н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молекул воды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+ 2e = Н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+ 2ОН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4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6C4FD-A172-412B-A15E-6F4A3AF1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7A35CD4B-0CED-4AE0-B6D4-666A04FB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956" y="500514"/>
            <a:ext cx="5630779" cy="5676449"/>
          </a:xfrm>
        </p:spPr>
      </p:pic>
    </p:spTree>
    <p:extLst>
      <p:ext uri="{BB962C8B-B14F-4D97-AF65-F5344CB8AC3E}">
        <p14:creationId xmlns:p14="http://schemas.microsoft.com/office/powerpoint/2010/main" val="416175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CFFE3-FE2D-4854-8E82-12415F54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D262C7-8A5E-4173-865F-174F1EC3C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6" y="452387"/>
            <a:ext cx="10515600" cy="57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6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B9388-B3A5-491A-B1A4-5360DB93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04" y="466396"/>
            <a:ext cx="10515600" cy="1325563"/>
          </a:xfrm>
        </p:spPr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аноде  возможны следующие окислительные процессы: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3173F-E0DE-472D-B2D3-D24260A61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окисление анионов кислотных остатков, 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2Сl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- 2e = Cl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окисление </a:t>
            </a:r>
            <a:r>
              <a:rPr lang="ru-RU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гидроксид-анионов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4ОН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4e = 2O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окисление молекул воды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– 4e = O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+ 4H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окисление материала анода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800" baseline="30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i="1" baseline="30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881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409</Words>
  <Application>Microsoft Office PowerPoint</Application>
  <PresentationFormat>Широкоэкранный</PresentationFormat>
  <Paragraphs>37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YS Text</vt:lpstr>
      <vt:lpstr>Тема Office</vt:lpstr>
      <vt:lpstr>       Электролиз расплавов и растворов. </vt:lpstr>
      <vt:lpstr>Электролиз растворов и расплавов. Задание 20.</vt:lpstr>
      <vt:lpstr> Схема электролизера: </vt:lpstr>
      <vt:lpstr>Презентация PowerPoint</vt:lpstr>
      <vt:lpstr> Окислительно-восстановительные процессы на электродах. </vt:lpstr>
      <vt:lpstr>При этом на катоде, в зависимости от условий,  возможны следующие восстановительные процессы: </vt:lpstr>
      <vt:lpstr>Презентация PowerPoint</vt:lpstr>
      <vt:lpstr>Презентация PowerPoint</vt:lpstr>
      <vt:lpstr>На аноде  возможны следующие окислительные процессы: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электролиза.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Куряев павел</dc:creator>
  <cp:lastModifiedBy>Куряев павел</cp:lastModifiedBy>
  <cp:revision>58</cp:revision>
  <dcterms:created xsi:type="dcterms:W3CDTF">2023-03-24T05:41:34Z</dcterms:created>
  <dcterms:modified xsi:type="dcterms:W3CDTF">2023-04-14T17:05:30Z</dcterms:modified>
</cp:coreProperties>
</file>