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3" r:id="rId5"/>
    <p:sldId id="275" r:id="rId6"/>
    <p:sldId id="286" r:id="rId7"/>
    <p:sldId id="272" r:id="rId8"/>
    <p:sldId id="277" r:id="rId9"/>
    <p:sldId id="276" r:id="rId10"/>
    <p:sldId id="278" r:id="rId11"/>
    <p:sldId id="279" r:id="rId12"/>
    <p:sldId id="280" r:id="rId13"/>
    <p:sldId id="271" r:id="rId14"/>
    <p:sldId id="258" r:id="rId15"/>
    <p:sldId id="282" r:id="rId16"/>
    <p:sldId id="259" r:id="rId17"/>
    <p:sldId id="281" r:id="rId18"/>
    <p:sldId id="260" r:id="rId19"/>
    <p:sldId id="283" r:id="rId20"/>
    <p:sldId id="266" r:id="rId21"/>
    <p:sldId id="284" r:id="rId22"/>
    <p:sldId id="264" r:id="rId23"/>
    <p:sldId id="285" r:id="rId24"/>
    <p:sldId id="265" r:id="rId25"/>
    <p:sldId id="268" r:id="rId26"/>
    <p:sldId id="269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hyperlink" Target="https://base.garant.ru/70862366/8599a70d26e5983585d90ff6adf82e8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gos.ru/fgos/fgos-1598/" TargetMode="External"/><Relationship Id="rId3" Type="http://schemas.openxmlformats.org/officeDocument/2006/relationships/hyperlink" Target="https://fgos.ru/fgos/fgos-do/" TargetMode="External"/><Relationship Id="rId7" Type="http://schemas.openxmlformats.org/officeDocument/2006/relationships/hyperlink" Target="https://fgos.ru/fgos/fgos-1599/" TargetMode="External"/><Relationship Id="rId2" Type="http://schemas.openxmlformats.org/officeDocument/2006/relationships/hyperlink" Target="https://fgo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os.ru/fgos/fgos-soo/" TargetMode="External"/><Relationship Id="rId5" Type="http://schemas.openxmlformats.org/officeDocument/2006/relationships/hyperlink" Target="https://fgos.ru/fgos/fgos-ooo/" TargetMode="External"/><Relationship Id="rId4" Type="http://schemas.openxmlformats.org/officeDocument/2006/relationships/hyperlink" Target="https://fgos.ru/fgos/fgos-no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177927" y="2397910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Психологические особенности детей </a:t>
            </a:r>
            <a:br>
              <a:rPr lang="ru-RU" b="1" dirty="0" smtClean="0"/>
            </a:br>
            <a:r>
              <a:rPr lang="ru-RU" b="1" dirty="0" smtClean="0"/>
              <a:t>с ограниченными возможностями здоровья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64088" y="5301208"/>
            <a:ext cx="3600772" cy="108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Карловская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Н.П., начальник службы координационной работы и методического обеспечения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1121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казенное учреждение </a:t>
            </a:r>
            <a:r>
              <a:rPr lang="ru-RU" dirty="0" smtClean="0"/>
              <a:t>для </a:t>
            </a:r>
            <a:r>
              <a:rPr lang="ru-RU" dirty="0"/>
              <a:t>детей, нуждающихся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психолого-педагогической и медико-социальной помощи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Центр диагностики и консультирования»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986" y="5589240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Личностные результаты освоения адаптированной образовательной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35798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 smtClean="0"/>
              <a:t>должны </a:t>
            </a:r>
            <a:r>
              <a:rPr lang="ru-RU" sz="1800" b="0" dirty="0"/>
              <a:t>отражать:</a:t>
            </a:r>
          </a:p>
          <a:p>
            <a:pPr algn="just">
              <a:spcBef>
                <a:spcPts val="0"/>
              </a:spcBef>
            </a:pPr>
            <a:r>
              <a:rPr lang="ru-RU" sz="1800" b="0" dirty="0"/>
              <a:t>1) для глухих, слабослышащих, позднооглохших обучающихся:</a:t>
            </a:r>
          </a:p>
          <a:p>
            <a:pPr algn="just">
              <a:spcBef>
                <a:spcPts val="0"/>
              </a:spcBef>
            </a:pPr>
            <a:r>
              <a:rPr lang="ru-RU" sz="1800" b="0" dirty="0"/>
              <a:t>способность к социальной адаптации и интеграции в обществе, в том числе при реализации возможностей коммуникации на основе словесной речи (включая устную коммуникацию), а также, при желании, коммуникации на основе жестовой речи с лицами, имеющими нарушения слуха;</a:t>
            </a:r>
          </a:p>
          <a:p>
            <a:pPr algn="just">
              <a:spcBef>
                <a:spcPts val="0"/>
              </a:spcBef>
            </a:pPr>
            <a:endParaRPr lang="ru-RU" sz="1800" b="0" dirty="0"/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3</a:t>
            </a:r>
            <a:r>
              <a:rPr lang="ru-RU" sz="1800" b="0" dirty="0"/>
              <a:t>) для обучающихся с расстройствами аутистического спектра: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-формирование </a:t>
            </a:r>
            <a:r>
              <a:rPr lang="ru-RU" sz="1800" b="0" dirty="0"/>
              <a:t>умения следовать отработанной системе правил поведения и взаимодействия в привычных бытовых, учебных и социальных ситуациях, удерживать границы взаимодействия;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-знание </a:t>
            </a:r>
            <a:r>
              <a:rPr lang="ru-RU" sz="1800" b="0" dirty="0"/>
              <a:t>своих предпочтений (ограничений) в бытовой сфере и сфере интересов.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ФГОС ООО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48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7520940" cy="548640"/>
          </a:xfrm>
        </p:spPr>
        <p:txBody>
          <a:bodyPr/>
          <a:lstStyle/>
          <a:p>
            <a:pPr algn="r"/>
            <a:r>
              <a:rPr lang="ru-RU" dirty="0" err="1"/>
              <a:t>Метапредметные</a:t>
            </a:r>
            <a:r>
              <a:rPr lang="ru-RU" dirty="0"/>
              <a:t> результаты освоения адаптированной образовательной программы основного общего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35798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 smtClean="0"/>
              <a:t>должны отражать:</a:t>
            </a:r>
            <a:endParaRPr lang="ru-RU" sz="1800" b="0" dirty="0"/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2</a:t>
            </a:r>
            <a:r>
              <a:rPr lang="ru-RU" sz="1800" b="0" dirty="0"/>
              <a:t>) для обучающихся с расстройствами аутистического спектра: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-формирование </a:t>
            </a:r>
            <a:r>
              <a:rPr lang="ru-RU" sz="1800" b="0" dirty="0"/>
              <a:t>способности планировать, контролировать и оценивать собственные учебные действия в соответствии с поставленной задачей и условиями ее реализации при сопровождающей помощи педагогического работника и организующей помощи </a:t>
            </a:r>
            <a:r>
              <a:rPr lang="ru-RU" sz="1800" b="0" dirty="0" err="1"/>
              <a:t>тьютора</a:t>
            </a:r>
            <a:r>
              <a:rPr lang="ru-RU" sz="1800" b="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-формирование </a:t>
            </a:r>
            <a:r>
              <a:rPr lang="ru-RU" sz="1800" b="0" dirty="0"/>
              <a:t>умения выполнять действия по заданному алгоритму или образцу при сопровождающей помощи педагогического работника и организующей помощи </a:t>
            </a:r>
            <a:r>
              <a:rPr lang="ru-RU" sz="1800" b="0" dirty="0" err="1"/>
              <a:t>тьютора</a:t>
            </a:r>
            <a:r>
              <a:rPr lang="ru-RU" sz="1800" b="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-формирование </a:t>
            </a:r>
            <a:r>
              <a:rPr lang="ru-RU" sz="1800" b="0" dirty="0"/>
              <a:t>умения оценивать результат своей деятельности в соответствии с заданными эталонами при организующей помощи </a:t>
            </a:r>
            <a:r>
              <a:rPr lang="ru-RU" sz="1800" b="0" dirty="0" err="1"/>
              <a:t>тьютора</a:t>
            </a:r>
            <a:r>
              <a:rPr lang="ru-RU" sz="1800" b="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-развитие </a:t>
            </a:r>
            <a:r>
              <a:rPr lang="ru-RU" sz="1800" b="0" dirty="0"/>
              <a:t>способности самостоятельно обратиться к педагогическому работнику (педагогу-психологу, социальному педагогу) в случае личных затруднений в решении какого-либо вопроса;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-формирование </a:t>
            </a:r>
            <a:r>
              <a:rPr lang="ru-RU" sz="1800" b="0" dirty="0"/>
              <a:t>умения активного использования знаково-символических средств для представления информации об изучаемых объектах и процессах, различных схем решения учебных и практических задач при организующей помощи педагога-психолога и </a:t>
            </a:r>
            <a:r>
              <a:rPr lang="ru-RU" sz="1800" b="0" dirty="0" err="1"/>
              <a:t>тьютора</a:t>
            </a:r>
            <a:r>
              <a:rPr lang="ru-RU" sz="1800" b="0" dirty="0"/>
              <a:t>;</a:t>
            </a:r>
          </a:p>
          <a:p>
            <a:pPr algn="just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ФГОС ООО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43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Например: </a:t>
            </a:r>
          </a:p>
          <a:p>
            <a:pPr algn="just"/>
            <a:r>
              <a:rPr lang="ru-RU" sz="2000" dirty="0" smtClean="0"/>
              <a:t>Приложение </a:t>
            </a:r>
            <a:r>
              <a:rPr lang="ru-RU" sz="2000" dirty="0"/>
              <a:t>N 5. Требования к АООП НОО для обучающихся с тяжелыми нарушениями речи</a:t>
            </a:r>
          </a:p>
          <a:p>
            <a:endParaRPr lang="ru-RU" sz="2000" dirty="0" smtClean="0">
              <a:hlinkClick r:id="rId2"/>
            </a:endParaRPr>
          </a:p>
          <a:p>
            <a:endParaRPr lang="ru-RU" sz="2000" dirty="0"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172" y="188640"/>
            <a:ext cx="2865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ФГОС НОО ОВЗ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https://base.garant.ru/70862366/8599a70d26e5983585d90ff6adf82e89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6156879"/>
            <a:ext cx="233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https://fgosreestr.ru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5423573"/>
            <a:ext cx="7520940" cy="548640"/>
          </a:xfrm>
        </p:spPr>
        <p:txBody>
          <a:bodyPr/>
          <a:lstStyle/>
          <a:p>
            <a:r>
              <a:rPr lang="ru-RU" dirty="0" smtClean="0"/>
              <a:t>Примерные </a:t>
            </a:r>
            <a:r>
              <a:rPr lang="ru-RU" dirty="0" err="1" smtClean="0"/>
              <a:t>аооп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i="1" dirty="0"/>
              <a:t>Особые образовательные потребн</a:t>
            </a:r>
            <a:r>
              <a:rPr lang="ru-RU" sz="2400" b="0" dirty="0"/>
              <a:t>ости – это потребности в условиях, необходимых для оптимальной реализации актуальных и потенциальных возможностей (когнитивных, энергетических и эмоционально-волевых, включая мотивационные), которые может проявить ребенок с недостатками развития в процессе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1955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96744" cy="49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Дети с нарушением слуха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	Замедленное овладение речью, коммуникативные барьеры и своеобразие развития познавательной сферы.</a:t>
            </a:r>
          </a:p>
          <a:p>
            <a:pPr algn="ctr">
              <a:buNone/>
            </a:pPr>
            <a:r>
              <a:rPr lang="ru-RU" sz="2800" dirty="0" err="1" smtClean="0"/>
              <a:t>Дискоординация</a:t>
            </a:r>
            <a:r>
              <a:rPr lang="ru-RU" sz="2800" dirty="0" smtClean="0"/>
              <a:t> движений, неуклюжесть, неловкость.</a:t>
            </a:r>
          </a:p>
          <a:p>
            <a:pPr algn="ctr">
              <a:buNone/>
            </a:pPr>
            <a:r>
              <a:rPr lang="ru-RU" sz="2800" dirty="0" smtClean="0"/>
              <a:t>Плохо развиты осязательные ощущения (не умеют пользоваться анализатором).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4347821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делать небольшие </a:t>
            </a:r>
            <a:r>
              <a:rPr lang="ru-RU" sz="2000" dirty="0" smtClean="0"/>
              <a:t>паузы после </a:t>
            </a:r>
            <a:r>
              <a:rPr lang="ru-RU" sz="2000" dirty="0"/>
              <a:t>объяснения какого-либо </a:t>
            </a:r>
            <a:r>
              <a:rPr lang="ru-RU" sz="2000" dirty="0" smtClean="0"/>
              <a:t>вопроса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два и три раза повторять основные положения предлагаемого </a:t>
            </a:r>
            <a:r>
              <a:rPr lang="ru-RU" sz="2000" dirty="0" smtClean="0"/>
              <a:t>материала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использовать как можно шире иллюстративный </a:t>
            </a:r>
            <a:r>
              <a:rPr lang="ru-RU" sz="2000" dirty="0" smtClean="0"/>
              <a:t>материал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посадить ребенка за первую </a:t>
            </a:r>
            <a:r>
              <a:rPr lang="ru-RU" sz="2000" dirty="0" smtClean="0"/>
              <a:t> (вторую) парту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поворачиваться спиной к </a:t>
            </a:r>
            <a:r>
              <a:rPr lang="ru-RU" sz="2000" dirty="0" smtClean="0"/>
              <a:t>обучающемуся</a:t>
            </a:r>
            <a:endParaRPr lang="ru-R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четко </a:t>
            </a:r>
            <a:r>
              <a:rPr lang="ru-RU" sz="2000" dirty="0"/>
              <a:t>задавать вопросы, обращаясь к </a:t>
            </a:r>
            <a:r>
              <a:rPr lang="ru-RU" sz="2000" dirty="0" smtClean="0"/>
              <a:t>ребенку</a:t>
            </a:r>
            <a:endParaRPr lang="ru-R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проверять </a:t>
            </a:r>
            <a:r>
              <a:rPr lang="ru-RU" sz="2000" dirty="0"/>
              <a:t>рабочее состояние слуховых </a:t>
            </a:r>
            <a:r>
              <a:rPr lang="ru-RU" sz="2000" dirty="0" smtClean="0"/>
              <a:t>аппаратов</a:t>
            </a:r>
            <a:endParaRPr lang="ru-R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разрешать </a:t>
            </a:r>
            <a:r>
              <a:rPr lang="ru-RU" sz="2000" dirty="0"/>
              <a:t>детям оборачиваться, чтобы видеть лицо говорящего </a:t>
            </a:r>
            <a:r>
              <a:rPr lang="ru-RU" sz="2000" dirty="0" smtClean="0"/>
              <a:t>человека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речь учителя должна быть внятной, четкой, оптимальной громкости с переменными интонациями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61653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Рекомендации педагогам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4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Дети с нарушением 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Снижена  активность при познании окружающего мира.</a:t>
            </a:r>
          </a:p>
          <a:p>
            <a:pPr algn="ctr">
              <a:buNone/>
            </a:pPr>
            <a:r>
              <a:rPr lang="ru-RU" sz="2800" dirty="0" smtClean="0"/>
              <a:t>Медлительность, инертность, малоподвижность.</a:t>
            </a:r>
          </a:p>
          <a:p>
            <a:pPr algn="ctr">
              <a:buNone/>
            </a:pPr>
            <a:r>
              <a:rPr lang="ru-RU" sz="2800" dirty="0" smtClean="0"/>
              <a:t> Трудности в пространственной ориентировке, нарушение моторики и координации движений.</a:t>
            </a:r>
          </a:p>
          <a:p>
            <a:pPr algn="ctr">
              <a:buNone/>
            </a:pPr>
            <a:r>
              <a:rPr lang="ru-RU" sz="2800" dirty="0" smtClean="0"/>
              <a:t>Нарушение звукопроизношения, оптическая </a:t>
            </a:r>
            <a:r>
              <a:rPr lang="ru-RU" sz="2800" dirty="0" err="1" smtClean="0"/>
              <a:t>дисграфия</a:t>
            </a:r>
            <a:r>
              <a:rPr lang="ru-RU" sz="2800" dirty="0" smtClean="0"/>
              <a:t>.</a:t>
            </a:r>
          </a:p>
          <a:p>
            <a:pPr algn="ctr">
              <a:buNone/>
            </a:pPr>
            <a:r>
              <a:rPr lang="ru-RU" sz="2800" dirty="0" smtClean="0"/>
              <a:t>Неумение долго концентрировать внимание, несдержанность.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165304"/>
            <a:ext cx="7520940" cy="548640"/>
          </a:xfrm>
        </p:spPr>
        <p:txBody>
          <a:bodyPr/>
          <a:lstStyle/>
          <a:p>
            <a:r>
              <a:rPr lang="ru-RU" b="1" dirty="0"/>
              <a:t>Рекомендации педагогам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357984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давать больше </a:t>
            </a:r>
            <a:r>
              <a:rPr lang="ru-RU" sz="2000" dirty="0"/>
              <a:t>времени для выполнения заданий (особенно письменных</a:t>
            </a:r>
            <a:r>
              <a:rPr lang="ru-RU" sz="2000" dirty="0" smtClean="0"/>
              <a:t>)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снизить </a:t>
            </a:r>
            <a:r>
              <a:rPr lang="ru-RU" sz="2000" dirty="0"/>
              <a:t>требования к почерку </a:t>
            </a:r>
            <a:r>
              <a:rPr lang="ru-RU" sz="2000" dirty="0" smtClean="0"/>
              <a:t>ребенка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навыков письма 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смена </a:t>
            </a:r>
            <a:r>
              <a:rPr lang="ru-RU" sz="2000" dirty="0"/>
              <a:t>видов деятельности, с использованием упражнений для снятия зрительного утомления 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использовать </a:t>
            </a:r>
            <a:r>
              <a:rPr lang="ru-RU" sz="2000" dirty="0"/>
              <a:t>в наглядном материале яркие цвета, адаптировать наглядный </a:t>
            </a:r>
            <a:r>
              <a:rPr lang="ru-RU" sz="2000" dirty="0" smtClean="0"/>
              <a:t>материал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использовать учебники, </a:t>
            </a:r>
            <a:r>
              <a:rPr lang="ru-RU" sz="2000" dirty="0"/>
              <a:t>которые печатаются более крупным шрифтом и специальными преобразованными </a:t>
            </a:r>
            <a:r>
              <a:rPr lang="ru-RU" sz="2000" dirty="0" smtClean="0"/>
              <a:t>изображениями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учитывать </a:t>
            </a:r>
            <a:r>
              <a:rPr lang="ru-RU" sz="2000" dirty="0"/>
              <a:t>допустимую продолжительность непрерывной зрительной нагрузки для слабовидящих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4756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с РАС </a:t>
            </a:r>
            <a:br>
              <a:rPr lang="ru-RU" dirty="0" smtClean="0"/>
            </a:br>
            <a:r>
              <a:rPr lang="ru-RU" dirty="0" smtClean="0"/>
              <a:t>(расстройство аутистического спектра)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79296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Стереотипность поведения.</a:t>
            </a:r>
          </a:p>
          <a:p>
            <a:pPr algn="ctr">
              <a:buNone/>
            </a:pPr>
            <a:r>
              <a:rPr lang="ru-RU" sz="2400" dirty="0" err="1" smtClean="0"/>
              <a:t>Деструктивность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smtClean="0"/>
              <a:t>Выразительных мимических движений мало, жестикуляция обеднена. </a:t>
            </a:r>
          </a:p>
          <a:p>
            <a:pPr algn="ctr">
              <a:buNone/>
            </a:pPr>
            <a:r>
              <a:rPr lang="ru-RU" sz="2400" dirty="0" smtClean="0"/>
              <a:t>Коммуникативные функции речи ослаблены.</a:t>
            </a:r>
          </a:p>
          <a:p>
            <a:pPr algn="ctr">
              <a:buNone/>
            </a:pPr>
            <a:r>
              <a:rPr lang="ru-RU" sz="2400" dirty="0" smtClean="0"/>
              <a:t>Повышенная ранимость и эмоциональная хрупкость.</a:t>
            </a:r>
          </a:p>
          <a:p>
            <a:pPr algn="ctr"/>
            <a:r>
              <a:rPr lang="ru-RU" sz="2400" dirty="0" smtClean="0"/>
              <a:t>Бедность воображения.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Затрудненное </a:t>
            </a:r>
            <a:r>
              <a:rPr lang="ru-RU" sz="2400" dirty="0"/>
              <a:t>восприятие речи, особенно на </a:t>
            </a:r>
            <a:r>
              <a:rPr lang="ru-RU" sz="2400" dirty="0" smtClean="0"/>
              <a:t>слух</a:t>
            </a:r>
          </a:p>
          <a:p>
            <a:pPr algn="ctr"/>
            <a:r>
              <a:rPr lang="ru-RU" sz="2400" dirty="0" smtClean="0"/>
              <a:t>Специфические интересы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357984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Давайте </a:t>
            </a:r>
            <a:r>
              <a:rPr lang="ru-RU" sz="2000" dirty="0"/>
              <a:t>четкие инструкции. Не используете сложных </a:t>
            </a:r>
            <a:r>
              <a:rPr lang="ru-RU" sz="2000" dirty="0" smtClean="0"/>
              <a:t>предложений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Проговариваете детям план урока. Предупреждайте детей о тех или иных действиях </a:t>
            </a:r>
            <a:r>
              <a:rPr lang="ru-RU" sz="2000" dirty="0" smtClean="0"/>
              <a:t>заранее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Для помощи ребенку в составлении плана действий используете наглядность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Альтернативные </a:t>
            </a:r>
            <a:r>
              <a:rPr lang="ru-RU" sz="2000" dirty="0"/>
              <a:t>виды </a:t>
            </a:r>
            <a:r>
              <a:rPr lang="ru-RU" sz="2000" dirty="0" smtClean="0"/>
              <a:t>деятельности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Уменьшенная рабочая нагрузка </a:t>
            </a:r>
            <a:r>
              <a:rPr lang="ru-RU" sz="2000" dirty="0" smtClean="0"/>
              <a:t>- применяется</a:t>
            </a:r>
            <a:r>
              <a:rPr lang="ru-RU" sz="2000" dirty="0"/>
              <a:t>, если ребёнок находится в плохом </a:t>
            </a:r>
            <a:r>
              <a:rPr lang="ru-RU" sz="2000" dirty="0" smtClean="0"/>
              <a:t>самочувствии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Хвалите за терпение и сдержанность на уроке. </a:t>
            </a:r>
            <a:r>
              <a:rPr lang="ru-RU" sz="2000" dirty="0" smtClean="0"/>
              <a:t>Больше </a:t>
            </a:r>
            <a:r>
              <a:rPr lang="ru-RU" sz="2000" dirty="0"/>
              <a:t>хвалите за хорошее поведение, чем ругайте за плохое</a:t>
            </a:r>
            <a:r>
              <a:rPr lang="ru-RU" sz="2000" dirty="0" smtClean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Если ребёнок начинает </a:t>
            </a:r>
            <a:r>
              <a:rPr lang="ru-RU" sz="2000" dirty="0" smtClean="0"/>
              <a:t>делать амплитудные движения (прыжки</a:t>
            </a:r>
            <a:r>
              <a:rPr lang="ru-RU" sz="2000" dirty="0"/>
              <a:t>, </a:t>
            </a:r>
            <a:r>
              <a:rPr lang="ru-RU" sz="2000" dirty="0" smtClean="0"/>
              <a:t>размахивания </a:t>
            </a:r>
            <a:r>
              <a:rPr lang="ru-RU" sz="2000" dirty="0"/>
              <a:t>руками и проч</a:t>
            </a:r>
            <a:r>
              <a:rPr lang="ru-RU" sz="2000" dirty="0" smtClean="0"/>
              <a:t>.), </a:t>
            </a:r>
            <a:r>
              <a:rPr lang="ru-RU" sz="2000" dirty="0"/>
              <a:t>для которых нужно пространство, перенаправляем его в свободное </a:t>
            </a:r>
            <a:r>
              <a:rPr lang="ru-RU" sz="2000" dirty="0" smtClean="0"/>
              <a:t>место в классе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61653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Рекомендации педагогам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8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i="1" dirty="0"/>
              <a:t>Дети с ограниченными возможностями здоровья</a:t>
            </a:r>
            <a:r>
              <a:rPr lang="ru-RU" sz="2400" b="0" dirty="0"/>
              <a:t> (ОВЗ) - дети в возрасте от 0 до 18 лет с физическими и (или) психическими недостатками, имеющие ограничение жизнедеятельности, обусловленное врожденными, наследственными, приобретенными заболеваниями или последствиями травм, подтвержденными в установленном порядке.</a:t>
            </a:r>
            <a:endParaRPr lang="ru-RU" sz="24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35045" y="5661248"/>
            <a:ext cx="8928992" cy="548640"/>
          </a:xfrm>
        </p:spPr>
        <p:txBody>
          <a:bodyPr/>
          <a:lstStyle/>
          <a:p>
            <a:pPr algn="r"/>
            <a:r>
              <a:rPr lang="ru-RU" dirty="0"/>
              <a:t>ПМПК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(психолого-медико-педагогическая комиссия)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25136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Дети с НОДА </a:t>
            </a:r>
            <a:br>
              <a:rPr lang="ru-RU" dirty="0" smtClean="0"/>
            </a:br>
            <a:r>
              <a:rPr lang="ru-RU" dirty="0" smtClean="0"/>
              <a:t>(нарушения опорно-двигательного аппарата)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Повышенная впечатлительность</a:t>
            </a:r>
          </a:p>
          <a:p>
            <a:pPr algn="ctr">
              <a:buNone/>
            </a:pPr>
            <a:r>
              <a:rPr lang="ru-RU" sz="2800" dirty="0" smtClean="0"/>
              <a:t>Повышенная утомляемость </a:t>
            </a:r>
          </a:p>
          <a:p>
            <a:pPr algn="ctr">
              <a:buNone/>
            </a:pPr>
            <a:r>
              <a:rPr lang="ru-RU" sz="2800" dirty="0" smtClean="0"/>
              <a:t>Перепады настроений</a:t>
            </a:r>
          </a:p>
          <a:p>
            <a:pPr algn="ctr">
              <a:buNone/>
            </a:pPr>
            <a:r>
              <a:rPr lang="ru-RU" sz="2800" dirty="0" smtClean="0"/>
              <a:t>Низкая волевая активность</a:t>
            </a:r>
          </a:p>
          <a:p>
            <a:pPr algn="ctr">
              <a:buNone/>
            </a:pPr>
            <a:r>
              <a:rPr lang="ru-RU" sz="2800" dirty="0" smtClean="0"/>
              <a:t>Инфантилизм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357984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правильно организовать двигательный режим во время игр и занятий 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посадить учащегося с нарушением опорно-двигательного аппарата на тот ряд и на ту парту, которые позволят ребенку свободно стоять или выходить из-за парты; пространства на столе должно быть достаточно для манипуляции учебными </a:t>
            </a:r>
            <a:r>
              <a:rPr lang="ru-RU" sz="2000" dirty="0" smtClean="0"/>
              <a:t>принадлежностями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варьировать формы выполнения письменных заданий. Если ребенок не успел выполнить задание полностью письменно, часть задания он может ответить </a:t>
            </a:r>
            <a:r>
              <a:rPr lang="ru-RU" sz="2000" dirty="0" smtClean="0"/>
              <a:t>устно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аккуратно дозировать нагрузку, как в школе, так и дома, нужно давать ребенку перерывы при выполнении продолжительных </a:t>
            </a:r>
            <a:r>
              <a:rPr lang="ru-RU" sz="2000" dirty="0" smtClean="0"/>
              <a:t>заданий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понять, в какой позе ему удобнее выполнять письменные работы, как удобней отвечать: сидя или стоя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61653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Рекомендации педагогам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6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Дети с ЗПР</a:t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задержка психического развития)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Недостаточность общего запаса знаний.</a:t>
            </a:r>
          </a:p>
          <a:p>
            <a:pPr algn="ctr">
              <a:buNone/>
            </a:pPr>
            <a:r>
              <a:rPr lang="ru-RU" sz="2800" dirty="0" smtClean="0"/>
              <a:t>Ограниченность представлений.</a:t>
            </a:r>
          </a:p>
          <a:p>
            <a:pPr algn="ctr">
              <a:buNone/>
            </a:pPr>
            <a:r>
              <a:rPr lang="ru-RU" sz="2800" dirty="0" smtClean="0"/>
              <a:t>Незрелость мышления, низкая интеллектуальная целенаправленность. Преобладание игровых интересов.</a:t>
            </a:r>
          </a:p>
          <a:p>
            <a:pPr algn="ctr">
              <a:buNone/>
            </a:pPr>
            <a:r>
              <a:rPr lang="ru-RU" sz="2800" dirty="0" smtClean="0"/>
              <a:t>Эмоции неосмысленные и неустойчивые.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357984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трудность </a:t>
            </a:r>
            <a:r>
              <a:rPr lang="ru-RU" sz="2000" dirty="0"/>
              <a:t>заданий должна возрастать постепенно, пропорционально возможностям </a:t>
            </a:r>
            <a:r>
              <a:rPr lang="ru-RU" sz="2000" dirty="0" smtClean="0"/>
              <a:t>ребёнка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 требовать </a:t>
            </a:r>
            <a:r>
              <a:rPr lang="ru-RU" sz="2000" dirty="0"/>
              <a:t>немедленного включения в </a:t>
            </a:r>
            <a:r>
              <a:rPr lang="ru-RU" sz="2000" dirty="0" smtClean="0"/>
              <a:t>работу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обязательно давать </a:t>
            </a:r>
            <a:r>
              <a:rPr lang="ru-RU" sz="2000" dirty="0"/>
              <a:t>некоторое время для </a:t>
            </a:r>
            <a:r>
              <a:rPr lang="ru-RU" sz="2000" dirty="0" smtClean="0"/>
              <a:t>обдумывания вопроса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необходимо </a:t>
            </a:r>
            <a:r>
              <a:rPr lang="ru-RU" sz="2000" dirty="0"/>
              <a:t>разделять </a:t>
            </a:r>
            <a:r>
              <a:rPr lang="ru-RU" sz="2000" dirty="0" smtClean="0"/>
              <a:t>учебный материал на </a:t>
            </a:r>
            <a:r>
              <a:rPr lang="ru-RU" sz="2000" dirty="0"/>
              <a:t>отдельные части и давать их </a:t>
            </a:r>
            <a:r>
              <a:rPr lang="ru-RU" sz="2000" dirty="0" smtClean="0"/>
              <a:t>постепенно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использовать зрительные опоры </a:t>
            </a:r>
            <a:r>
              <a:rPr lang="ru-RU" sz="2000" dirty="0"/>
              <a:t>на </a:t>
            </a:r>
            <a:r>
              <a:rPr lang="ru-RU" sz="2000" dirty="0" smtClean="0"/>
              <a:t>уроке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активизировать </a:t>
            </a:r>
            <a:r>
              <a:rPr lang="ru-RU" sz="2000" dirty="0"/>
              <a:t>работу всех анализаторов </a:t>
            </a:r>
            <a:endParaRPr lang="ru-RU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необходимо делать паузы перед </a:t>
            </a:r>
            <a:r>
              <a:rPr lang="ru-RU" sz="2000" dirty="0" smtClean="0"/>
              <a:t>заданиям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темп </a:t>
            </a:r>
            <a:r>
              <a:rPr lang="ru-RU" sz="2000" dirty="0"/>
              <a:t>подачи учебного материала должен быть спокойным, ровным, медленным, с многократным повтором основных моментов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616530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Рекомендации педагогам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47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5774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Общие принципы и правила педагогической работы с детьми с ОВЗ </a:t>
            </a:r>
          </a:p>
          <a:p>
            <a:pPr algn="just">
              <a:buNone/>
            </a:pPr>
            <a:r>
              <a:rPr lang="ru-RU" sz="2000" dirty="0" smtClean="0"/>
              <a:t>1. Индивидуальный подход к каждому ученику.</a:t>
            </a:r>
          </a:p>
          <a:p>
            <a:pPr algn="just">
              <a:buNone/>
            </a:pPr>
            <a:r>
              <a:rPr lang="ru-RU" sz="2000" dirty="0" smtClean="0"/>
              <a:t>2. 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</a:p>
          <a:p>
            <a:pPr algn="just">
              <a:buNone/>
            </a:pPr>
            <a:r>
              <a:rPr lang="ru-RU" sz="2000" dirty="0" smtClean="0"/>
              <a:t>3.	Использование методов, активизирующих познавательную деятельность учащихся, развивающих их устную и письменную речь и формирующих необходимые учебные навыки.</a:t>
            </a:r>
          </a:p>
          <a:p>
            <a:pPr algn="just">
              <a:buNone/>
            </a:pPr>
            <a:r>
              <a:rPr lang="ru-RU" sz="2000" dirty="0" smtClean="0"/>
              <a:t>4. Проявление 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</a:p>
          <a:p>
            <a:pPr algn="just">
              <a:buNone/>
            </a:pPr>
            <a:r>
              <a:rPr lang="ru-RU" sz="2000" dirty="0" smtClean="0"/>
              <a:t> 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570788" cy="346075"/>
          </a:xfrm>
        </p:spPr>
        <p:txBody>
          <a:bodyPr>
            <a:normAutofit fontScale="90000"/>
          </a:bodyPr>
          <a:lstStyle/>
          <a:p>
            <a:r>
              <a:rPr lang="ru-RU" sz="2400" b="1" smtClean="0"/>
              <a:t>Когда вы говорите или пишете об инвалидах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496944" cy="5204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345638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Используйте слова и понятия</a:t>
                      </a:r>
                      <a:r>
                        <a:rPr lang="ru-RU" sz="2000" dirty="0" smtClean="0">
                          <a:effectLst/>
                        </a:rPr>
                        <a:t>, не </a:t>
                      </a:r>
                      <a:r>
                        <a:rPr lang="ru-RU" sz="2000" dirty="0">
                          <a:effectLst/>
                        </a:rPr>
                        <a:t>создающие стереотипы: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Избегайте слов и понятий, создающих стереотипы: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</a:tr>
              <a:tr h="14853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Инвалид</a:t>
                      </a:r>
                      <a:r>
                        <a:rPr lang="ru-RU" sz="2000" dirty="0">
                          <a:effectLst/>
                        </a:rPr>
                        <a:t>, человек, имеющий инвалидность.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 с инвалидностью. Человек с ограниченными возможностями.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 с отличающимися возможностями.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Больной, калека, искалеченный, деформированный, неполноценный,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дефективный.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</a:tr>
              <a:tr h="82294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Человек, использующий инвалидную коляску, человек на коляске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Прикованный к инвалидной коляске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228600" marT="57150" marB="57150" anchor="ctr"/>
                </a:tc>
              </a:tr>
              <a:tr h="82294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Ребенок с задержкой в развитии. Медленно обучаемый ребенок.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«Тормоз», слабоумный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  <a:tr h="8229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Человек с синдромом Дауна. Ребенок (дети) с синдромом Дауна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«Даун», «монголоид», </a:t>
                      </a:r>
                      <a:r>
                        <a:rPr lang="ru-RU" sz="2000" dirty="0" err="1">
                          <a:effectLst/>
                        </a:rPr>
                        <a:t>даунята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1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549275"/>
          <a:ext cx="8640960" cy="568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/>
                <a:gridCol w="3672408"/>
              </a:tblGrid>
              <a:tr h="2611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Используйте слова и понятия,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создающие стереотипы: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Избегайте слов и понятий,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создающих стереотипы: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</a:tr>
              <a:tr h="698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Душевнобольные </a:t>
                      </a:r>
                      <a:r>
                        <a:rPr lang="ru-RU" sz="2000" dirty="0">
                          <a:effectLst/>
                        </a:rPr>
                        <a:t>люди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Люди </a:t>
                      </a:r>
                      <a:r>
                        <a:rPr lang="ru-RU" sz="2000" dirty="0">
                          <a:effectLst/>
                        </a:rPr>
                        <a:t>с психиатрическими проблемами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Люди с душевным или эмоциональным расстройством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Сумасшедший</a:t>
                      </a:r>
                      <a:r>
                        <a:rPr lang="ru-RU" sz="2000" dirty="0">
                          <a:effectLst/>
                        </a:rPr>
                        <a:t>, псих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  <a:tr h="3910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Слепой</a:t>
                      </a:r>
                      <a:r>
                        <a:rPr lang="ru-RU" sz="2000" dirty="0">
                          <a:effectLst/>
                        </a:rPr>
                        <a:t>, незрячий, невидящий, слабовидящий человек, инвалид по зрению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Слепой</a:t>
                      </a:r>
                      <a:r>
                        <a:rPr lang="ru-RU" sz="2000" dirty="0">
                          <a:effectLst/>
                        </a:rPr>
                        <a:t>, как крот (никогда!), совершенно </a:t>
                      </a:r>
                      <a:r>
                        <a:rPr lang="ru-RU" sz="2000" dirty="0" smtClean="0">
                          <a:effectLst/>
                        </a:rPr>
                        <a:t>слепой, слепыш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  <a:tr h="698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Человек с нарушением слуха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Глухой </a:t>
                      </a:r>
                      <a:r>
                        <a:rPr lang="ru-RU" sz="2000" dirty="0">
                          <a:effectLst/>
                        </a:rPr>
                        <a:t>человек, слабослышащий человек, человек (</a:t>
                      </a:r>
                      <a:r>
                        <a:rPr lang="ru-RU" sz="2000" dirty="0" smtClean="0">
                          <a:effectLst/>
                        </a:rPr>
                        <a:t>ребенок) с </a:t>
                      </a:r>
                      <a:r>
                        <a:rPr lang="ru-RU" sz="2000" dirty="0">
                          <a:effectLst/>
                        </a:rPr>
                        <a:t>остатками слуха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Инвалид по слуху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Глухонемой</a:t>
                      </a:r>
                      <a:r>
                        <a:rPr lang="ru-RU" sz="2000" dirty="0">
                          <a:effectLst/>
                        </a:rPr>
                        <a:t>, глухой как пень, глухарь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Человек с трудностями в общении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Немой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Человек </a:t>
                      </a:r>
                      <a:r>
                        <a:rPr lang="ru-RU" sz="2000" dirty="0">
                          <a:effectLst/>
                        </a:rPr>
                        <a:t>с эпилепсией. Люди, подверженные эпилептическим припадкам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Эпилептик, припадочный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33" marR="167133" marT="41783" marB="417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50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688632" cy="15121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служба координационной работы и методического обеспечения</a:t>
            </a:r>
          </a:p>
          <a:p>
            <a:pPr algn="r"/>
            <a:r>
              <a:rPr lang="ru-RU" sz="1800" dirty="0"/>
              <a:t>ул. 30 лет Победы, 7/2</a:t>
            </a:r>
          </a:p>
          <a:p>
            <a:pPr algn="r"/>
            <a:r>
              <a:rPr lang="ru-RU" sz="1800" dirty="0" smtClean="0"/>
              <a:t>77-12-08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404664"/>
            <a:ext cx="6400800" cy="2016224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Отдел по </a:t>
            </a:r>
            <a:r>
              <a:rPr lang="ru-RU" sz="1800" dirty="0"/>
              <a:t>организации работы территориальных психолого-медико-педагогических комиссий 3, </a:t>
            </a:r>
            <a:r>
              <a:rPr lang="ru-RU" sz="1800" dirty="0" smtClean="0"/>
              <a:t>4                (для детей школьного возраста)</a:t>
            </a:r>
          </a:p>
          <a:p>
            <a:r>
              <a:rPr lang="ru-RU" sz="1800" dirty="0" smtClean="0"/>
              <a:t>ул</a:t>
            </a:r>
            <a:r>
              <a:rPr lang="ru-RU" sz="1800" dirty="0"/>
              <a:t>. 30 лет Победы, </a:t>
            </a:r>
            <a:r>
              <a:rPr lang="ru-RU" sz="1800" dirty="0" smtClean="0"/>
              <a:t>7/2</a:t>
            </a:r>
          </a:p>
          <a:p>
            <a:r>
              <a:rPr lang="ru-RU" sz="1800" dirty="0" smtClean="0"/>
              <a:t>77-12-02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rot="19121198">
            <a:off x="41933" y="4738711"/>
            <a:ext cx="34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http://cdk.admsurgut.ru/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9102211">
            <a:off x="3942135" y="1805975"/>
            <a:ext cx="36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https://vk.com/cdiksurgut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58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PRO\Desktop\d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" y="-13216"/>
            <a:ext cx="9161620" cy="6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e0b/00095cda-9ccb413e/img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4"/>
          <a:stretch/>
        </p:blipFill>
        <p:spPr bwMode="auto">
          <a:xfrm>
            <a:off x="0" y="476672"/>
            <a:ext cx="9144000" cy="5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520940" cy="357984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hlinkClick r:id="rId2"/>
              </a:rPr>
              <a:t>https://fgos.ru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ru-RU" sz="2400" b="0" dirty="0">
                <a:hlinkClick r:id="rId3"/>
              </a:rPr>
              <a:t>ФГОС дошкольного образования</a:t>
            </a:r>
            <a:endParaRPr lang="ru-RU" sz="2400" b="0" dirty="0"/>
          </a:p>
          <a:p>
            <a:pPr algn="just"/>
            <a:r>
              <a:rPr lang="ru-RU" sz="2400" b="0" dirty="0">
                <a:hlinkClick r:id="rId4"/>
              </a:rPr>
              <a:t>ФГОС начального общего образования (1 — 4 </a:t>
            </a:r>
            <a:r>
              <a:rPr lang="ru-RU" sz="2400" b="0" dirty="0" err="1">
                <a:hlinkClick r:id="rId4"/>
              </a:rPr>
              <a:t>кл</a:t>
            </a:r>
            <a:r>
              <a:rPr lang="ru-RU" sz="2400" b="0" dirty="0">
                <a:hlinkClick r:id="rId4"/>
              </a:rPr>
              <a:t>.)</a:t>
            </a:r>
            <a:endParaRPr lang="ru-RU" sz="2400" b="0" dirty="0"/>
          </a:p>
          <a:p>
            <a:pPr algn="just"/>
            <a:r>
              <a:rPr lang="ru-RU" sz="2400" b="0" dirty="0">
                <a:hlinkClick r:id="rId5"/>
              </a:rPr>
              <a:t>ФГОС основного общего образования (5 — 9 </a:t>
            </a:r>
            <a:r>
              <a:rPr lang="ru-RU" sz="2400" b="0" dirty="0" err="1">
                <a:hlinkClick r:id="rId5"/>
              </a:rPr>
              <a:t>кл</a:t>
            </a:r>
            <a:r>
              <a:rPr lang="ru-RU" sz="2400" b="0" dirty="0">
                <a:hlinkClick r:id="rId5"/>
              </a:rPr>
              <a:t>.)</a:t>
            </a:r>
            <a:endParaRPr lang="ru-RU" sz="2400" b="0" dirty="0"/>
          </a:p>
          <a:p>
            <a:pPr algn="just"/>
            <a:r>
              <a:rPr lang="ru-RU" sz="2400" b="0" dirty="0">
                <a:hlinkClick r:id="rId6"/>
              </a:rPr>
              <a:t>ФГОС среднего общего образования (10 — 11 </a:t>
            </a:r>
            <a:r>
              <a:rPr lang="ru-RU" sz="2400" b="0" dirty="0" err="1">
                <a:hlinkClick r:id="rId6"/>
              </a:rPr>
              <a:t>кл</a:t>
            </a:r>
            <a:r>
              <a:rPr lang="ru-RU" sz="2400" b="0" dirty="0">
                <a:hlinkClick r:id="rId6"/>
              </a:rPr>
              <a:t>.)</a:t>
            </a:r>
            <a:endParaRPr lang="ru-RU" sz="2400" b="0" dirty="0"/>
          </a:p>
          <a:p>
            <a:pPr algn="just"/>
            <a:r>
              <a:rPr lang="ru-RU" sz="2400" b="0" dirty="0">
                <a:hlinkClick r:id="rId7"/>
              </a:rPr>
              <a:t>Стандарт образования обучающихся с умственной отсталостью (интеллектуальными нарушениями)</a:t>
            </a:r>
            <a:endParaRPr lang="ru-RU" sz="2400" b="0" dirty="0"/>
          </a:p>
          <a:p>
            <a:pPr algn="just"/>
            <a:r>
              <a:rPr lang="ru-RU" sz="2400" b="0" dirty="0">
                <a:hlinkClick r:id="rId8"/>
              </a:rPr>
              <a:t>Стандарт начального общего образования обучающихся с ограниченными возможностями здоровья</a:t>
            </a:r>
            <a:endParaRPr lang="ru-RU" sz="2400" b="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9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МИНИСТЕРСТВО ПРОСВЕЩЕНИЯ РОССИЙСКОЙ ФЕДЕРАЦИИ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ПРИКАЗ </a:t>
            </a:r>
            <a:r>
              <a:rPr lang="ru-RU" sz="2000" dirty="0"/>
              <a:t>от 31 июля 2020 года N 373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</a:t>
            </a:r>
            <a:r>
              <a:rPr lang="ru-RU" sz="2000" dirty="0" smtClean="0"/>
              <a:t>образования»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ПРИКАЗ </a:t>
            </a:r>
            <a:r>
              <a:rPr lang="ru-RU" sz="2000" dirty="0"/>
              <a:t>от 28 августа 2020 года N 442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sz="2000" dirty="0" smtClean="0"/>
              <a:t>образования» (с </a:t>
            </a:r>
            <a:r>
              <a:rPr lang="ru-RU" sz="2000" dirty="0"/>
              <a:t>изменениями на 20 ноября 2020 года)</a:t>
            </a:r>
          </a:p>
        </p:txBody>
      </p:sp>
    </p:spTree>
    <p:extLst>
      <p:ext uri="{BB962C8B-B14F-4D97-AF65-F5344CB8AC3E}">
        <p14:creationId xmlns:p14="http://schemas.microsoft.com/office/powerpoint/2010/main" val="13713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661248"/>
            <a:ext cx="7520940" cy="548640"/>
          </a:xfrm>
        </p:spPr>
        <p:txBody>
          <a:bodyPr/>
          <a:lstStyle/>
          <a:p>
            <a:r>
              <a:rPr lang="ru-RU" dirty="0"/>
              <a:t>"Русский язык", "Литература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3579849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/>
              <a:t>11</a:t>
            </a:r>
            <a:r>
              <a:rPr lang="ru-RU" sz="1800" b="0" dirty="0"/>
              <a:t>) для слепых, слабовидящих обучающихся:</a:t>
            </a:r>
          </a:p>
          <a:p>
            <a:pPr algn="just"/>
            <a:r>
              <a:rPr lang="ru-RU" sz="1800" b="0" dirty="0" err="1"/>
              <a:t>сформированность</a:t>
            </a:r>
            <a:r>
              <a:rPr lang="ru-RU" sz="1800" b="0" dirty="0"/>
              <a:t> навыков письма на </a:t>
            </a:r>
            <a:r>
              <a:rPr lang="ru-RU" sz="1800" b="0" dirty="0" err="1"/>
              <a:t>брайлевской</a:t>
            </a:r>
            <a:r>
              <a:rPr lang="ru-RU" sz="1800" b="0" dirty="0"/>
              <a:t> печатной машинке;</a:t>
            </a:r>
          </a:p>
          <a:p>
            <a:pPr algn="just"/>
            <a:r>
              <a:rPr lang="ru-RU" sz="1800" b="0" dirty="0"/>
              <a:t>12) для глухих, слабослышащих, позднооглохших обучающихся:</a:t>
            </a:r>
          </a:p>
          <a:p>
            <a:pPr algn="just"/>
            <a:r>
              <a:rPr lang="ru-RU" sz="1800" b="0" dirty="0" err="1"/>
              <a:t>сформированность</a:t>
            </a:r>
            <a:r>
              <a:rPr lang="ru-RU" sz="1800" b="0" dirty="0"/>
              <a:t> и развитие основных видов речевой деятельности обучающихся - </a:t>
            </a:r>
            <a:r>
              <a:rPr lang="ru-RU" sz="1800" b="0" dirty="0" err="1"/>
              <a:t>слухозрительного</a:t>
            </a:r>
            <a:r>
              <a:rPr lang="ru-RU" sz="1800" b="0" dirty="0"/>
              <a:t> восприятия (с использованием слуховых аппаратов и (или) </a:t>
            </a:r>
            <a:r>
              <a:rPr lang="ru-RU" sz="1800" b="0" dirty="0" err="1"/>
              <a:t>кохлеарных</a:t>
            </a:r>
            <a:r>
              <a:rPr lang="ru-RU" sz="1800" b="0" dirty="0"/>
              <a:t> </a:t>
            </a:r>
            <a:r>
              <a:rPr lang="ru-RU" sz="1800" b="0" dirty="0" err="1"/>
              <a:t>имплантов</a:t>
            </a:r>
            <a:r>
              <a:rPr lang="ru-RU" sz="1800" b="0" dirty="0"/>
              <a:t>), говорения, чтения, письма;</a:t>
            </a:r>
          </a:p>
          <a:p>
            <a:pPr algn="just"/>
            <a:r>
              <a:rPr lang="ru-RU" sz="1800" b="0" dirty="0"/>
              <a:t>13) для обучающихся с расстройствами аутистического спектра:</a:t>
            </a:r>
          </a:p>
          <a:p>
            <a:pPr algn="just"/>
            <a:r>
              <a:rPr lang="ru-RU" sz="1800" b="0" dirty="0"/>
              <a:t>овладение основными стилистическими ресурсами лексики и фразеологии языка, основными нормами литературного языка, нормами речевого этикета; приобретение опыта их использования в речевой и альтернативной коммуникативной практике при создании устных, письменных, альтернативных высказываний; стремление к возможности выразить собственные мысли и чувства, обозначить собственную позицию.</a:t>
            </a:r>
          </a:p>
          <a:p>
            <a:pPr algn="just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ФГОС СОО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94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661248"/>
            <a:ext cx="7520940" cy="548640"/>
          </a:xfrm>
        </p:spPr>
        <p:txBody>
          <a:bodyPr/>
          <a:lstStyle/>
          <a:p>
            <a:r>
              <a:rPr lang="ru-RU" dirty="0" smtClean="0"/>
              <a:t>«Математика»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35798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/>
              <a:t>9) для слепых и слабовидящих обучающихся: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правилами записи математических формул и специальных знаков рельефно-точечной системы обозначений Л. Брайля;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тактильно-осязательным способом обследования и восприятия рельефных изображений предметов, контурных изображений геометрических фигур и другое;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-наличие </a:t>
            </a:r>
            <a:r>
              <a:rPr lang="ru-RU" sz="1800" b="0" dirty="0"/>
              <a:t>умения выполнять геометрические построения с помощью циркуля и линейки, читать рельефные графики элементарных функций на координатной плоскости, применять специальные приспособления для рельефного черчения ("</a:t>
            </a:r>
            <a:r>
              <a:rPr lang="ru-RU" sz="1800" b="0" dirty="0" err="1"/>
              <a:t>Драфтсмен</a:t>
            </a:r>
            <a:r>
              <a:rPr lang="ru-RU" sz="1800" b="0" dirty="0"/>
              <a:t>", "Школьник");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основным функционалом программы </a:t>
            </a:r>
            <a:r>
              <a:rPr lang="ru-RU" sz="1800" b="0" dirty="0" err="1"/>
              <a:t>невизуального</a:t>
            </a:r>
            <a:r>
              <a:rPr lang="ru-RU" sz="1800" b="0" dirty="0"/>
              <a:t> доступа к информации на экране персонального компьютера, умение использовать персональные </a:t>
            </a:r>
            <a:r>
              <a:rPr lang="ru-RU" sz="1800" b="0" dirty="0" err="1"/>
              <a:t>тифлотехнические</a:t>
            </a:r>
            <a:r>
              <a:rPr lang="ru-RU" sz="1800" b="0" dirty="0"/>
              <a:t> средства информационно-коммуникационного доступа слепыми обучающимися;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10</a:t>
            </a:r>
            <a:r>
              <a:rPr lang="ru-RU" sz="1800" b="0" dirty="0"/>
              <a:t>) для обучающихся с нарушениями опорно-двигательного аппарата: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специальными компьютерными средствами представления и анализа данных и умение использовать персональные средства доступа с учетом двигательных, </a:t>
            </a:r>
            <a:r>
              <a:rPr lang="ru-RU" sz="1800" b="0" dirty="0" err="1"/>
              <a:t>речедвигательных</a:t>
            </a:r>
            <a:r>
              <a:rPr lang="ru-RU" sz="1800" b="0" dirty="0"/>
              <a:t> и сенсорных нарушений</a:t>
            </a:r>
            <a:r>
              <a:rPr lang="ru-RU" sz="1800" b="0" dirty="0" smtClean="0"/>
              <a:t>;</a:t>
            </a:r>
            <a:endParaRPr lang="ru-RU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ФГОС СОО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327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33256"/>
            <a:ext cx="7520940" cy="548640"/>
          </a:xfrm>
        </p:spPr>
        <p:txBody>
          <a:bodyPr/>
          <a:lstStyle/>
          <a:p>
            <a:r>
              <a:rPr lang="ru-RU" dirty="0"/>
              <a:t>"Физическая культура"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35798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/>
              <a:t>6) для слепых и слабовидящих обучающихся: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</a:t>
            </a:r>
            <a:r>
              <a:rPr lang="ru-RU" sz="1800" b="0" dirty="0" err="1" smtClean="0"/>
              <a:t>сформированность</a:t>
            </a:r>
            <a:r>
              <a:rPr lang="ru-RU" sz="1800" b="0" dirty="0" smtClean="0"/>
              <a:t> </a:t>
            </a:r>
            <a:r>
              <a:rPr lang="ru-RU" sz="1800" b="0" dirty="0"/>
              <a:t>приемов осязательного и слухового самоконтроля в процессе формирования трудовых действий;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</a:t>
            </a:r>
            <a:r>
              <a:rPr lang="ru-RU" sz="1800" b="0" dirty="0" err="1" smtClean="0"/>
              <a:t>сформированность</a:t>
            </a:r>
            <a:r>
              <a:rPr lang="ru-RU" sz="1800" b="0" dirty="0" smtClean="0"/>
              <a:t> </a:t>
            </a:r>
            <a:r>
              <a:rPr lang="ru-RU" sz="1800" b="0" dirty="0"/>
              <a:t>представлений о современных бытовых </a:t>
            </a:r>
            <a:r>
              <a:rPr lang="ru-RU" sz="1800" b="0" dirty="0" err="1"/>
              <a:t>тифлотехнических</a:t>
            </a:r>
            <a:r>
              <a:rPr lang="ru-RU" sz="1800" b="0" dirty="0"/>
              <a:t> средствах, приборах и их применении в повседневной жизни;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7</a:t>
            </a:r>
            <a:r>
              <a:rPr lang="ru-RU" sz="1800" b="0" dirty="0"/>
              <a:t>) для обучающихся с нарушениями опорно-двигательного аппарата: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современными технологиями укрепления и сохранения здоровья, поддержания работоспособности, профилактики предупреждения заболеваний, связанных с учебной и производственной деятельностью с учетом двигательных, </a:t>
            </a:r>
            <a:r>
              <a:rPr lang="ru-RU" sz="1800" b="0" dirty="0" err="1"/>
              <a:t>речедвигательных</a:t>
            </a:r>
            <a:r>
              <a:rPr lang="ru-RU" sz="1800" b="0" dirty="0"/>
              <a:t> и сенсорных нарушений;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доступными способами самоконтроля индивидуальных показателей здоровья, умственной и физической работоспособности, физического развития и физических качеств;</a:t>
            </a:r>
          </a:p>
          <a:p>
            <a:pPr algn="just">
              <a:spcBef>
                <a:spcPts val="0"/>
              </a:spcBef>
            </a:pPr>
            <a:r>
              <a:rPr lang="ru-RU" sz="1800" b="0" dirty="0" smtClean="0"/>
              <a:t>-овладение </a:t>
            </a:r>
            <a:r>
              <a:rPr lang="ru-RU" sz="1800" b="0" dirty="0"/>
              <a:t>доступными физическими упражнениями разной функциональной направленности, использование их в режиме учебной и производственной деятельности с целью профилактики переутомления и сохранения высокой работоспособности</a:t>
            </a:r>
            <a:r>
              <a:rPr lang="ru-RU" sz="1800" b="0" dirty="0" smtClean="0"/>
              <a:t>; и др.</a:t>
            </a:r>
            <a:endParaRPr lang="ru-RU" sz="1800" b="0" dirty="0"/>
          </a:p>
          <a:p>
            <a:pPr algn="just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ФГОС СОО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3807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493</TotalTime>
  <Words>1611</Words>
  <Application>Microsoft Office PowerPoint</Application>
  <PresentationFormat>Экран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Психологические особенности детей  с ограниченными возможностями здоровья </vt:lpstr>
      <vt:lpstr>ПМПК  (психолого-медико-педагогическая комиссия) </vt:lpstr>
      <vt:lpstr>Презентация PowerPoint</vt:lpstr>
      <vt:lpstr>Презентация PowerPoint</vt:lpstr>
      <vt:lpstr>Презентация PowerPoint</vt:lpstr>
      <vt:lpstr>Презентация PowerPoint</vt:lpstr>
      <vt:lpstr>"Русский язык", "Литература"</vt:lpstr>
      <vt:lpstr>«Математика»</vt:lpstr>
      <vt:lpstr>"Физическая культура" </vt:lpstr>
      <vt:lpstr>Личностные результаты освоения адаптированной образовательной программы основного общего образования</vt:lpstr>
      <vt:lpstr>Метапредметные результаты освоения адаптированной образовательной программы основного общего образования</vt:lpstr>
      <vt:lpstr>Примерные аооп</vt:lpstr>
      <vt:lpstr>Презентация PowerPoint</vt:lpstr>
      <vt:lpstr>Дети с нарушением слуха</vt:lpstr>
      <vt:lpstr>Презентация PowerPoint</vt:lpstr>
      <vt:lpstr>Дети с нарушением  зрения</vt:lpstr>
      <vt:lpstr>Рекомендации педагогам</vt:lpstr>
      <vt:lpstr>Дети с РАС  (расстройство аутистического спектра)</vt:lpstr>
      <vt:lpstr>Презентация PowerPoint</vt:lpstr>
      <vt:lpstr>Дети с НОДА  (нарушения опорно-двигательного аппарата)</vt:lpstr>
      <vt:lpstr>Презентация PowerPoint</vt:lpstr>
      <vt:lpstr>Дети с ЗПР (задержка психического развития)</vt:lpstr>
      <vt:lpstr>Презентация PowerPoint</vt:lpstr>
      <vt:lpstr>Презентация PowerPoint</vt:lpstr>
      <vt:lpstr>Когда вы говорите или пишете об инвалидах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68</cp:revision>
  <dcterms:modified xsi:type="dcterms:W3CDTF">2021-09-29T15:05:04Z</dcterms:modified>
</cp:coreProperties>
</file>