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7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0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2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6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6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0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5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2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F9B-68F7-436A-835E-81338432207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9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Городское методическое объединение учителей физической культуры, тренеров-преподавателей по плаванию, педагогов дополнительного образования</a:t>
            </a:r>
          </a:p>
        </p:txBody>
      </p:sp>
      <p:pic>
        <p:nvPicPr>
          <p:cNvPr id="2052" name="Picture 4" descr="https://avatars.mds.yandex.net/i?id=7cb36cb031c8464f5beae73a1adc8c7d-5888733-images-thumbs&amp;ref=rim&amp;n=33&amp;w=396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785383"/>
            <a:ext cx="11097491" cy="427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2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Причины не попадания участников РЭВОШ г. Сургута в победители и призеры: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48639" y="1903615"/>
            <a:ext cx="11330247" cy="427334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dirty="0"/>
              <a:t>1.</a:t>
            </a:r>
            <a:r>
              <a:rPr lang="ru-RU" sz="2400" dirty="0"/>
              <a:t> </a:t>
            </a:r>
            <a:r>
              <a:rPr lang="ru-RU" sz="2000" dirty="0"/>
              <a:t>Нет единых требований между предметно-методической комиссией учителей и преподавателей ВУЗа по определению практических видов ШЭВОШ и МЭВОШ (присутствуют методические рекомендации)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2. В методических рекомендациях не прописано количество участников ВОШ, поэтому ОУ, которое представляет 1 участника,  искусственно завышая проходной балл.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3. В условиях пандемии (2020-2022 </a:t>
            </a:r>
            <a:r>
              <a:rPr lang="ru-RU" sz="2000" dirty="0" err="1"/>
              <a:t>гг</a:t>
            </a:r>
            <a:r>
              <a:rPr lang="ru-RU" sz="2000" dirty="0"/>
              <a:t>) участники соревнуются в разных условиях (разная материально-техническая база), не объективное оценивание результатов.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4. Отсутствует банк данных по подготовке теоретического этапа, банк данных потенциальных претендентов на МЭВОШ и РЭВОШ.</a:t>
            </a:r>
          </a:p>
        </p:txBody>
      </p:sp>
    </p:spTree>
    <p:extLst>
      <p:ext uri="{BB962C8B-B14F-4D97-AF65-F5344CB8AC3E}">
        <p14:creationId xmlns:p14="http://schemas.microsoft.com/office/powerpoint/2010/main" val="178503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Предложения: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1690687"/>
            <a:ext cx="1034934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1. На ШЭВОШ и МЭВОШ  проводить по параллелям: 7,8,9,10,11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 подсчете итоговых результатов проводить объединение 7-8, 9-11 для отправления результатов на регион, учащиеся имеют больше шансов выйти на регион, друг другу не конкуренты.</a:t>
            </a:r>
          </a:p>
          <a:p>
            <a:pPr>
              <a:lnSpc>
                <a:spcPct val="150000"/>
              </a:lnSpc>
            </a:pPr>
            <a:r>
              <a:rPr lang="ru-RU" dirty="0"/>
              <a:t>2. Создать базовые площадки для подготовки к МЭВОШ и РЭВОШ в зависимости от материально-технической базы, и оплату (учителям ФК) через часы дополнительного образования, или с ВУЗами (договор).</a:t>
            </a:r>
          </a:p>
          <a:p>
            <a:pPr>
              <a:lnSpc>
                <a:spcPct val="150000"/>
              </a:lnSpc>
            </a:pPr>
            <a:r>
              <a:rPr lang="ru-RU" dirty="0"/>
              <a:t>3. Создать банк данных по подготовке теоретического этапа.</a:t>
            </a:r>
          </a:p>
          <a:p>
            <a:pPr>
              <a:lnSpc>
                <a:spcPct val="150000"/>
              </a:lnSpc>
            </a:pPr>
            <a:r>
              <a:rPr lang="ru-RU" dirty="0"/>
              <a:t>4. Подготовку к разработке заданий к ШЭВОШ, МЭВОШ проводить коллегиально с ВУЗом (определение одной линейки видов практических заданий, начинать подготовку участников с сентября)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07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022" y="116379"/>
            <a:ext cx="10555778" cy="307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ВОШ по предмету «Физическая культура» 2018/2019 учебный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64064"/>
              </p:ext>
            </p:extLst>
          </p:nvPr>
        </p:nvGraphicFramePr>
        <p:xfrm>
          <a:off x="83126" y="423951"/>
          <a:ext cx="11837324" cy="637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951">
                  <a:extLst>
                    <a:ext uri="{9D8B030D-6E8A-4147-A177-3AD203B41FA5}">
                      <a16:colId xmlns:a16="http://schemas.microsoft.com/office/drawing/2014/main" val="117581089"/>
                    </a:ext>
                  </a:extLst>
                </a:gridCol>
                <a:gridCol w="2322414">
                  <a:extLst>
                    <a:ext uri="{9D8B030D-6E8A-4147-A177-3AD203B41FA5}">
                      <a16:colId xmlns:a16="http://schemas.microsoft.com/office/drawing/2014/main" val="952435765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val="2220428275"/>
                    </a:ext>
                  </a:extLst>
                </a:gridCol>
                <a:gridCol w="2347827">
                  <a:extLst>
                    <a:ext uri="{9D8B030D-6E8A-4147-A177-3AD203B41FA5}">
                      <a16:colId xmlns:a16="http://schemas.microsoft.com/office/drawing/2014/main" val="740494058"/>
                    </a:ext>
                  </a:extLst>
                </a:gridCol>
                <a:gridCol w="1669469">
                  <a:extLst>
                    <a:ext uri="{9D8B030D-6E8A-4147-A177-3AD203B41FA5}">
                      <a16:colId xmlns:a16="http://schemas.microsoft.com/office/drawing/2014/main" val="1581322885"/>
                    </a:ext>
                  </a:extLst>
                </a:gridCol>
                <a:gridCol w="2159059">
                  <a:extLst>
                    <a:ext uri="{9D8B030D-6E8A-4147-A177-3AD203B41FA5}">
                      <a16:colId xmlns:a16="http://schemas.microsoft.com/office/drawing/2014/main" val="3045321147"/>
                    </a:ext>
                  </a:extLst>
                </a:gridCol>
              </a:tblGrid>
              <a:tr h="60312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21730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707 участников</a:t>
                      </a:r>
                    </a:p>
                    <a:p>
                      <a:pPr algn="ctr"/>
                      <a:r>
                        <a:rPr lang="ru-RU" sz="1600" dirty="0"/>
                        <a:t>7-11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(328д+379ю)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- 68,4%</a:t>
                      </a:r>
                    </a:p>
                    <a:p>
                      <a:pPr algn="ctr"/>
                      <a:r>
                        <a:rPr lang="ru-RU" sz="1600" dirty="0"/>
                        <a:t>9-11 (д) - 68,8%</a:t>
                      </a:r>
                    </a:p>
                    <a:p>
                      <a:pPr algn="ctr"/>
                      <a:r>
                        <a:rPr lang="ru-RU" sz="1600" dirty="0"/>
                        <a:t>7-8 (м) - 65,8%</a:t>
                      </a:r>
                    </a:p>
                    <a:p>
                      <a:pPr algn="ctr"/>
                      <a:r>
                        <a:rPr lang="ru-RU" sz="1600" dirty="0"/>
                        <a:t>9-11(м) - 65,0%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Спорт игры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127 участников 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523624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127 участников 7-11 </a:t>
                      </a:r>
                      <a:r>
                        <a:rPr lang="ru-RU" sz="1600" dirty="0" err="1"/>
                        <a:t>кл</a:t>
                      </a:r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98</a:t>
                      </a:r>
                      <a:r>
                        <a:rPr lang="ru-RU" sz="1600" baseline="0" dirty="0"/>
                        <a:t> участников -принимают участие, </a:t>
                      </a:r>
                    </a:p>
                    <a:p>
                      <a:pPr algn="ctr"/>
                      <a:r>
                        <a:rPr lang="ru-RU" sz="1600" baseline="0" dirty="0"/>
                        <a:t>29 участников- 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(д)-85</a:t>
                      </a:r>
                    </a:p>
                    <a:p>
                      <a:pPr algn="ctr"/>
                      <a:r>
                        <a:rPr lang="ru-RU" sz="1600" dirty="0"/>
                        <a:t>7-8 (ю) –80 </a:t>
                      </a:r>
                    </a:p>
                    <a:p>
                      <a:pPr algn="ctr"/>
                      <a:r>
                        <a:rPr lang="ru-RU" sz="1600" dirty="0"/>
                        <a:t>9-11(д)-85</a:t>
                      </a:r>
                    </a:p>
                    <a:p>
                      <a:pPr algn="ctr"/>
                      <a:r>
                        <a:rPr lang="ru-RU" sz="1600" dirty="0"/>
                        <a:t>9-11(ю) - 85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85%</a:t>
                      </a:r>
                    </a:p>
                    <a:p>
                      <a:pPr algn="ctr"/>
                      <a:r>
                        <a:rPr lang="ru-RU" sz="1600" dirty="0"/>
                        <a:t>7-8 (ю) – 80%</a:t>
                      </a:r>
                    </a:p>
                    <a:p>
                      <a:pPr algn="ctr"/>
                      <a:r>
                        <a:rPr lang="ru-RU" sz="1600" dirty="0"/>
                        <a:t>9-11 (д) – 85%</a:t>
                      </a:r>
                    </a:p>
                    <a:p>
                      <a:pPr algn="ctr"/>
                      <a:r>
                        <a:rPr lang="ru-RU" sz="1600" dirty="0"/>
                        <a:t>9-11 (ю) – 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Волейбол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</a:t>
                      </a:r>
                      <a:r>
                        <a:rPr lang="ru-RU" sz="1600" baseline="0" dirty="0"/>
                        <a:t> (д) – 69%</a:t>
                      </a:r>
                    </a:p>
                    <a:p>
                      <a:pPr algn="ctr"/>
                      <a:r>
                        <a:rPr lang="ru-RU" sz="1600" baseline="0" dirty="0"/>
                        <a:t>7-8 (ю) – 70%</a:t>
                      </a:r>
                    </a:p>
                    <a:p>
                      <a:pPr algn="ctr"/>
                      <a:r>
                        <a:rPr lang="ru-RU" sz="1600" baseline="0" dirty="0"/>
                        <a:t>9-11 (д) – 66%</a:t>
                      </a:r>
                    </a:p>
                    <a:p>
                      <a:pPr algn="ctr"/>
                      <a:r>
                        <a:rPr lang="ru-RU" sz="1600" baseline="0" dirty="0"/>
                        <a:t>9-11 (ю) – 70%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33729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участников:</a:t>
                      </a:r>
                    </a:p>
                    <a:p>
                      <a:pPr algn="ctr"/>
                      <a:r>
                        <a:rPr lang="ru-RU" sz="1600" dirty="0"/>
                        <a:t>3 юноши</a:t>
                      </a:r>
                    </a:p>
                    <a:p>
                      <a:pPr algn="ctr"/>
                      <a:r>
                        <a:rPr lang="ru-RU" sz="1600" dirty="0"/>
                        <a:t>2 девушки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Юноши- 79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- 79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</a:t>
                      </a:r>
                      <a:r>
                        <a:rPr lang="ru-RU" sz="1600" baseline="0" dirty="0"/>
                        <a:t> (д) – 75,2</a:t>
                      </a:r>
                    </a:p>
                    <a:p>
                      <a:pPr algn="ctr"/>
                      <a:r>
                        <a:rPr lang="ru-RU" sz="1600" baseline="0" dirty="0"/>
                        <a:t>9-11 (ю) – 73,4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 (ю) – 82,6%</a:t>
                      </a:r>
                    </a:p>
                    <a:p>
                      <a:pPr algn="ctr"/>
                      <a:r>
                        <a:rPr lang="ru-RU" sz="1600" dirty="0"/>
                        <a:t>9-11 (д)</a:t>
                      </a:r>
                      <a:r>
                        <a:rPr lang="ru-RU" sz="1600" baseline="0" dirty="0"/>
                        <a:t> – 78,9%</a:t>
                      </a:r>
                    </a:p>
                    <a:p>
                      <a:pPr algn="ctr"/>
                      <a:r>
                        <a:rPr lang="ru-RU" sz="1600" b="1" baseline="0" dirty="0"/>
                        <a:t>Победитель </a:t>
                      </a:r>
                      <a:r>
                        <a:rPr lang="ru-RU" sz="1600" baseline="0" dirty="0"/>
                        <a:t>(Сургут: СВГ, Хакимов К.В.-92,8%)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489539"/>
                  </a:ext>
                </a:extLst>
              </a:tr>
              <a:tr h="16370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20 участников </a:t>
                      </a:r>
                    </a:p>
                    <a:p>
                      <a:pPr algn="ctr"/>
                      <a:r>
                        <a:rPr lang="ru-RU" sz="1600" dirty="0"/>
                        <a:t>13 участников</a:t>
                      </a:r>
                    </a:p>
                    <a:p>
                      <a:pPr algn="ctr"/>
                      <a:r>
                        <a:rPr lang="ru-RU" sz="1600" dirty="0"/>
                        <a:t>3 участника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3</a:t>
                      </a:r>
                      <a:r>
                        <a:rPr lang="ru-RU" sz="1600" baseline="0" dirty="0"/>
                        <a:t> участника</a:t>
                      </a:r>
                    </a:p>
                    <a:p>
                      <a:pPr algn="ctr"/>
                      <a:r>
                        <a:rPr lang="ru-RU" sz="1600" baseline="0" dirty="0"/>
                        <a:t>Нет</a:t>
                      </a:r>
                    </a:p>
                    <a:p>
                      <a:pPr algn="ctr"/>
                      <a:r>
                        <a:rPr lang="ru-RU" sz="1600" baseline="0" dirty="0"/>
                        <a:t>1 участник</a:t>
                      </a:r>
                    </a:p>
                    <a:p>
                      <a:pPr algn="ctr"/>
                      <a:endParaRPr lang="ru-RU" sz="1600" baseline="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4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6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9833"/>
            <a:ext cx="10515600" cy="11804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2018/19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4233" y="2028305"/>
            <a:ext cx="91523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юноши: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Победитель (город Сургут) </a:t>
            </a:r>
            <a:r>
              <a:rPr lang="ru-RU" sz="2000" dirty="0"/>
              <a:t>– процент выполнения 92,8%;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</a:t>
            </a:r>
            <a:r>
              <a:rPr lang="ru-RU" sz="2000" dirty="0" err="1"/>
              <a:t>Нижневартовский</a:t>
            </a:r>
            <a:r>
              <a:rPr lang="ru-RU" sz="2000" dirty="0"/>
              <a:t> район) – процент выполнения 92%;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(Советский район) - процент выполнения 91,2%.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класс, девушки: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Победитель (город Нижневартовск) </a:t>
            </a:r>
            <a:r>
              <a:rPr lang="ru-RU" sz="2000" dirty="0"/>
              <a:t>– процент выполнения 91,6%;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90,3%;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</a:t>
            </a:r>
            <a:r>
              <a:rPr lang="ru-RU" sz="2000" dirty="0" err="1"/>
              <a:t>Мегион</a:t>
            </a:r>
            <a:r>
              <a:rPr lang="ru-RU" sz="2000" dirty="0"/>
              <a:t>) – процент выполнения 90,1%.</a:t>
            </a:r>
          </a:p>
        </p:txBody>
      </p:sp>
    </p:spTree>
    <p:extLst>
      <p:ext uri="{BB962C8B-B14F-4D97-AF65-F5344CB8AC3E}">
        <p14:creationId xmlns:p14="http://schemas.microsoft.com/office/powerpoint/2010/main" val="178499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025" y="124690"/>
            <a:ext cx="10590416" cy="53201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ВОШ по предмету «Физическая культура» 2019/2020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21097"/>
              </p:ext>
            </p:extLst>
          </p:nvPr>
        </p:nvGraphicFramePr>
        <p:xfrm>
          <a:off x="83127" y="556953"/>
          <a:ext cx="11928765" cy="630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2140180943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4117565325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4132318478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904917918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007712821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198220067"/>
                    </a:ext>
                  </a:extLst>
                </a:gridCol>
              </a:tblGrid>
              <a:tr h="6578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304758"/>
                  </a:ext>
                </a:extLst>
              </a:tr>
              <a:tr h="12026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634 участника </a:t>
                      </a:r>
                    </a:p>
                    <a:p>
                      <a:pPr algn="ctr"/>
                      <a:r>
                        <a:rPr lang="ru-RU" sz="1600" dirty="0"/>
                        <a:t>7-11 классы (291д+343ю)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 (д) – 73,2% </a:t>
                      </a:r>
                    </a:p>
                    <a:p>
                      <a:pPr algn="ctr"/>
                      <a:r>
                        <a:rPr lang="ru-RU" sz="1600" dirty="0"/>
                        <a:t>9-11</a:t>
                      </a:r>
                      <a:r>
                        <a:rPr lang="ru-RU" sz="1600" baseline="0" dirty="0"/>
                        <a:t> (д)</a:t>
                      </a:r>
                      <a:r>
                        <a:rPr lang="ru-RU" sz="1600" dirty="0"/>
                        <a:t> – 78,1%</a:t>
                      </a:r>
                    </a:p>
                    <a:p>
                      <a:pPr algn="ctr"/>
                      <a:r>
                        <a:rPr lang="ru-RU" sz="1600" dirty="0"/>
                        <a:t>7-8 (ю) – 72,6% </a:t>
                      </a:r>
                    </a:p>
                    <a:p>
                      <a:pPr algn="ctr"/>
                      <a:r>
                        <a:rPr lang="ru-RU" sz="1600" dirty="0"/>
                        <a:t>9-11 (ю)- 73,8%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Спорт игры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154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17320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154 участника, </a:t>
                      </a:r>
                    </a:p>
                    <a:p>
                      <a:pPr algn="ctr"/>
                      <a:r>
                        <a:rPr lang="ru-RU" sz="1600" dirty="0"/>
                        <a:t>107 участников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47 – не принимают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- 88</a:t>
                      </a:r>
                    </a:p>
                    <a:p>
                      <a:pPr algn="ctr"/>
                      <a:r>
                        <a:rPr lang="ru-RU" sz="1600" dirty="0"/>
                        <a:t>7-8 (ю) - 88</a:t>
                      </a:r>
                    </a:p>
                    <a:p>
                      <a:pPr algn="ctr"/>
                      <a:r>
                        <a:rPr lang="ru-RU" sz="1600" dirty="0"/>
                        <a:t>9-11 (д) - 85</a:t>
                      </a:r>
                    </a:p>
                    <a:p>
                      <a:pPr algn="ctr"/>
                      <a:r>
                        <a:rPr lang="ru-RU" sz="1600" dirty="0"/>
                        <a:t>9-11 (ю) -80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75,5%</a:t>
                      </a:r>
                    </a:p>
                    <a:p>
                      <a:pPr algn="ctr"/>
                      <a:r>
                        <a:rPr lang="ru-RU" sz="1600" dirty="0"/>
                        <a:t>7-8 (ю) – 76,7%</a:t>
                      </a:r>
                    </a:p>
                    <a:p>
                      <a:pPr algn="ctr"/>
                      <a:r>
                        <a:rPr lang="ru-RU" sz="1600" dirty="0"/>
                        <a:t>9-11(д) – 76,5%</a:t>
                      </a:r>
                    </a:p>
                    <a:p>
                      <a:pPr algn="ctr"/>
                      <a:r>
                        <a:rPr lang="ru-RU" sz="1600" dirty="0"/>
                        <a:t>9-11(ю) – 73,7%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Прикладная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err="1"/>
                        <a:t>фк</a:t>
                      </a:r>
                      <a:endParaRPr lang="ru-RU" sz="1600" baseline="0" dirty="0"/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6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8335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Юноши-83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-83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9-11 (ю) – 89,6</a:t>
                      </a:r>
                      <a:r>
                        <a:rPr lang="ru-RU" sz="1600" baseline="0" dirty="0"/>
                        <a:t> %</a:t>
                      </a:r>
                      <a:endParaRPr lang="ru-RU" sz="1600" dirty="0"/>
                    </a:p>
                    <a:p>
                      <a:r>
                        <a:rPr lang="ru-RU" sz="1600" dirty="0"/>
                        <a:t>9-11 (д) – 79,6%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826554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22 участника</a:t>
                      </a:r>
                    </a:p>
                    <a:p>
                      <a:pPr algn="ctr"/>
                      <a:r>
                        <a:rPr lang="ru-RU" sz="1600" dirty="0"/>
                        <a:t>11 участников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3 участника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99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86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2019/20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88967" y="1690688"/>
            <a:ext cx="10424160" cy="387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</a:t>
            </a:r>
            <a:r>
              <a:rPr lang="ru-RU" sz="2000" dirty="0" err="1"/>
              <a:t>Нижневартовский</a:t>
            </a:r>
            <a:r>
              <a:rPr lang="ru-RU" sz="2000" dirty="0"/>
              <a:t> район) – процент выполнения 93,9%;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(Советский район) – процент выполнения 93,2%;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</a:t>
            </a:r>
            <a:r>
              <a:rPr lang="ru-RU" sz="2000" dirty="0" err="1"/>
              <a:t>Мегион</a:t>
            </a:r>
            <a:r>
              <a:rPr lang="ru-RU" sz="2000" dirty="0"/>
              <a:t>) - процент выполнения 92,7%. 9-11 класс,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классы, девушки: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Нижневартовск) – процент выполнения 93,4%;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91,5%;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</a:t>
            </a:r>
            <a:r>
              <a:rPr lang="ru-RU" sz="2000" dirty="0" err="1"/>
              <a:t>Сургутский</a:t>
            </a:r>
            <a:r>
              <a:rPr lang="ru-RU" sz="2000" dirty="0"/>
              <a:t> район) – процент выполнения 90,1%.</a:t>
            </a:r>
          </a:p>
        </p:txBody>
      </p:sp>
    </p:spTree>
    <p:extLst>
      <p:ext uri="{BB962C8B-B14F-4D97-AF65-F5344CB8AC3E}">
        <p14:creationId xmlns:p14="http://schemas.microsoft.com/office/powerpoint/2010/main" val="332008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51538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ВОШ по предмету «Физическая культура» 2020/2021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67204"/>
              </p:ext>
            </p:extLst>
          </p:nvPr>
        </p:nvGraphicFramePr>
        <p:xfrm>
          <a:off x="237835" y="831272"/>
          <a:ext cx="11928765" cy="589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3565500306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1845166877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3696768369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3548080930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943148125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3290840897"/>
                    </a:ext>
                  </a:extLst>
                </a:gridCol>
              </a:tblGrid>
              <a:tr h="5967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06755"/>
                  </a:ext>
                </a:extLst>
              </a:tr>
              <a:tr h="11402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530 учащихся </a:t>
                      </a:r>
                    </a:p>
                    <a:p>
                      <a:pPr algn="ctr"/>
                      <a:r>
                        <a:rPr lang="ru-RU" sz="1600" dirty="0"/>
                        <a:t>7-11-х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(</a:t>
                      </a:r>
                      <a:r>
                        <a:rPr lang="ru-RU" sz="1600" dirty="0"/>
                        <a:t>390 – девушки, 479 – юноши)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85%</a:t>
                      </a:r>
                    </a:p>
                    <a:p>
                      <a:pPr algn="ctr"/>
                      <a:r>
                        <a:rPr lang="ru-RU" sz="1600" dirty="0"/>
                        <a:t>7-8 (ю) – 81%</a:t>
                      </a:r>
                    </a:p>
                    <a:p>
                      <a:pPr algn="ctr"/>
                      <a:r>
                        <a:rPr lang="ru-RU" sz="1600" dirty="0"/>
                        <a:t>9-11 (д) – 82%</a:t>
                      </a:r>
                    </a:p>
                    <a:p>
                      <a:pPr algn="ctr"/>
                      <a:r>
                        <a:rPr lang="ru-RU" sz="1600" dirty="0"/>
                        <a:t>9-11 (ю)-90%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Прикладная</a:t>
                      </a:r>
                      <a:r>
                        <a:rPr lang="ru-RU" sz="1600" baseline="0" dirty="0"/>
                        <a:t> ФК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160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575713"/>
                  </a:ext>
                </a:extLst>
              </a:tr>
              <a:tr h="12041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160 участника, </a:t>
                      </a:r>
                    </a:p>
                    <a:p>
                      <a:pPr algn="ctr"/>
                      <a:r>
                        <a:rPr lang="ru-RU" sz="1600" dirty="0"/>
                        <a:t>134 участников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26 – не принимают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91,2</a:t>
                      </a:r>
                    </a:p>
                    <a:p>
                      <a:pPr algn="ctr"/>
                      <a:r>
                        <a:rPr lang="ru-RU" sz="1600" dirty="0"/>
                        <a:t>7-8 (ю) - 91</a:t>
                      </a:r>
                    </a:p>
                    <a:p>
                      <a:pPr algn="ctr"/>
                      <a:r>
                        <a:rPr lang="ru-RU" sz="1600" dirty="0"/>
                        <a:t>9-11 (д) - 80</a:t>
                      </a:r>
                    </a:p>
                    <a:p>
                      <a:pPr algn="ctr"/>
                      <a:r>
                        <a:rPr lang="ru-RU" sz="1600" dirty="0"/>
                        <a:t>9-11 (ю) - 80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72,8%</a:t>
                      </a:r>
                    </a:p>
                    <a:p>
                      <a:pPr algn="ctr"/>
                      <a:r>
                        <a:rPr lang="ru-RU" sz="1600" dirty="0"/>
                        <a:t>7-8 (ю) – 72,2%</a:t>
                      </a:r>
                    </a:p>
                    <a:p>
                      <a:pPr algn="ctr"/>
                      <a:r>
                        <a:rPr lang="ru-RU" sz="1600" dirty="0"/>
                        <a:t>9-11(д) – 71,2% </a:t>
                      </a:r>
                    </a:p>
                    <a:p>
                      <a:pPr algn="ctr"/>
                      <a:r>
                        <a:rPr lang="ru-RU" sz="1600" dirty="0"/>
                        <a:t>9-11(ю) – 67,2%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9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33762"/>
                  </a:ext>
                </a:extLst>
              </a:tr>
              <a:tr h="14910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107 участников </a:t>
                      </a:r>
                    </a:p>
                    <a:p>
                      <a:pPr algn="ctr"/>
                      <a:r>
                        <a:rPr lang="ru-RU" sz="1600" b="1" dirty="0"/>
                        <a:t>(9 участников- Сургут)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 - 85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- 84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 (ю) – 76,6%</a:t>
                      </a:r>
                    </a:p>
                    <a:p>
                      <a:pPr algn="ctr"/>
                      <a:r>
                        <a:rPr lang="ru-RU" sz="1600" dirty="0"/>
                        <a:t>9-11 (д) – 72,8%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Сургут(лучший</a:t>
                      </a:r>
                      <a:r>
                        <a:rPr lang="ru-RU" sz="1600" baseline="0" dirty="0"/>
                        <a:t> рез-т – 4 место)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836642"/>
                  </a:ext>
                </a:extLst>
              </a:tr>
              <a:tr h="14033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24 участника</a:t>
                      </a:r>
                    </a:p>
                    <a:p>
                      <a:pPr algn="ctr"/>
                      <a:r>
                        <a:rPr lang="ru-RU" sz="1600" dirty="0"/>
                        <a:t>15 участников</a:t>
                      </a:r>
                    </a:p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 4 участника</a:t>
                      </a:r>
                    </a:p>
                    <a:p>
                      <a:pPr algn="ctr"/>
                      <a:r>
                        <a:rPr lang="ru-RU" sz="1600" dirty="0"/>
                        <a:t>Нет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63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37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2020/21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9091" y="1770611"/>
            <a:ext cx="10199716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</a:t>
            </a:r>
            <a:r>
              <a:rPr lang="ru-RU" sz="2000" dirty="0" err="1"/>
              <a:t>Мегион</a:t>
            </a:r>
            <a:r>
              <a:rPr lang="ru-RU" sz="2000" dirty="0"/>
              <a:t>) – процент выполнения 90,93%;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(Советский район) – процент выполнения 90,60%;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Нижневартовск) - процент выполнения 86,84%.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класс, девушки: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Нижневартовск) – процент выполнения 91,27%;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86,83%;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Призер 3 место (город Нижневартовск) – процент выполнения 84,68%.</a:t>
            </a:r>
          </a:p>
        </p:txBody>
      </p:sp>
    </p:spTree>
    <p:extLst>
      <p:ext uri="{BB962C8B-B14F-4D97-AF65-F5344CB8AC3E}">
        <p14:creationId xmlns:p14="http://schemas.microsoft.com/office/powerpoint/2010/main" val="336579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317"/>
            <a:ext cx="10515600" cy="43226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ВОШ по предмету «Физическая культура» 2021/2022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69610"/>
              </p:ext>
            </p:extLst>
          </p:nvPr>
        </p:nvGraphicFramePr>
        <p:xfrm>
          <a:off x="16933" y="589791"/>
          <a:ext cx="11928765" cy="618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1178030912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3097758668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1173310082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2015547446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4052765189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2225299537"/>
                    </a:ext>
                  </a:extLst>
                </a:gridCol>
              </a:tblGrid>
              <a:tr h="6903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22961"/>
                  </a:ext>
                </a:extLst>
              </a:tr>
              <a:tr h="113194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309 участников</a:t>
                      </a:r>
                    </a:p>
                    <a:p>
                      <a:pPr algn="ctr"/>
                      <a:r>
                        <a:rPr lang="ru-RU" sz="1600" dirty="0"/>
                        <a:t>7-11-х </a:t>
                      </a:r>
                      <a:r>
                        <a:rPr lang="ru-RU" sz="1600" dirty="0" err="1"/>
                        <a:t>кл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7-8 (д) – 78,0%</a:t>
                      </a:r>
                    </a:p>
                    <a:p>
                      <a:pPr algn="ctr"/>
                      <a:r>
                        <a:rPr lang="ru-RU" sz="1600" dirty="0" smtClean="0"/>
                        <a:t>7-8 (ю) – 74,4% </a:t>
                      </a:r>
                    </a:p>
                    <a:p>
                      <a:pPr algn="ctr"/>
                      <a:r>
                        <a:rPr lang="ru-RU" sz="1600" dirty="0" smtClean="0"/>
                        <a:t>9-11(д) – 64,0% </a:t>
                      </a:r>
                    </a:p>
                    <a:p>
                      <a:pPr algn="ctr"/>
                      <a:r>
                        <a:rPr lang="ru-RU" sz="1600" dirty="0" smtClean="0"/>
                        <a:t>9-11(ю) – 66,0%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132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385473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132 участника, </a:t>
                      </a:r>
                    </a:p>
                    <a:p>
                      <a:pPr algn="ctr"/>
                      <a:r>
                        <a:rPr lang="ru-RU" sz="1600" dirty="0"/>
                        <a:t>131 участник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1 – не принимает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7-8 (д) – 88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7-8 (м) - 88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9-11 (д) - 85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9-11 (м) - 84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82,0%</a:t>
                      </a:r>
                    </a:p>
                    <a:p>
                      <a:pPr algn="ctr"/>
                      <a:r>
                        <a:rPr lang="ru-RU" sz="1600" dirty="0"/>
                        <a:t>7-8 (ю) – 77,0% </a:t>
                      </a:r>
                    </a:p>
                    <a:p>
                      <a:pPr algn="ctr"/>
                      <a:r>
                        <a:rPr lang="ru-RU" sz="1600" dirty="0"/>
                        <a:t>9-11(д) – 68,0% </a:t>
                      </a:r>
                    </a:p>
                    <a:p>
                      <a:pPr algn="ctr"/>
                      <a:r>
                        <a:rPr lang="ru-RU" sz="1600" dirty="0"/>
                        <a:t>9-11(ю) – 68,0%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b="1" dirty="0"/>
                        <a:t>Баскетбол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6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91516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 – 87,95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/>
                        <a:t>Девушки - 87,05 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b="1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7685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</a:p>
                    <a:p>
                      <a:pPr algn="ctr"/>
                      <a:r>
                        <a:rPr lang="ru-RU" sz="1600" b="0" baseline="0" dirty="0" err="1"/>
                        <a:t>Мегион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27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8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4 участника</a:t>
                      </a:r>
                    </a:p>
                    <a:p>
                      <a:pPr algn="ctr"/>
                      <a:r>
                        <a:rPr lang="ru-RU" sz="1600" dirty="0"/>
                        <a:t>нет</a:t>
                      </a:r>
                    </a:p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  <a:p>
                      <a:pPr algn="ctr"/>
                      <a:r>
                        <a:rPr lang="ru-RU" sz="1600" dirty="0"/>
                        <a:t>4 участника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0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2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75" y="964277"/>
            <a:ext cx="10515600" cy="4239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2021/22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7527" y="2061556"/>
            <a:ext cx="104740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9-11 классы, девушки</a:t>
            </a:r>
          </a:p>
          <a:p>
            <a:pPr>
              <a:lnSpc>
                <a:spcPct val="150000"/>
              </a:lnSpc>
            </a:pPr>
            <a:r>
              <a:rPr lang="ru-RU" dirty="0"/>
              <a:t>Победитель (</a:t>
            </a:r>
            <a:r>
              <a:rPr lang="ru-RU" dirty="0" err="1"/>
              <a:t>Нижневартовский</a:t>
            </a:r>
            <a:r>
              <a:rPr lang="ru-RU" dirty="0"/>
              <a:t> район) – процент выполнения 92,82%;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2 место (Советский район) – процент выполнения 92,60%;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3 место (Советский район) - процент выполнения 92,02%. </a:t>
            </a:r>
          </a:p>
          <a:p>
            <a:pPr>
              <a:lnSpc>
                <a:spcPct val="150000"/>
              </a:lnSpc>
            </a:pPr>
            <a:r>
              <a:rPr lang="ru-RU" b="1" dirty="0"/>
              <a:t>9-11 класс, юноши: </a:t>
            </a:r>
          </a:p>
          <a:p>
            <a:pPr>
              <a:lnSpc>
                <a:spcPct val="150000"/>
              </a:lnSpc>
            </a:pPr>
            <a:r>
              <a:rPr lang="ru-RU" dirty="0"/>
              <a:t>Победитель (Советский район) – процент выполнения 93,67%;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2 место (Советский район) – процент выполнения 91,03%;</a:t>
            </a:r>
          </a:p>
          <a:p>
            <a:pPr>
              <a:lnSpc>
                <a:spcPct val="150000"/>
              </a:lnSpc>
            </a:pPr>
            <a:r>
              <a:rPr lang="ru-RU" dirty="0"/>
              <a:t> Призер 3 место (Советский район) – процент выполнения 90,74%.</a:t>
            </a:r>
          </a:p>
        </p:txBody>
      </p:sp>
    </p:spTree>
    <p:extLst>
      <p:ext uri="{BB962C8B-B14F-4D97-AF65-F5344CB8AC3E}">
        <p14:creationId xmlns:p14="http://schemas.microsoft.com/office/powerpoint/2010/main" val="2878215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1421</Words>
  <Application>Microsoft Office PowerPoint</Application>
  <PresentationFormat>Широкоэкранный</PresentationFormat>
  <Paragraphs>317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Городское методическое объединение учителей физической культуры, тренеров-преподавателей по плаванию, педагогов дополнительного образования</vt:lpstr>
      <vt:lpstr>ВОШ по предмету «Физическая культура» 2018/2019 учебный год</vt:lpstr>
      <vt:lpstr>Распределение призовых мест по МО  в 2018/19 учебном году:  </vt:lpstr>
      <vt:lpstr>ВОШ по предмету «Физическая культура» 2019/2020 учебный год</vt:lpstr>
      <vt:lpstr>Распределение призовых мест по МО  в 2019/20 учебном году:  </vt:lpstr>
      <vt:lpstr>ВОШ по предмету «Физическая культура» 2020/2021 учебный год</vt:lpstr>
      <vt:lpstr>Распределение призовых мест по МО  в 2020/21 учебном году:  </vt:lpstr>
      <vt:lpstr>ВОШ по предмету «Физическая культура» 2021/2022 учебный год</vt:lpstr>
      <vt:lpstr>Распределение призовых мест по МО  в 2021/22 учебном году:  </vt:lpstr>
      <vt:lpstr>Причины не попадания участников РЭВОШ г. Сургута в победители и призеры:</vt:lpstr>
      <vt:lpstr>Предложения: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Городское методическое объединение учителей физической культуры, тренеров-преподавателей по плаванию, педагогов дополнительного образования</dc:title>
  <dc:creator>Ирина Баева</dc:creator>
  <cp:lastModifiedBy>Ирина Баева</cp:lastModifiedBy>
  <cp:revision>30</cp:revision>
  <dcterms:created xsi:type="dcterms:W3CDTF">2022-03-30T16:38:59Z</dcterms:created>
  <dcterms:modified xsi:type="dcterms:W3CDTF">2022-03-31T05:50:14Z</dcterms:modified>
</cp:coreProperties>
</file>