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24"/>
  </p:notesMasterIdLst>
  <p:sldIdLst>
    <p:sldId id="256" r:id="rId4"/>
    <p:sldId id="258" r:id="rId5"/>
    <p:sldId id="259" r:id="rId6"/>
    <p:sldId id="257" r:id="rId7"/>
    <p:sldId id="261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6" r:id="rId21"/>
    <p:sldId id="275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2308-9140-4FB0-97BF-49ABBCBC64DA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BDC27-5244-4799-A5EE-0FB08DEA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DC27-5244-4799-A5EE-0FB08DEAE8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9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DC27-5244-4799-A5EE-0FB08DEAE8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6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524D8-1E6B-40CC-8B48-CD234822387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7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8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31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99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6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7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28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5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9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23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6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66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4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3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9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04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2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7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23.05.2013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4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работы и перспективы развития ЦОПЗ МБОУ СОШ № 32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437112"/>
            <a:ext cx="4786872" cy="15121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А. Г. Григорьева, заместитель директора по УВР </a:t>
            </a:r>
          </a:p>
          <a:p>
            <a:pPr algn="l"/>
            <a:r>
              <a:rPr lang="ru-RU" b="1" dirty="0"/>
              <a:t>р</a:t>
            </a:r>
            <a:r>
              <a:rPr lang="ru-RU" b="1" dirty="0" smtClean="0"/>
              <a:t>уководитель ЦОПЗ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73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4888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endParaRPr lang="ru-RU" sz="5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704856" cy="10081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Спортивный клуб «Старт»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«Спорт-путь </a:t>
            </a:r>
            <a:r>
              <a:rPr lang="ru-RU" sz="3200" b="1" dirty="0">
                <a:solidFill>
                  <a:srgbClr val="002060"/>
                </a:solidFill>
              </a:rPr>
              <a:t>к успеху!»</a:t>
            </a:r>
          </a:p>
        </p:txBody>
      </p:sp>
      <p:pic>
        <p:nvPicPr>
          <p:cNvPr id="6146" name="Picture 2" descr="G:\Архив Фото\2009-2011 учебный год\лыжня2010\DSC01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G:\Архив Фото\2009-2011 учебный год\Гимнастика фото\Изображение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44416" cy="288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533123" y="2084654"/>
            <a:ext cx="4572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Популяризация занятий спортом и физкультурой  среди обучающихся школы</a:t>
            </a:r>
          </a:p>
        </p:txBody>
      </p:sp>
    </p:spTree>
    <p:extLst>
      <p:ext uri="{BB962C8B-B14F-4D97-AF65-F5344CB8AC3E}">
        <p14:creationId xmlns:p14="http://schemas.microsoft.com/office/powerpoint/2010/main" val="31091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Программы внеурочной 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«Разговор о                   «Пусть горит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правильном питании»      зеленый свет»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Архив Фото\2012-2013 уч.год\DSC06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F:\Архив Фото\2009-2011 учебный год\'11_04_05_01\DCIM\101MSDCF\DSC03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71" y="170080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75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Многоуровневая программа </a:t>
            </a:r>
            <a:br>
              <a:rPr lang="ru-RU" dirty="0" smtClean="0"/>
            </a:br>
            <a:r>
              <a:rPr lang="ru-RU" dirty="0" smtClean="0"/>
              <a:t>«Все в твоих руках»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Архив Фото\2009-2011 учебный год\'11_04_05_01\DCIM\101MSDCF\DSC03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9288"/>
            <a:ext cx="5832648" cy="437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573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Консультации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525658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-</a:t>
            </a:r>
            <a:r>
              <a:rPr lang="ru-RU" sz="2900" b="1" dirty="0"/>
              <a:t>Сохранение и укрепление здоровья обучающихся</a:t>
            </a:r>
          </a:p>
          <a:p>
            <a:r>
              <a:rPr lang="ru-RU" sz="2900" b="1" dirty="0"/>
              <a:t>-Профилактика преступлений и правонарушений несовершеннолетних, самовольных уходов из семей и государственных учреждений</a:t>
            </a:r>
          </a:p>
          <a:p>
            <a:r>
              <a:rPr lang="ru-RU" sz="2900" b="1" dirty="0"/>
              <a:t>-Профилактика злоупотребления психоактивных веществ, спиртосодержащих напитков</a:t>
            </a:r>
          </a:p>
          <a:p>
            <a:r>
              <a:rPr lang="ru-RU" sz="2900" b="1" dirty="0"/>
              <a:t>-Профилактика жестокого обращения с детьми</a:t>
            </a:r>
          </a:p>
          <a:p>
            <a:r>
              <a:rPr lang="ru-RU" sz="2900" b="1" dirty="0"/>
              <a:t>-Профилактика суицидального поведения</a:t>
            </a:r>
          </a:p>
          <a:p>
            <a:r>
              <a:rPr lang="ru-RU" sz="2900" b="1" dirty="0"/>
              <a:t>-Профилактика ВИЧ/СПИД</a:t>
            </a:r>
          </a:p>
          <a:p>
            <a:r>
              <a:rPr lang="ru-RU" sz="2900" b="1" dirty="0"/>
              <a:t>-Профилактика безопасности детей в период учебного процесса</a:t>
            </a:r>
          </a:p>
          <a:p>
            <a:r>
              <a:rPr lang="ru-RU" sz="2900" b="1" dirty="0"/>
              <a:t>-Профилактика распространения социально-опасных инфекций (грипп, ОРВИ и т.д.)</a:t>
            </a:r>
          </a:p>
          <a:p>
            <a:r>
              <a:rPr lang="ru-RU" sz="2900" b="1" dirty="0"/>
              <a:t>-Профилактика дорожно-транспортных происшествий и детского дорожно-транспортного травматизма</a:t>
            </a:r>
          </a:p>
          <a:p>
            <a:r>
              <a:rPr lang="ru-RU" sz="2900" b="1" dirty="0"/>
              <a:t>-Обеспечение права на образование и воспитание детей с ограниченными  возможностями здоровья и инвалидов</a:t>
            </a:r>
          </a:p>
          <a:p>
            <a:r>
              <a:rPr lang="ru-RU" sz="2900" b="1" dirty="0"/>
              <a:t>-Обеспечение права на образование и воспитание детей мигрантов</a:t>
            </a:r>
          </a:p>
          <a:p>
            <a:r>
              <a:rPr lang="ru-RU" sz="2900" b="1" dirty="0"/>
              <a:t>-Обеспечение права на образование и воспитание детей-сирот и др.</a:t>
            </a:r>
          </a:p>
          <a:p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30930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Мониторинг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5256584"/>
          </a:xfrm>
        </p:spPr>
        <p:txBody>
          <a:bodyPr>
            <a:normAutofit/>
          </a:bodyPr>
          <a:lstStyle/>
          <a:p>
            <a:r>
              <a:rPr lang="ru-RU" sz="2400" b="1" dirty="0"/>
              <a:t> - Оценка состояния здоровья обучающихся школьников по итогам ежегодного медицинского </a:t>
            </a:r>
            <a:r>
              <a:rPr lang="ru-RU" sz="2400" b="1" dirty="0" smtClean="0"/>
              <a:t>осмотра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/>
              <a:t>- </a:t>
            </a:r>
            <a:r>
              <a:rPr lang="ru-RU" sz="2400" b="1" dirty="0"/>
              <a:t>Изучение самооценки изменений состояния своего здоровья </a:t>
            </a:r>
            <a:r>
              <a:rPr lang="ru-RU" sz="2400" b="1" dirty="0" smtClean="0"/>
              <a:t>обучающимися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/>
              <a:t>- </a:t>
            </a:r>
            <a:r>
              <a:rPr lang="ru-RU" sz="2400" b="1" dirty="0"/>
              <a:t>Изучение ценности здоровья и отношения к ведению здорового образа </a:t>
            </a:r>
            <a:r>
              <a:rPr lang="ru-RU" sz="2400" b="1" dirty="0" smtClean="0"/>
              <a:t>жизни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/>
              <a:t>- </a:t>
            </a:r>
            <a:r>
              <a:rPr lang="ru-RU" sz="2400" b="1" dirty="0"/>
              <a:t>Изучение отношения обучающихся  к табакокурению, употреблению алкоголя и      </a:t>
            </a:r>
            <a:r>
              <a:rPr lang="ru-RU" sz="2400" b="1" dirty="0" smtClean="0"/>
              <a:t>наркотиков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51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1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Программы на 2013-2014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1) Программа  формирования безопасного и здорового образа жизни на 2013- 2017 учебные годы (подпрограмма программы развития школы), Григорьева А.Г., заместитель директора по УВР, Мустафина Л.Н., педагог-психолог, 2013 г.</a:t>
            </a:r>
          </a:p>
          <a:p>
            <a:pPr marL="0" indent="0">
              <a:buNone/>
            </a:pPr>
            <a:r>
              <a:rPr lang="ru-RU" sz="1600" b="1" dirty="0"/>
              <a:t>2) Программа «Разговор о правильном питании», Институт возрастной физиологии Российской Академии Образования, под. ред. М.М. Безруких, рекомендована </a:t>
            </a:r>
            <a:r>
              <a:rPr lang="ru-RU" sz="1600" b="1" dirty="0" err="1"/>
              <a:t>Минобрнауки</a:t>
            </a:r>
            <a:r>
              <a:rPr lang="ru-RU" sz="1600" b="1" dirty="0"/>
              <a:t>, 1999 г.</a:t>
            </a:r>
          </a:p>
          <a:p>
            <a:pPr marL="0" indent="0">
              <a:buNone/>
            </a:pPr>
            <a:r>
              <a:rPr lang="ru-RU" sz="1600" b="1" dirty="0"/>
              <a:t>3) Программа « Профилактика преступлений, правонарушений несовершеннолетних, и самовольных уходов из семей на 2013-2016 учебные  годы», А.Г. Григорьева, зам. директора по  УВР, З.В. </a:t>
            </a:r>
            <a:r>
              <a:rPr lang="ru-RU" sz="1600" b="1" dirty="0" err="1"/>
              <a:t>Кулыгина</a:t>
            </a:r>
            <a:r>
              <a:rPr lang="ru-RU" sz="1600" b="1" dirty="0"/>
              <a:t>, социальный педагог, 2013 г.</a:t>
            </a:r>
          </a:p>
          <a:p>
            <a:pPr marL="0" indent="0">
              <a:buNone/>
            </a:pPr>
            <a:r>
              <a:rPr lang="ru-RU" sz="1600" b="1" dirty="0"/>
              <a:t>4) Многоуровневая программа по профилактике суицидального поведения «Все в твоих руках», Мустафина Л.Н., педагог-психолог, 2012 </a:t>
            </a:r>
            <a:r>
              <a:rPr lang="ru-RU" sz="1600" b="1" dirty="0" err="1" smtClean="0"/>
              <a:t>г.Рецензию</a:t>
            </a:r>
            <a:r>
              <a:rPr lang="ru-RU" sz="1600" b="1" dirty="0" smtClean="0"/>
              <a:t> </a:t>
            </a:r>
            <a:r>
              <a:rPr lang="ru-RU" sz="1600" b="1" dirty="0"/>
              <a:t>не имеет.</a:t>
            </a:r>
          </a:p>
          <a:p>
            <a:pPr marL="0" indent="0">
              <a:buNone/>
            </a:pPr>
            <a:r>
              <a:rPr lang="ru-RU" sz="1600" b="1" dirty="0"/>
              <a:t>5) Программа внеурочной деятельности «Полезные привычки», под. ред. Романовой, 2000 </a:t>
            </a:r>
            <a:r>
              <a:rPr lang="ru-RU" sz="1600" b="1" dirty="0" smtClean="0"/>
              <a:t>г. Допущена </a:t>
            </a:r>
            <a:r>
              <a:rPr lang="ru-RU" sz="1600" b="1" dirty="0"/>
              <a:t>Министерством образования РФ</a:t>
            </a:r>
          </a:p>
          <a:p>
            <a:pPr marL="0" indent="0">
              <a:buNone/>
            </a:pPr>
            <a:r>
              <a:rPr lang="ru-RU" sz="1600" b="1" dirty="0"/>
              <a:t>6) Программа « Школа и семья. Профилактика аддиктивного поведения», Григорьева А.Г., зам. директора по УВР, </a:t>
            </a:r>
            <a:r>
              <a:rPr lang="ru-RU" sz="1600" b="1" dirty="0" err="1"/>
              <a:t>Дорохина</a:t>
            </a:r>
            <a:r>
              <a:rPr lang="ru-RU" sz="1600" b="1" dirty="0"/>
              <a:t> Е.Н., зам. директора по УВР, Мустафина Л.Н., педагог-психолог, 2013 г.</a:t>
            </a:r>
          </a:p>
          <a:p>
            <a:pPr marL="0" indent="0">
              <a:buNone/>
            </a:pPr>
            <a:r>
              <a:rPr lang="ru-RU" sz="1600" b="1" dirty="0"/>
              <a:t>7) Программа внеурочной деятельности «Пусть горит зеленый свет», Воронов Г.Г., преподаватель ОБЖ, 2013  г.</a:t>
            </a:r>
          </a:p>
          <a:p>
            <a:pPr marL="0" indent="0">
              <a:buNone/>
            </a:pPr>
            <a:r>
              <a:rPr lang="ru-RU" sz="1600" b="1" dirty="0"/>
              <a:t>8) Программа внеурочной деятельности «БОС- Дыхание. Уроки здоровья».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122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543800" cy="266429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«Школа и семья.</a:t>
            </a:r>
            <a:b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Профилактика аддиктивного поведения»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379788"/>
            <a:ext cx="3048000" cy="2571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65304"/>
            <a:ext cx="75608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МБОУ СОШ № 32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792088"/>
          </a:xfrm>
        </p:spPr>
        <p:txBody>
          <a:bodyPr>
            <a:normAutofit fontScale="90000"/>
          </a:bodyPr>
          <a:lstStyle/>
          <a:p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3100086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Профилактическая работа 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48680"/>
            <a:ext cx="3168352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Профилактическая работа 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с</a:t>
            </a:r>
            <a:r>
              <a:rPr lang="ru-RU" b="1" dirty="0" smtClean="0">
                <a:solidFill>
                  <a:prstClr val="white"/>
                </a:solidFill>
              </a:rPr>
              <a:t> обучающимися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48680"/>
            <a:ext cx="2699792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Организационно-методическая  </a:t>
            </a:r>
            <a:r>
              <a:rPr lang="ru-RU" sz="1400" b="1" dirty="0">
                <a:solidFill>
                  <a:prstClr val="white"/>
                </a:solidFill>
              </a:rPr>
              <a:t>работа с </a:t>
            </a:r>
            <a:r>
              <a:rPr lang="ru-RU" b="1" dirty="0">
                <a:solidFill>
                  <a:prstClr val="white"/>
                </a:solidFill>
              </a:rPr>
              <a:t>педагогическим коллективом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44823"/>
            <a:ext cx="2592288" cy="13234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prstClr val="black"/>
                </a:solidFill>
              </a:rPr>
              <a:t>Просвещение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Предоставление </a:t>
            </a:r>
            <a:r>
              <a:rPr lang="ru-RU" sz="1600" b="1" dirty="0" smtClean="0">
                <a:solidFill>
                  <a:prstClr val="black"/>
                </a:solidFill>
              </a:rPr>
              <a:t>неспецифической и специфической  информации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284984"/>
            <a:ext cx="2592288" cy="172819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prstClr val="black"/>
                </a:solidFill>
              </a:rPr>
              <a:t>Работа по оказанию помощи семье в конфликтных ситуациях </a:t>
            </a:r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>
                <a:solidFill>
                  <a:prstClr val="black"/>
                </a:solidFill>
              </a:rPr>
              <a:t>консультации, организация правовой и  социально-психологической помощи)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229200"/>
            <a:ext cx="2664296" cy="14401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prstClr val="black"/>
                </a:solidFill>
              </a:rPr>
              <a:t>Волонтерская </a:t>
            </a:r>
            <a:r>
              <a:rPr lang="ru-RU" sz="1600" b="1" u="sng" dirty="0" smtClean="0">
                <a:solidFill>
                  <a:prstClr val="black"/>
                </a:solidFill>
              </a:rPr>
              <a:t>деятельность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Формирование </a:t>
            </a:r>
            <a:r>
              <a:rPr lang="ru-RU" sz="1600" b="1" dirty="0" smtClean="0">
                <a:solidFill>
                  <a:prstClr val="black"/>
                </a:solidFill>
              </a:rPr>
              <a:t>группы лидеров- родителей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0086" y="1844824"/>
            <a:ext cx="3272114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0086" y="3284984"/>
            <a:ext cx="3272114" cy="172819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prstClr val="black"/>
                </a:solidFill>
              </a:rPr>
              <a:t>Просвещение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Формирование общих знаний, отношений и установок 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              (</a:t>
            </a:r>
            <a:r>
              <a:rPr lang="ru-RU" sz="1400" b="1" dirty="0">
                <a:solidFill>
                  <a:prstClr val="black"/>
                </a:solidFill>
              </a:rPr>
              <a:t>о здоровье,  самих  себе, об </a:t>
            </a:r>
            <a:r>
              <a:rPr lang="ru-RU" sz="1400" b="1" dirty="0" smtClean="0">
                <a:solidFill>
                  <a:prstClr val="black"/>
                </a:solidFill>
              </a:rPr>
              <a:t>окружающих)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Формирование специальных знаний, отношений и установок  </a:t>
            </a:r>
            <a:r>
              <a:rPr lang="ru-RU" sz="1400" b="1" dirty="0" smtClean="0">
                <a:solidFill>
                  <a:prstClr val="black"/>
                </a:solidFill>
              </a:rPr>
              <a:t>             (</a:t>
            </a:r>
            <a:r>
              <a:rPr lang="ru-RU" sz="1400" b="1" dirty="0">
                <a:solidFill>
                  <a:prstClr val="black"/>
                </a:solidFill>
              </a:rPr>
              <a:t>о ПАВ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00086" y="5229200"/>
            <a:ext cx="3272114" cy="14401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prstClr val="black"/>
                </a:solidFill>
              </a:rPr>
              <a:t>Формирование </a:t>
            </a:r>
            <a:r>
              <a:rPr lang="ru-RU" sz="1600" b="1" u="sng" dirty="0" smtClean="0">
                <a:solidFill>
                  <a:prstClr val="black"/>
                </a:solidFill>
              </a:rPr>
              <a:t>группы лидеров </a:t>
            </a:r>
            <a:r>
              <a:rPr lang="ru-RU" sz="1600" b="1" u="sng" dirty="0">
                <a:solidFill>
                  <a:prstClr val="black"/>
                </a:solidFill>
              </a:rPr>
              <a:t>и волонтерская деятельность</a:t>
            </a:r>
            <a:r>
              <a:rPr lang="ru-RU" sz="1600" b="1" dirty="0">
                <a:solidFill>
                  <a:prstClr val="black"/>
                </a:solidFill>
              </a:rPr>
              <a:t>. Обучение профилактическим воздействиям и стимуляция </a:t>
            </a:r>
            <a:r>
              <a:rPr lang="ru-RU" sz="1600" b="1" dirty="0" smtClean="0">
                <a:solidFill>
                  <a:prstClr val="black"/>
                </a:solidFill>
              </a:rPr>
              <a:t>работы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56354" y="1844824"/>
            <a:ext cx="2443630" cy="12961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prstClr val="black"/>
              </a:solidFill>
            </a:endParaRPr>
          </a:p>
          <a:p>
            <a:pPr algn="ctr"/>
            <a:endParaRPr lang="ru-RU" sz="12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u="sng" dirty="0" smtClean="0">
                <a:solidFill>
                  <a:prstClr val="black"/>
                </a:solidFill>
              </a:rPr>
              <a:t>Просвещение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по </a:t>
            </a:r>
            <a:r>
              <a:rPr lang="ru-RU" sz="1200" b="1" dirty="0">
                <a:solidFill>
                  <a:prstClr val="black"/>
                </a:solidFill>
              </a:rPr>
              <a:t>вопросам индивидуальной работы с </a:t>
            </a:r>
            <a:r>
              <a:rPr lang="ru-RU" sz="1200" b="1" dirty="0" err="1" smtClean="0">
                <a:solidFill>
                  <a:prstClr val="black"/>
                </a:solidFill>
              </a:rPr>
              <a:t>обуч-ся</a:t>
            </a:r>
            <a:r>
              <a:rPr lang="ru-RU" sz="1200" b="1" dirty="0">
                <a:solidFill>
                  <a:prstClr val="black"/>
                </a:solidFill>
              </a:rPr>
              <a:t>, родителями.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Изучение современных эффективных технологий профилактической работы</a:t>
            </a:r>
          </a:p>
          <a:p>
            <a:pPr algn="ctr"/>
            <a:endParaRPr lang="ru-RU" sz="2400" b="1" u="sng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4296" y="3284983"/>
            <a:ext cx="2499703" cy="18722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</a:rPr>
              <a:t>Формирование </a:t>
            </a:r>
            <a:r>
              <a:rPr lang="ru-RU" sz="1400" b="1" u="sng" dirty="0">
                <a:solidFill>
                  <a:prstClr val="black"/>
                </a:solidFill>
              </a:rPr>
              <a:t>условий развития </a:t>
            </a:r>
            <a:r>
              <a:rPr lang="ru-RU" sz="1400" b="1" u="sng" dirty="0" err="1" smtClean="0">
                <a:solidFill>
                  <a:prstClr val="black"/>
                </a:solidFill>
              </a:rPr>
              <a:t>профес</a:t>
            </a:r>
            <a:r>
              <a:rPr lang="ru-RU" sz="1400" b="1" u="sng" dirty="0" smtClean="0">
                <a:solidFill>
                  <a:prstClr val="black"/>
                </a:solidFill>
              </a:rPr>
              <a:t>. </a:t>
            </a:r>
            <a:r>
              <a:rPr lang="ru-RU" sz="1400" b="1" u="sng" dirty="0">
                <a:solidFill>
                  <a:prstClr val="black"/>
                </a:solidFill>
              </a:rPr>
              <a:t>потенциала </a:t>
            </a:r>
            <a:endParaRPr lang="ru-RU" sz="1400" b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100" b="1" dirty="0">
                <a:solidFill>
                  <a:prstClr val="black"/>
                </a:solidFill>
              </a:rPr>
              <a:t>Освоение  технологий проведения </a:t>
            </a:r>
            <a:r>
              <a:rPr lang="ru-RU" sz="1100" b="1" dirty="0" smtClean="0">
                <a:solidFill>
                  <a:prstClr val="black"/>
                </a:solidFill>
              </a:rPr>
              <a:t>индивидуальной профилактической  </a:t>
            </a:r>
            <a:r>
              <a:rPr lang="ru-RU" sz="1100" b="1" dirty="0">
                <a:solidFill>
                  <a:prstClr val="black"/>
                </a:solidFill>
              </a:rPr>
              <a:t>работы 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</a:rPr>
              <a:t>Освоение  технологий  организации  групповой  работы 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</a:rPr>
              <a:t>Освоение  психолог.  технологий</a:t>
            </a:r>
            <a:r>
              <a:rPr lang="ru-RU" sz="1050" b="1" dirty="0">
                <a:solidFill>
                  <a:prstClr val="black"/>
                </a:solidFill>
              </a:rPr>
              <a:t> </a:t>
            </a:r>
          </a:p>
          <a:p>
            <a:pPr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4296" y="5235236"/>
            <a:ext cx="2443630" cy="14401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prstClr val="black"/>
                </a:solidFill>
              </a:rPr>
              <a:t>Формирование  </a:t>
            </a:r>
            <a:r>
              <a:rPr lang="ru-RU" sz="1600" b="1" u="sng" dirty="0" smtClean="0">
                <a:solidFill>
                  <a:prstClr val="black"/>
                </a:solidFill>
              </a:rPr>
              <a:t>группы лидеров  </a:t>
            </a:r>
            <a:r>
              <a:rPr lang="ru-RU" sz="1600" b="1" u="sng" dirty="0">
                <a:solidFill>
                  <a:prstClr val="black"/>
                </a:solidFill>
              </a:rPr>
              <a:t>и волонтерская деятельность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00086" y="1844824"/>
            <a:ext cx="3272114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prstClr val="black"/>
                </a:solidFill>
              </a:rPr>
              <a:t>Реализация образовательных </a:t>
            </a:r>
            <a:r>
              <a:rPr lang="ru-RU" sz="1600" b="1" u="sng" dirty="0">
                <a:solidFill>
                  <a:prstClr val="black"/>
                </a:solidFill>
              </a:rPr>
              <a:t>программ</a:t>
            </a:r>
            <a:r>
              <a:rPr lang="ru-RU" sz="1600" b="1" dirty="0">
                <a:solidFill>
                  <a:prstClr val="black"/>
                </a:solidFill>
              </a:rPr>
              <a:t>, ориентированных на формирование ценностей ЗОЖ  (физкультура, </a:t>
            </a:r>
            <a:r>
              <a:rPr lang="ru-RU" sz="1600" b="1" dirty="0" smtClean="0">
                <a:solidFill>
                  <a:prstClr val="black"/>
                </a:solidFill>
              </a:rPr>
              <a:t>ОБЖ, </a:t>
            </a:r>
            <a:r>
              <a:rPr lang="ru-RU" sz="1600" b="1" dirty="0" err="1" smtClean="0">
                <a:solidFill>
                  <a:prstClr val="black"/>
                </a:solidFill>
              </a:rPr>
              <a:t>допобр</a:t>
            </a:r>
            <a:r>
              <a:rPr lang="ru-RU" sz="1600" b="1" dirty="0" smtClean="0">
                <a:solidFill>
                  <a:prstClr val="black"/>
                </a:solidFill>
              </a:rPr>
              <a:t>., «Полезные привычки» и др. )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Распоряжение Администрации города №754 от 22.03.2010 </a:t>
            </a:r>
            <a:r>
              <a:rPr lang="ru-RU" b="1" dirty="0" smtClean="0">
                <a:solidFill>
                  <a:srgbClr val="003366"/>
                </a:solidFill>
              </a:rPr>
              <a:t>«О создании центров образовательных программ здоровьесбережения в муниципальных образовательных учреждениях»</a:t>
            </a:r>
            <a:r>
              <a:rPr lang="ru-RU" dirty="0" smtClean="0"/>
              <a:t> </a:t>
            </a: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Приказ ОУ № 201 от 19.04.2010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«О создании Центра здоровья»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Положение ОУ </a:t>
            </a:r>
            <a:r>
              <a:rPr lang="ru-RU" b="1" dirty="0" smtClean="0">
                <a:solidFill>
                  <a:srgbClr val="003366"/>
                </a:solidFill>
              </a:rPr>
              <a:t>« О центре образовательных программ здоровьесбережения»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003366"/>
                </a:solidFill>
              </a:rPr>
              <a:t>План работы центра образовательных программ здоровьесбережения на 3-5 лет</a:t>
            </a:r>
          </a:p>
        </p:txBody>
      </p:sp>
    </p:spTree>
    <p:extLst>
      <p:ext uri="{BB962C8B-B14F-4D97-AF65-F5344CB8AC3E}">
        <p14:creationId xmlns:p14="http://schemas.microsoft.com/office/powerpoint/2010/main" val="24572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19475" y="58738"/>
            <a:ext cx="2663825" cy="431800"/>
          </a:xfrm>
          <a:prstGeom prst="rect">
            <a:avLst/>
          </a:prstGeom>
          <a:solidFill>
            <a:srgbClr val="FFCCFF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>
              <a:solidFill>
                <a:schemeClr val="tx2"/>
              </a:solidFill>
            </a:endParaRP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ДИРЕКТОР ОУ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56013" y="939800"/>
            <a:ext cx="21605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РУКОВОДИТЕЛЬ ЦЗ</a:t>
            </a:r>
          </a:p>
          <a:p>
            <a:pPr algn="ctr"/>
            <a:r>
              <a:rPr lang="ru-RU" sz="1000" b="1" dirty="0">
                <a:latin typeface="Times New Roman" pitchFamily="18" charset="0"/>
              </a:rPr>
              <a:t>(Зам по ВР, Зам по УВР)</a:t>
            </a:r>
            <a:endParaRPr lang="ru-RU" sz="1000" b="1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27088" y="908050"/>
            <a:ext cx="1873250" cy="458788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solidFill>
                  <a:schemeClr val="tx2"/>
                </a:solidFill>
              </a:rPr>
              <a:t>Сопровождающий ресурс</a:t>
            </a:r>
            <a:endParaRPr lang="ru-RU" b="1" i="1">
              <a:solidFill>
                <a:schemeClr val="tx2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27088" y="1341438"/>
            <a:ext cx="1873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Century Schoolbook" pitchFamily="18" charset="0"/>
              </a:rPr>
              <a:t>УЧЕБНО-МЕТОДИЧЕСКИЙ РЕСУРС</a:t>
            </a:r>
          </a:p>
          <a:p>
            <a:r>
              <a:rPr lang="ru-RU" sz="1200">
                <a:latin typeface="Times New Roman" pitchFamily="18" charset="0"/>
              </a:rPr>
              <a:t> </a:t>
            </a:r>
            <a:endParaRPr lang="ru-RU" sz="120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751388" y="490538"/>
            <a:ext cx="0" cy="4333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04025" y="709613"/>
            <a:ext cx="1873250" cy="45878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solidFill>
                  <a:schemeClr val="tx2"/>
                </a:solidFill>
              </a:rPr>
              <a:t>Сопровождающий ресурс</a:t>
            </a:r>
            <a:endParaRPr lang="ru-RU" b="1" i="1">
              <a:solidFill>
                <a:schemeClr val="tx2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04025" y="1233488"/>
            <a:ext cx="1873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Century Schoolbook" pitchFamily="18" charset="0"/>
              </a:rPr>
              <a:t>МАТЕРИАЛЬНО-ТЕХНИЧЕСКИЙ</a:t>
            </a:r>
          </a:p>
          <a:p>
            <a:pPr algn="ctr"/>
            <a:r>
              <a:rPr lang="ru-RU" sz="1200" b="1">
                <a:latin typeface="Century Schoolbook" pitchFamily="18" charset="0"/>
              </a:rPr>
              <a:t>РЕСУРС</a:t>
            </a:r>
          </a:p>
          <a:p>
            <a:r>
              <a:rPr lang="ru-RU" sz="1200">
                <a:latin typeface="Times New Roman" pitchFamily="18" charset="0"/>
              </a:rPr>
              <a:t> </a:t>
            </a:r>
            <a:endParaRPr lang="ru-RU" sz="120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2700338" y="1138238"/>
            <a:ext cx="935037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795963" y="1138238"/>
            <a:ext cx="1008062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50825" y="2132806"/>
            <a:ext cx="3384550" cy="1223169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Положения Программы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Методические материалы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Мониторинги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 т.д.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476375" y="1989138"/>
            <a:ext cx="503238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7451725" y="1881188"/>
            <a:ext cx="503238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580112" y="2024857"/>
            <a:ext cx="3311476" cy="13676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СанПиНы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Материально-техническое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оснащение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</a:t>
            </a:r>
          </a:p>
          <a:p>
            <a:pPr algn="ctr"/>
            <a:endParaRPr lang="ru-RU" dirty="0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716463" y="1339850"/>
            <a:ext cx="0" cy="2016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411413" y="3355975"/>
            <a:ext cx="4751387" cy="360363"/>
          </a:xfrm>
          <a:prstGeom prst="rect">
            <a:avLst/>
          </a:prstGeom>
          <a:solidFill>
            <a:srgbClr val="FFCCFF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/>
              <a:t>Основной ресурс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763713" y="3716338"/>
            <a:ext cx="62642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/>
              <a:t>Направления деятельности Центра здоровья 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95288" y="4221163"/>
            <a:ext cx="8497887" cy="263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rabicParenR"/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Оздоровительная работа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Здоровьесберегающее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образование и социально-педагогическая и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психологическая профилактика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Психологическое и социально-педагогическое консультирование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Диагностика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5) Психолого-педагогическое и медико-социальное просвещение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6) Коррекционно-развивающее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7) Организационно-методическое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8)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Здоровьеохранное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51" name="AutoShape 18"/>
          <p:cNvSpPr>
            <a:spLocks noChangeArrowheads="1"/>
          </p:cNvSpPr>
          <p:nvPr/>
        </p:nvSpPr>
        <p:spPr bwMode="auto">
          <a:xfrm>
            <a:off x="4465638" y="4075113"/>
            <a:ext cx="501650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7360"/>
            <a:ext cx="85689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15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420888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Центр образовательных программ здоровьесбережения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Программы ЦОПЗ</a:t>
            </a:r>
          </a:p>
          <a:p>
            <a:r>
              <a:rPr lang="ru-RU" b="1" dirty="0">
                <a:solidFill>
                  <a:schemeClr val="bg1"/>
                </a:solidFill>
              </a:rPr>
              <a:t>Консультационные услуги</a:t>
            </a:r>
          </a:p>
          <a:p>
            <a:r>
              <a:rPr lang="ru-RU" b="1" dirty="0">
                <a:solidFill>
                  <a:schemeClr val="bg1"/>
                </a:solidFill>
              </a:rPr>
              <a:t>Нормативная документация</a:t>
            </a:r>
          </a:p>
          <a:p>
            <a:r>
              <a:rPr lang="ru-RU" b="1" dirty="0">
                <a:solidFill>
                  <a:schemeClr val="bg1"/>
                </a:solidFill>
              </a:rPr>
              <a:t>Творческие работы обучающихся</a:t>
            </a:r>
          </a:p>
          <a:p>
            <a:r>
              <a:rPr lang="ru-RU" b="1" dirty="0">
                <a:solidFill>
                  <a:schemeClr val="bg1"/>
                </a:solidFill>
              </a:rPr>
              <a:t>Защита прав и интересов детей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Профилактика ДДТТ</a:t>
            </a:r>
          </a:p>
          <a:p>
            <a:r>
              <a:rPr lang="ru-RU" b="1" dirty="0">
                <a:solidFill>
                  <a:schemeClr val="bg1"/>
                </a:solidFill>
              </a:rPr>
              <a:t>Сохранение и укрепление здоровья </a:t>
            </a:r>
            <a:r>
              <a:rPr lang="ru-RU" b="1" dirty="0" smtClean="0">
                <a:solidFill>
                  <a:schemeClr val="bg1"/>
                </a:solidFill>
              </a:rPr>
              <a:t>детей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09320"/>
            <a:ext cx="5904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http://</a:t>
            </a:r>
            <a:r>
              <a:rPr lang="en-US" b="1" dirty="0" smtClean="0"/>
              <a:t>school32.admsurgut.ru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0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836712"/>
            <a:ext cx="3888432" cy="12961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Программы и проекты ЦОПЗ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20888"/>
            <a:ext cx="2664296" cy="1512168"/>
          </a:xfrm>
          <a:prstGeom prst="rect">
            <a:avLst/>
          </a:prstGeom>
          <a:noFill/>
          <a:ln w="98425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 «Здоровье»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420888"/>
            <a:ext cx="2520280" cy="1512168"/>
          </a:xfrm>
          <a:prstGeom prst="rect">
            <a:avLst/>
          </a:prstGeom>
          <a:noFill/>
          <a:ln w="98425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«Разговор о правильном питании»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420888"/>
            <a:ext cx="2592288" cy="1512168"/>
          </a:xfrm>
          <a:prstGeom prst="rect">
            <a:avLst/>
          </a:prstGeom>
          <a:noFill/>
          <a:ln w="98425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Многоуровневая программа по </a:t>
            </a:r>
            <a:r>
              <a:rPr lang="ru-RU" b="1" dirty="0" err="1" smtClean="0">
                <a:solidFill>
                  <a:schemeClr val="tx1"/>
                </a:solidFill>
              </a:rPr>
              <a:t>проф-ке</a:t>
            </a:r>
            <a:r>
              <a:rPr lang="ru-RU" b="1" dirty="0" smtClean="0">
                <a:solidFill>
                  <a:schemeClr val="tx1"/>
                </a:solidFill>
              </a:rPr>
              <a:t> суицида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«Все в твоих руках»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293096"/>
            <a:ext cx="2952328" cy="1152128"/>
          </a:xfrm>
          <a:prstGeom prst="rect">
            <a:avLst/>
          </a:prstGeom>
          <a:noFill/>
          <a:ln w="98425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«Полезные привычки»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293096"/>
            <a:ext cx="3024336" cy="1152128"/>
          </a:xfrm>
          <a:prstGeom prst="rect">
            <a:avLst/>
          </a:prstGeom>
          <a:noFill/>
          <a:ln w="98425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«Пусть горит зеленый свет»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19936"/>
            <a:ext cx="1672580" cy="1338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9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«Здоровье»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Праздник «Спортивная элита школы»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Архив Фото\2012-2013 учебный год\Ярмарка Спорт-элита 2012\GSY_9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228184" cy="4144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77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3" y="544522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Проект «Здоровье»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244" y="49204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Всемирный день здоровья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Архив Фото\2012-2013 уч.год\DSC06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8670"/>
            <a:ext cx="3528392" cy="2646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ероприятия 2012\день здоровья 2012\9Б проводит класный час для 1 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43" y="3624629"/>
            <a:ext cx="2946073" cy="2209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мероприятия 2012\день здоровья 2012\DSC05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7962"/>
            <a:ext cx="3485430" cy="2614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мероприятия 2012\день здоровья 2012\DSC05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56" y="3573016"/>
            <a:ext cx="2988181" cy="2241135"/>
          </a:xfrm>
          <a:prstGeom prst="round2DiagRect">
            <a:avLst>
              <a:gd name="adj1" fmla="val 16667"/>
              <a:gd name="adj2" fmla="val 15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Проект «Здоровье»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91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Весенняя серия спартианских игр «Красота действий и поступков дороже успеха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Архив Фото\2009-2011 учебный год\спартианские игры 2010\3-4\DSC02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7674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F:\Архив Фото\2009-2011 учебный год\спартианские игры 2010\3-4\DSC02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3592"/>
            <a:ext cx="2516862" cy="2316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F:\Архив Фото\2009-2011 учебный год\спартианские игры 2010\DSC02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5445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F:\Архив Фото\2009-2011 учебный год\спартианские игры 2010\DSC020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19726"/>
            <a:ext cx="1724905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F:\Архив Фото\2009-2011 учебный год\спартианские игры 2010\DSC021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3710772"/>
            <a:ext cx="2915816" cy="218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57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32" y="508518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Проект «Здоровье»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6632"/>
            <a:ext cx="8183880" cy="460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Конкурс семейных проектов «Здоровый образ жизни-наш семейный стиль жизни»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78" y="1035722"/>
            <a:ext cx="2985161" cy="223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7434"/>
            <a:ext cx="2332856" cy="174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67" y="1035723"/>
            <a:ext cx="2898326" cy="223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44" y="2636913"/>
            <a:ext cx="2385272" cy="178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16" y="3695332"/>
            <a:ext cx="2159616" cy="161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1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</TotalTime>
  <Words>836</Words>
  <Application>Microsoft Office PowerPoint</Application>
  <PresentationFormat>Экран (4:3)</PresentationFormat>
  <Paragraphs>131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Аспект</vt:lpstr>
      <vt:lpstr>NewsPrint</vt:lpstr>
      <vt:lpstr>1_NewsPrint</vt:lpstr>
      <vt:lpstr>Итоги работы и перспективы развития ЦОПЗ МБОУ СОШ № 32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«Здоровье»</vt:lpstr>
      <vt:lpstr>Проект «Здоровье»</vt:lpstr>
      <vt:lpstr>Проект «Здоровье»</vt:lpstr>
      <vt:lpstr>Проект «Здоровье»</vt:lpstr>
      <vt:lpstr>  </vt:lpstr>
      <vt:lpstr>Программы внеурочной деятельности </vt:lpstr>
      <vt:lpstr>Многоуровневая программа  «Все в твоих руках»</vt:lpstr>
      <vt:lpstr>Консультации</vt:lpstr>
      <vt:lpstr>Мониторинг</vt:lpstr>
      <vt:lpstr>Презентация PowerPoint</vt:lpstr>
      <vt:lpstr>Презентация PowerPoint</vt:lpstr>
      <vt:lpstr>Программы на 2013-2014 уч.г.</vt:lpstr>
      <vt:lpstr>Программа  «Школа и семья. Профилактика аддиктивного поведения»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и перспективы развития ЦОПЗ МБОУ СОШ № 32</dc:title>
  <dc:creator>Виктория</dc:creator>
  <cp:lastModifiedBy>Алина</cp:lastModifiedBy>
  <cp:revision>14</cp:revision>
  <dcterms:created xsi:type="dcterms:W3CDTF">2013-05-22T15:09:51Z</dcterms:created>
  <dcterms:modified xsi:type="dcterms:W3CDTF">2013-05-23T02:25:21Z</dcterms:modified>
</cp:coreProperties>
</file>