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3" r:id="rId6"/>
    <p:sldId id="262" r:id="rId7"/>
    <p:sldId id="264" r:id="rId8"/>
    <p:sldId id="261" r:id="rId9"/>
    <p:sldId id="260" r:id="rId10"/>
    <p:sldId id="258" r:id="rId11"/>
    <p:sldId id="259" r:id="rId12"/>
    <p:sldId id="268" r:id="rId13"/>
    <p:sldId id="269" r:id="rId14"/>
    <p:sldId id="270" r:id="rId15"/>
    <p:sldId id="271" r:id="rId16"/>
    <p:sldId id="272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592B7-6E1C-44E5-A20D-70C93709980C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07AB1-B813-4438-947D-0FD05E2A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7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Выбрала основные умения, которыми должен обладать выпускник,</a:t>
            </a:r>
            <a:r>
              <a:rPr lang="ru-RU" baseline="0" dirty="0"/>
              <a:t> при выполнении данного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8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Ученик должен понимать и знать какая таблица – с какими вычислениями связана.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5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Работая с таблицей легко ответить на 1 вопрос – посчитать количества жиров в блюдах.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Фрагмент </a:t>
            </a:r>
            <a:r>
              <a:rPr lang="ru-RU" baseline="0" dirty="0"/>
              <a:t> условия задания и вопроса.  Чтобы ответить на вопрос нужно превратить часы в минуты. (допускают ошибки 9 </a:t>
            </a:r>
            <a:r>
              <a:rPr lang="ru-RU" baseline="0" dirty="0" err="1"/>
              <a:t>классники</a:t>
            </a:r>
            <a:r>
              <a:rPr lang="ru-RU" baseline="0" dirty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7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8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7AB1-B813-4438-947D-0FD05E2AD4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5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9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3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1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7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2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8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89E8-18E7-4B62-9B52-1C063B7A7076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8C8C-C1ED-44F2-9E8D-C8F44053C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554" y="25428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Задание 26. Решение учебных задач. Определение </a:t>
            </a:r>
            <a:r>
              <a:rPr lang="ru-RU" b="1" dirty="0" err="1"/>
              <a:t>энерготрат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85883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/>
              <a:t>Консультация</a:t>
            </a:r>
          </a:p>
          <a:p>
            <a:r>
              <a:rPr lang="ru-RU" sz="4000" dirty="0"/>
              <a:t>по подготовке к ОГЭ по биологии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95400" y="5609492"/>
            <a:ext cx="9144000" cy="100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Учитель биологии МБОУ СШ № 31,</a:t>
            </a:r>
          </a:p>
          <a:p>
            <a:r>
              <a:rPr lang="ru-RU" sz="2800" dirty="0"/>
              <a:t>Григорьева Элеонора Степановна</a:t>
            </a:r>
          </a:p>
        </p:txBody>
      </p:sp>
    </p:spTree>
    <p:extLst>
      <p:ext uri="{BB962C8B-B14F-4D97-AF65-F5344CB8AC3E}">
        <p14:creationId xmlns:p14="http://schemas.microsoft.com/office/powerpoint/2010/main" val="419922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28" y="0"/>
            <a:ext cx="6665194" cy="1119883"/>
          </a:xfrm>
        </p:spPr>
        <p:txBody>
          <a:bodyPr>
            <a:noAutofit/>
          </a:bodyPr>
          <a:lstStyle/>
          <a:p>
            <a:r>
              <a:rPr lang="ru-RU" sz="3600" dirty="0"/>
              <a:t>Задача 2. </a:t>
            </a:r>
            <a:r>
              <a:rPr lang="ru-RU" sz="2800" b="1" dirty="0"/>
              <a:t>Наталья съела </a:t>
            </a:r>
            <a:r>
              <a:rPr lang="ru-RU" sz="2800" b="1" dirty="0">
                <a:solidFill>
                  <a:srgbClr val="FF0000"/>
                </a:solidFill>
              </a:rPr>
              <a:t>на второй завтрак </a:t>
            </a:r>
            <a:r>
              <a:rPr lang="ru-RU" sz="2800" b="1" dirty="0"/>
              <a:t>омлет с ветчиной и чай с сахаром.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24" y="1119883"/>
            <a:ext cx="6798803" cy="5412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1) Какова энергетическая ценность завтрака?</a:t>
            </a:r>
          </a:p>
          <a:p>
            <a:pPr marL="0" indent="0">
              <a:buNone/>
            </a:pPr>
            <a:r>
              <a:rPr lang="ru-RU" dirty="0"/>
              <a:t>2) Соответствует ли энергетическая ценность завтрака Натальи нормам для 15-летнего подростка, если за весь день с 4 приёмами пиши она получила 2900 ккал?</a:t>
            </a:r>
          </a:p>
          <a:p>
            <a:pPr marL="0" indent="0">
              <a:buNone/>
            </a:pPr>
            <a:r>
              <a:rPr lang="ru-RU" dirty="0"/>
              <a:t>Ответ: </a:t>
            </a:r>
          </a:p>
          <a:p>
            <a:pPr marL="514350" indent="-514350">
              <a:buAutoNum type="arabicParenR"/>
            </a:pPr>
            <a:r>
              <a:rPr lang="ru-RU" dirty="0"/>
              <a:t>Омлет с ветчиной – 350 ккал</a:t>
            </a:r>
          </a:p>
          <a:p>
            <a:pPr marL="0" indent="0">
              <a:buNone/>
            </a:pPr>
            <a:r>
              <a:rPr lang="ru-RU" dirty="0"/>
              <a:t>        Чай с сахаром –          </a:t>
            </a:r>
            <a:r>
              <a:rPr lang="ru-RU" u="sng" dirty="0"/>
              <a:t>68 ккал</a:t>
            </a:r>
          </a:p>
          <a:p>
            <a:pPr marL="0" indent="0">
              <a:buNone/>
            </a:pPr>
            <a:r>
              <a:rPr lang="ru-RU" dirty="0"/>
              <a:t>                                             418 ккал</a:t>
            </a:r>
          </a:p>
          <a:p>
            <a:pPr marL="0" indent="0">
              <a:buNone/>
            </a:pPr>
            <a:r>
              <a:rPr lang="ru-RU" dirty="0"/>
              <a:t>Энергетическая ценность второго завтрака – 418 ккал.</a:t>
            </a:r>
          </a:p>
          <a:p>
            <a:pPr marL="0" indent="0">
              <a:buNone/>
            </a:pPr>
            <a:r>
              <a:rPr lang="ru-RU" dirty="0"/>
              <a:t>2) 2900 х 0,18 = 522 ккал</a:t>
            </a:r>
          </a:p>
          <a:p>
            <a:pPr marL="0" indent="0">
              <a:buNone/>
            </a:pPr>
            <a:r>
              <a:rPr lang="ru-RU" dirty="0"/>
              <a:t>Нет, не соответствует. Так как второй завтрак Натальи должен содержать  522 ккал, а энергетическая ценность второго завтрака составляет 416 ккал, это ниже нормы. </a:t>
            </a:r>
          </a:p>
        </p:txBody>
      </p:sp>
      <p:pic>
        <p:nvPicPr>
          <p:cNvPr id="5122" name="Picture 2" descr="https://bio-oge.sdamgia.ru/get_file?id=87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/>
          <a:stretch/>
        </p:blipFill>
        <p:spPr bwMode="auto">
          <a:xfrm>
            <a:off x="6924827" y="227135"/>
            <a:ext cx="461800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io-oge.sdamgia.ru/get_file?id=8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4360985"/>
            <a:ext cx="4267200" cy="24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6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46" y="571500"/>
            <a:ext cx="4607169" cy="560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Тринадцатилетний Николай вместе со своими родителями вечером посетил кафе быстрого питания. Масса тела Николая составляет </a:t>
            </a:r>
            <a:r>
              <a:rPr lang="ru-RU" sz="2400" dirty="0">
                <a:solidFill>
                  <a:srgbClr val="FF0000"/>
                </a:solidFill>
              </a:rPr>
              <a:t>56 кг.</a:t>
            </a:r>
          </a:p>
          <a:p>
            <a:pPr marL="0" indent="0">
              <a:buNone/>
            </a:pPr>
            <a:r>
              <a:rPr lang="ru-RU" sz="2400" dirty="0"/>
              <a:t>1) Какова рекомендуемая калорийность ужина Николая с учётом того, что подросток питается 4 раза в день?</a:t>
            </a:r>
          </a:p>
          <a:p>
            <a:pPr marL="0" indent="0">
              <a:buNone/>
            </a:pPr>
            <a:r>
              <a:rPr lang="ru-RU" sz="2400" dirty="0"/>
              <a:t>2) Какова суточная потребность Николая в белках?</a:t>
            </a:r>
          </a:p>
          <a:p>
            <a:pPr marL="0" indent="0">
              <a:buNone/>
            </a:pPr>
            <a:r>
              <a:rPr lang="ru-RU" sz="2400" dirty="0"/>
              <a:t>3) Чем определяется энергетическая ценность продуктов?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82082"/>
              </p:ext>
            </p:extLst>
          </p:nvPr>
        </p:nvGraphicFramePr>
        <p:xfrm>
          <a:off x="5603632" y="3301470"/>
          <a:ext cx="6131169" cy="910046"/>
        </p:xfrm>
        <a:graphic>
          <a:graphicData uri="http://schemas.openxmlformats.org/drawingml/2006/table">
            <a:tbl>
              <a:tblPr/>
              <a:tblGrid>
                <a:gridCol w="1688643">
                  <a:extLst>
                    <a:ext uri="{9D8B030D-6E8A-4147-A177-3AD203B41FA5}">
                      <a16:colId xmlns:a16="http://schemas.microsoft.com/office/drawing/2014/main" val="2875910192"/>
                    </a:ext>
                  </a:extLst>
                </a:gridCol>
                <a:gridCol w="1670486">
                  <a:extLst>
                    <a:ext uri="{9D8B030D-6E8A-4147-A177-3AD203B41FA5}">
                      <a16:colId xmlns:a16="http://schemas.microsoft.com/office/drawing/2014/main" val="3476446033"/>
                    </a:ext>
                  </a:extLst>
                </a:gridCol>
                <a:gridCol w="1416282">
                  <a:extLst>
                    <a:ext uri="{9D8B030D-6E8A-4147-A177-3AD203B41FA5}">
                      <a16:colId xmlns:a16="http://schemas.microsoft.com/office/drawing/2014/main" val="4264385049"/>
                    </a:ext>
                  </a:extLst>
                </a:gridCol>
                <a:gridCol w="1355758">
                  <a:extLst>
                    <a:ext uri="{9D8B030D-6E8A-4147-A177-3AD203B41FA5}">
                      <a16:colId xmlns:a16="http://schemas.microsoft.com/office/drawing/2014/main" val="2181589880"/>
                    </a:ext>
                  </a:extLst>
                </a:gridCol>
              </a:tblGrid>
              <a:tr h="6180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Первый завтрак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Второй завтрак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Обед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Ужин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45708"/>
                  </a:ext>
                </a:extLst>
              </a:tr>
              <a:tr h="291997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18%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20948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62876"/>
              </p:ext>
            </p:extLst>
          </p:nvPr>
        </p:nvGraphicFramePr>
        <p:xfrm>
          <a:off x="5797061" y="571500"/>
          <a:ext cx="5827290" cy="2369788"/>
        </p:xfrm>
        <a:graphic>
          <a:graphicData uri="http://schemas.openxmlformats.org/drawingml/2006/table">
            <a:tbl>
              <a:tblPr/>
              <a:tblGrid>
                <a:gridCol w="1165458">
                  <a:extLst>
                    <a:ext uri="{9D8B030D-6E8A-4147-A177-3AD203B41FA5}">
                      <a16:colId xmlns:a16="http://schemas.microsoft.com/office/drawing/2014/main" val="1674816550"/>
                    </a:ext>
                  </a:extLst>
                </a:gridCol>
                <a:gridCol w="1165458">
                  <a:extLst>
                    <a:ext uri="{9D8B030D-6E8A-4147-A177-3AD203B41FA5}">
                      <a16:colId xmlns:a16="http://schemas.microsoft.com/office/drawing/2014/main" val="649812838"/>
                    </a:ext>
                  </a:extLst>
                </a:gridCol>
                <a:gridCol w="1165458">
                  <a:extLst>
                    <a:ext uri="{9D8B030D-6E8A-4147-A177-3AD203B41FA5}">
                      <a16:colId xmlns:a16="http://schemas.microsoft.com/office/drawing/2014/main" val="1132182127"/>
                    </a:ext>
                  </a:extLst>
                </a:gridCol>
                <a:gridCol w="1165458">
                  <a:extLst>
                    <a:ext uri="{9D8B030D-6E8A-4147-A177-3AD203B41FA5}">
                      <a16:colId xmlns:a16="http://schemas.microsoft.com/office/drawing/2014/main" val="2003432361"/>
                    </a:ext>
                  </a:extLst>
                </a:gridCol>
                <a:gridCol w="1165458">
                  <a:extLst>
                    <a:ext uri="{9D8B030D-6E8A-4147-A177-3AD203B41FA5}">
                      <a16:colId xmlns:a16="http://schemas.microsoft.com/office/drawing/2014/main" val="3590490077"/>
                    </a:ext>
                  </a:extLst>
                </a:gridCol>
              </a:tblGrid>
              <a:tr h="121665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Возраст, лет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Белки,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г/кг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Жиры г/кг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Углеводы, 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Энергетическая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потребность,ккал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55605"/>
                  </a:ext>
                </a:extLst>
              </a:tr>
              <a:tr h="38437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7–10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926"/>
                  </a:ext>
                </a:extLst>
              </a:tr>
              <a:tr h="384379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11–15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83356"/>
                  </a:ext>
                </a:extLst>
              </a:tr>
              <a:tr h="384379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Старше 16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66516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645121" y="4211516"/>
            <a:ext cx="6131169" cy="2422716"/>
          </a:xfrm>
        </p:spPr>
        <p:txBody>
          <a:bodyPr>
            <a:normAutofit/>
          </a:bodyPr>
          <a:lstStyle/>
          <a:p>
            <a:r>
              <a:rPr lang="ru-RU" sz="2400" dirty="0"/>
              <a:t>Ответ:</a:t>
            </a:r>
            <a:br>
              <a:rPr lang="ru-RU" sz="2400" dirty="0"/>
            </a:br>
            <a:r>
              <a:rPr lang="ru-RU" sz="2400" dirty="0"/>
              <a:t>1) 2900 х 0,18 = 522 ккал. Рекомендуемая калорийность ужина Николая 522 ккал.</a:t>
            </a:r>
            <a:br>
              <a:rPr lang="ru-RU" sz="2400" dirty="0"/>
            </a:br>
            <a:r>
              <a:rPr lang="ru-RU" sz="2400" dirty="0"/>
              <a:t>2) 2 г/кг х 56 кг = 112 г. Суточная потребность Николая в белках равна 112 г.</a:t>
            </a:r>
          </a:p>
        </p:txBody>
      </p:sp>
    </p:spTree>
    <p:extLst>
      <p:ext uri="{BB962C8B-B14F-4D97-AF65-F5344CB8AC3E}">
        <p14:creationId xmlns:p14="http://schemas.microsoft.com/office/powerpoint/2010/main" val="247823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63E1-FE5E-4AF3-9A36-DD03E54A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001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4.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DEE5DF-3D74-4184-928A-28F17D927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710" y="1037689"/>
            <a:ext cx="10515600" cy="54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7AB0F1-84C2-46F6-B77F-4B5D6908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55" y="208529"/>
            <a:ext cx="8694358" cy="65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3F406-DE8E-4B6A-8921-5AFC542A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C84CAF-5E3C-42B2-8C93-E46EF9E4C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10" y="431711"/>
            <a:ext cx="11443380" cy="59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7DE15-55BF-405C-95E9-33A30B6C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463265" cy="487630"/>
          </a:xfrm>
        </p:spPr>
        <p:txBody>
          <a:bodyPr>
            <a:normAutofit fontScale="90000"/>
          </a:bodyPr>
          <a:lstStyle/>
          <a:p>
            <a:r>
              <a:rPr lang="ru-RU" dirty="0"/>
              <a:t>Черновик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DC48C-4CF7-4280-A334-3C4067A7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9883"/>
            <a:ext cx="6396858" cy="505708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7,5 х 120 = 900 ккал</a:t>
            </a:r>
          </a:p>
          <a:p>
            <a:pPr marL="514350" indent="-514350">
              <a:buAutoNum type="arabicParenR"/>
            </a:pPr>
            <a:r>
              <a:rPr lang="ru-RU" dirty="0"/>
              <a:t>- Двойной сэндвич с мясной котлетой  - 425 ккал (39г)</a:t>
            </a:r>
          </a:p>
          <a:p>
            <a:pPr marL="0" indent="0">
              <a:buNone/>
            </a:pPr>
            <a:r>
              <a:rPr lang="ru-RU" dirty="0"/>
              <a:t>       - чай без сахара –  0 ккал (0г)</a:t>
            </a:r>
          </a:p>
          <a:p>
            <a:pPr marL="0" indent="0">
              <a:buNone/>
            </a:pPr>
            <a:r>
              <a:rPr lang="ru-RU" dirty="0"/>
              <a:t>       - салат «Цезарь» -  250 ккал (14г)</a:t>
            </a:r>
          </a:p>
          <a:p>
            <a:pPr marL="0" indent="0">
              <a:buNone/>
            </a:pPr>
            <a:r>
              <a:rPr lang="ru-RU" dirty="0"/>
              <a:t>      -  мал. </a:t>
            </a:r>
            <a:r>
              <a:rPr lang="ru-RU" dirty="0" err="1"/>
              <a:t>порц</a:t>
            </a:r>
            <a:r>
              <a:rPr lang="ru-RU" dirty="0"/>
              <a:t>. карт. фри – 225 ккал (3г)</a:t>
            </a:r>
          </a:p>
          <a:p>
            <a:pPr marL="0" indent="0">
              <a:buNone/>
            </a:pPr>
            <a:r>
              <a:rPr lang="ru-RU" dirty="0"/>
              <a:t>425+0+250+225 = 900ккал (калорийность обеда)</a:t>
            </a:r>
          </a:p>
          <a:p>
            <a:pPr marL="0" indent="0">
              <a:buNone/>
            </a:pPr>
            <a:r>
              <a:rPr lang="ru-RU" dirty="0"/>
              <a:t>Белки – 39+0+14+3 = 56 </a:t>
            </a:r>
            <a:r>
              <a:rPr lang="ru-RU" dirty="0" err="1"/>
              <a:t>гр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9BCAD0-FEDF-4DDE-B4DB-0A760291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86" y="2304355"/>
            <a:ext cx="6016714" cy="45536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BA3BE0-CC3F-4EC8-9B15-AFAAD3514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58"/>
          <a:stretch/>
        </p:blipFill>
        <p:spPr>
          <a:xfrm>
            <a:off x="6175286" y="0"/>
            <a:ext cx="5704050" cy="25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1988A-25B4-464C-A29F-0CE692B3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ответа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808B9F0-24C9-4D2E-AB6C-C71B55185E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4948" y="1332465"/>
            <a:ext cx="10418852" cy="487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26.  1) Энергозатраты двухчасового катания составляет  (7,5ккал/мин х 120 мин) -  900 ккал</a:t>
            </a:r>
          </a:p>
          <a:p>
            <a:pPr marL="0" indent="0">
              <a:buNone/>
            </a:pPr>
            <a:r>
              <a:rPr lang="ru-RU" dirty="0"/>
              <a:t>2) Меню:</a:t>
            </a:r>
          </a:p>
          <a:p>
            <a:pPr marL="0" indent="0">
              <a:buNone/>
            </a:pPr>
            <a:r>
              <a:rPr lang="ru-RU" dirty="0"/>
              <a:t>      - Двойной сэндвич с мясной котлетой –   425 ккал (39г)</a:t>
            </a:r>
          </a:p>
          <a:p>
            <a:pPr marL="0" indent="0">
              <a:buNone/>
            </a:pPr>
            <a:r>
              <a:rPr lang="ru-RU" dirty="0"/>
              <a:t>       - чай без сахара 				–  0 ккал     (0г)</a:t>
            </a:r>
          </a:p>
          <a:p>
            <a:pPr marL="0" indent="0">
              <a:buNone/>
            </a:pPr>
            <a:r>
              <a:rPr lang="ru-RU" dirty="0"/>
              <a:t>       - салат «Цезарь» 				-  250 ккал (14г)</a:t>
            </a:r>
          </a:p>
          <a:p>
            <a:pPr marL="0" indent="0">
              <a:buNone/>
            </a:pPr>
            <a:r>
              <a:rPr lang="ru-RU" dirty="0"/>
              <a:t>      -  маленькая порция картофеля фри 	– 225 ккал   (3г)</a:t>
            </a:r>
          </a:p>
          <a:p>
            <a:pPr marL="0" indent="0">
              <a:buNone/>
            </a:pPr>
            <a:r>
              <a:rPr lang="ru-RU" dirty="0"/>
              <a:t>Калорийность обеда составляет (425+0+250+225) - 900ккал, что не превышает энергозатрат.</a:t>
            </a:r>
          </a:p>
          <a:p>
            <a:pPr marL="0" indent="0">
              <a:buNone/>
            </a:pPr>
            <a:r>
              <a:rPr lang="ru-RU" dirty="0"/>
              <a:t>Количество белков – 39+0+14+3 = 56 гр.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1940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должны уметь?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Находить в таблице калорийность блюд, количество белков, жиров, углеводов и правильно суммировать.</a:t>
            </a:r>
          </a:p>
          <a:p>
            <a:pPr marL="514350" indent="-514350">
              <a:buAutoNum type="arabicPeriod"/>
            </a:pPr>
            <a:r>
              <a:rPr lang="ru-RU" dirty="0"/>
              <a:t>Превращать часы в минуты.</a:t>
            </a:r>
          </a:p>
          <a:p>
            <a:pPr marL="514350" indent="-514350">
              <a:buAutoNum type="arabicPeriod"/>
            </a:pPr>
            <a:r>
              <a:rPr lang="ru-RU" dirty="0"/>
              <a:t>Находить количество энергозатрат при раз­лич­ных видах </a:t>
            </a:r>
          </a:p>
          <a:p>
            <a:pPr marL="0" indent="0">
              <a:buNone/>
            </a:pPr>
            <a:r>
              <a:rPr lang="ru-RU" dirty="0"/>
              <a:t>	фи­зи­че­ской активности.</a:t>
            </a:r>
          </a:p>
          <a:p>
            <a:pPr marL="0" indent="0">
              <a:buNone/>
            </a:pPr>
            <a:r>
              <a:rPr lang="ru-RU" dirty="0"/>
              <a:t>4.  Находить процент от числа.</a:t>
            </a:r>
          </a:p>
          <a:p>
            <a:pPr marL="0" indent="0">
              <a:buNone/>
            </a:pPr>
            <a:r>
              <a:rPr lang="ru-RU" dirty="0"/>
              <a:t>5. Уметь работать с таблицей.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32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io-oge.sdamgia.ru/get_file?id=376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9429"/>
            <a:ext cx="4969267" cy="43340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io-oge.sdamgia.ru/get_file?id=979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2"/>
          <a:stretch/>
        </p:blipFill>
        <p:spPr bwMode="auto">
          <a:xfrm>
            <a:off x="5886422" y="3976098"/>
            <a:ext cx="6136711" cy="26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420F8B-A101-4508-BCFA-85C125B64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8" y="331613"/>
            <a:ext cx="5688061" cy="61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8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23" y="566860"/>
            <a:ext cx="5852746" cy="573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Находить в таблице калорийность блюд, количество белков, жиров, углеводов и правильно суммировать.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Задача. Павел решил поужинать в кафе быстрого питания. Он взял Фреш  </a:t>
            </a:r>
            <a:r>
              <a:rPr lang="ru-RU" dirty="0" err="1"/>
              <a:t>МакМаффин</a:t>
            </a:r>
            <a:r>
              <a:rPr lang="ru-RU" dirty="0"/>
              <a:t>, маленькую порцию картофеля фри и «кока-колу».</a:t>
            </a:r>
          </a:p>
          <a:p>
            <a:pPr marL="514350" indent="-514350">
              <a:buAutoNum type="arabicParenR"/>
            </a:pPr>
            <a:r>
              <a:rPr lang="ru-RU" dirty="0"/>
              <a:t>Каково количество жиров в ужине Павла?</a:t>
            </a:r>
          </a:p>
          <a:p>
            <a:pPr marL="0" indent="0">
              <a:buNone/>
            </a:pPr>
            <a:r>
              <a:rPr lang="ru-RU" dirty="0"/>
              <a:t>18+12+0= 30 </a:t>
            </a:r>
            <a:r>
              <a:rPr lang="ru-RU" dirty="0" err="1"/>
              <a:t>гр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bio-oge.sdamgia.ru/get_file?id=97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t="-252" r="368" b="32790"/>
          <a:stretch/>
        </p:blipFill>
        <p:spPr bwMode="auto">
          <a:xfrm>
            <a:off x="6128239" y="566860"/>
            <a:ext cx="5684470" cy="55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2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07" y="482843"/>
            <a:ext cx="11198469" cy="9567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 часы в минуты. Находить количество энергозатрат при раз­лич­ных видах фи­зи­че­ской активности.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96" y="1028699"/>
            <a:ext cx="11390312" cy="51922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Пётр каждый вечер бегает трусцой в течение </a:t>
            </a:r>
            <a:r>
              <a:rPr lang="ru-RU" dirty="0">
                <a:solidFill>
                  <a:srgbClr val="FF0000"/>
                </a:solidFill>
              </a:rPr>
              <a:t>1,5</a:t>
            </a:r>
            <a:r>
              <a:rPr lang="ru-RU" dirty="0"/>
              <a:t> часа. </a:t>
            </a:r>
          </a:p>
          <a:p>
            <a:pPr marL="0" indent="0">
              <a:buNone/>
            </a:pPr>
            <a:r>
              <a:rPr lang="ru-RU" dirty="0"/>
              <a:t>						2) Покроет ли калорийность ужина 							Петра </a:t>
            </a:r>
            <a:r>
              <a:rPr lang="ru-RU" dirty="0">
                <a:solidFill>
                  <a:srgbClr val="FF0000"/>
                </a:solidFill>
              </a:rPr>
              <a:t>энергетические затраты на 							бег?</a:t>
            </a:r>
          </a:p>
          <a:p>
            <a:pPr marL="0" indent="0">
              <a:buNone/>
            </a:pPr>
            <a:r>
              <a:rPr lang="ru-RU" dirty="0"/>
              <a:t>						2) 1,5 х 60 = 90 мин</a:t>
            </a:r>
          </a:p>
          <a:p>
            <a:pPr marL="0" indent="0">
              <a:buNone/>
            </a:pPr>
            <a:r>
              <a:rPr lang="ru-RU" dirty="0"/>
              <a:t>						     9,5 х 90 = 855 ккал</a:t>
            </a:r>
          </a:p>
          <a:p>
            <a:pPr marL="0" indent="0">
              <a:buNone/>
            </a:pPr>
            <a:r>
              <a:rPr lang="ru-RU" dirty="0"/>
              <a:t>						</a:t>
            </a:r>
          </a:p>
        </p:txBody>
      </p:sp>
      <p:pic>
        <p:nvPicPr>
          <p:cNvPr id="2050" name="Picture 2" descr="https://bio-oge.sdamgia.ru/get_file?id=37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6" y="2071688"/>
            <a:ext cx="5078233" cy="45979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413238"/>
            <a:ext cx="11201399" cy="417634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Нахождение процента от числа.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dirty="0"/>
              <a:t>Павел решил по</a:t>
            </a:r>
            <a:r>
              <a:rPr lang="ru-RU" sz="3600" dirty="0">
                <a:solidFill>
                  <a:srgbClr val="FF0000"/>
                </a:solidFill>
              </a:rPr>
              <a:t>ужин</a:t>
            </a:r>
            <a:r>
              <a:rPr lang="ru-RU" sz="3600" dirty="0"/>
              <a:t>ать в кафе. Он взял </a:t>
            </a:r>
            <a:r>
              <a:rPr lang="ru-RU" sz="3600" dirty="0" err="1"/>
              <a:t>Чикен</a:t>
            </a:r>
            <a:r>
              <a:rPr lang="ru-RU" sz="3600" dirty="0"/>
              <a:t> </a:t>
            </a:r>
            <a:r>
              <a:rPr lang="ru-RU" sz="3600" dirty="0" err="1"/>
              <a:t>Фреш</a:t>
            </a:r>
            <a:r>
              <a:rPr lang="ru-RU" sz="3600" dirty="0"/>
              <a:t> </a:t>
            </a:r>
            <a:r>
              <a:rPr lang="ru-RU" sz="3600" dirty="0" err="1"/>
              <a:t>МакМаффин</a:t>
            </a:r>
            <a:r>
              <a:rPr lang="ru-RU" sz="3600" dirty="0"/>
              <a:t>, маленькую порцию картофеля фри и «кока-колу».</a:t>
            </a:r>
            <a:br>
              <a:rPr lang="ru-RU" sz="3600" dirty="0"/>
            </a:br>
            <a:r>
              <a:rPr lang="ru-RU" sz="3600" dirty="0"/>
              <a:t>2) Достаточно ли ккал потребил Павел во время ужина от суточной нормы, если за день с едой он получил 3100 ккал, что соответствует его возрасту?</a:t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bio-oge.sdamgia.ru/get_file?id=979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2"/>
          <a:stretch/>
        </p:blipFill>
        <p:spPr bwMode="auto">
          <a:xfrm>
            <a:off x="1244338" y="3578468"/>
            <a:ext cx="7171441" cy="3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22072" y="3871545"/>
            <a:ext cx="3731020" cy="2986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21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31" y="237394"/>
            <a:ext cx="10515600" cy="8792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Математические правила </a:t>
            </a:r>
            <a:br>
              <a:rPr lang="ru-RU" sz="3600" b="1" dirty="0"/>
            </a:br>
            <a:r>
              <a:rPr lang="ru-RU" sz="3600" b="1" dirty="0"/>
              <a:t>нахождения процента от числа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 способ.</a:t>
            </a:r>
          </a:p>
          <a:p>
            <a:pPr marL="514350" indent="-514350">
              <a:buAutoNum type="arabicPeriod"/>
            </a:pPr>
            <a:r>
              <a:rPr lang="ru-RU" sz="2400" dirty="0"/>
              <a:t>Найти сколько приходится на 1 % , для этого разделить данное число на 100.</a:t>
            </a:r>
          </a:p>
          <a:p>
            <a:pPr marL="514350" indent="-514350">
              <a:buAutoNum type="arabicPeriod"/>
            </a:pPr>
            <a:r>
              <a:rPr lang="ru-RU" sz="2400" dirty="0"/>
              <a:t>Умножить найденное число на данное количество %</a:t>
            </a:r>
          </a:p>
          <a:p>
            <a:pPr marL="0" indent="0">
              <a:buNone/>
            </a:pPr>
            <a:r>
              <a:rPr lang="ru-RU" sz="2400" dirty="0"/>
              <a:t>	3100 : 100= 31 (ккал) – 1 %</a:t>
            </a:r>
          </a:p>
          <a:p>
            <a:pPr marL="0" indent="0">
              <a:buNone/>
            </a:pPr>
            <a:r>
              <a:rPr lang="ru-RU" sz="2400" dirty="0"/>
              <a:t>	31 х 18 = 558 (ккал) – 18%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ru-RU" b="1" dirty="0">
                <a:solidFill>
                  <a:srgbClr val="FF0000"/>
                </a:solidFill>
              </a:rPr>
              <a:t>способ.</a:t>
            </a:r>
          </a:p>
          <a:p>
            <a:pPr marL="457200" indent="-457200">
              <a:buAutoNum type="arabicPeriod"/>
            </a:pPr>
            <a:r>
              <a:rPr lang="ru-RU" sz="2400" dirty="0"/>
              <a:t>Перевести проценты в десятичную дробь. Для этого разделить количество процентов на 100.</a:t>
            </a:r>
          </a:p>
          <a:p>
            <a:pPr marL="457200" indent="-457200">
              <a:buAutoNum type="arabicPeriod"/>
            </a:pPr>
            <a:r>
              <a:rPr lang="ru-RU" sz="2400" dirty="0"/>
              <a:t>Умножить данное число на эту десятичную дробь.</a:t>
            </a:r>
          </a:p>
          <a:p>
            <a:pPr marL="0" indent="0">
              <a:buNone/>
            </a:pPr>
            <a:r>
              <a:rPr lang="ru-RU" sz="2400" dirty="0"/>
              <a:t>	18% : 100 = 0,18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>
                <a:solidFill>
                  <a:srgbClr val="FF0000"/>
                </a:solidFill>
              </a:rPr>
              <a:t>3100 х 0,18 = 558 ккал</a:t>
            </a:r>
          </a:p>
        </p:txBody>
      </p:sp>
    </p:spTree>
    <p:extLst>
      <p:ext uri="{BB962C8B-B14F-4D97-AF65-F5344CB8AC3E}">
        <p14:creationId xmlns:p14="http://schemas.microsoft.com/office/powerpoint/2010/main" val="137190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Оформление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6915"/>
            <a:ext cx="10811608" cy="44800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Задача 1. Пётр каждый вечер </a:t>
            </a:r>
            <a:r>
              <a:rPr lang="ru-RU" dirty="0">
                <a:solidFill>
                  <a:srgbClr val="FF0000"/>
                </a:solidFill>
              </a:rPr>
              <a:t>бегает трусцой </a:t>
            </a:r>
            <a:r>
              <a:rPr lang="ru-RU" dirty="0"/>
              <a:t>в течение </a:t>
            </a:r>
            <a:r>
              <a:rPr lang="ru-RU" dirty="0">
                <a:solidFill>
                  <a:srgbClr val="FF0000"/>
                </a:solidFill>
              </a:rPr>
              <a:t>1,5 часа</a:t>
            </a:r>
            <a:r>
              <a:rPr lang="ru-RU" dirty="0"/>
              <a:t>. За два часа до этого он плотно ужинают. Сегодня Пётр съел </a:t>
            </a:r>
            <a:r>
              <a:rPr lang="ru-RU" dirty="0">
                <a:solidFill>
                  <a:srgbClr val="FF0000"/>
                </a:solidFill>
              </a:rPr>
              <a:t>200 г гречневой каши, 60 г сырокопченой колбасы, 50 г сыра, 25 г хлеба и чай с сахаром.</a:t>
            </a:r>
            <a:r>
              <a:rPr lang="ru-RU" dirty="0"/>
              <a:t> Используя данные таблиц 1, и 2 ответьте на следующие вопросы.</a:t>
            </a:r>
          </a:p>
          <a:p>
            <a:pPr marL="0" indent="0">
              <a:buNone/>
            </a:pPr>
            <a:r>
              <a:rPr lang="ru-RU" dirty="0"/>
              <a:t>1) Какова энергетическая ценность ужина?</a:t>
            </a:r>
          </a:p>
          <a:p>
            <a:pPr marL="0" indent="0">
              <a:buNone/>
            </a:pPr>
            <a:r>
              <a:rPr lang="ru-RU" dirty="0"/>
              <a:t>2) Покроет ли калорийность ужина Петра энергетические затраты на бег?</a:t>
            </a:r>
          </a:p>
          <a:p>
            <a:pPr marL="0" indent="0">
              <a:buNone/>
            </a:pPr>
            <a:r>
              <a:rPr lang="ru-RU" dirty="0"/>
              <a:t>3) Какие вещества являются наиболее энергетически ценными?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32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5" y="162902"/>
            <a:ext cx="10515600" cy="45256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0" y="615462"/>
            <a:ext cx="6444762" cy="55615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Задание 26.</a:t>
            </a:r>
          </a:p>
          <a:p>
            <a:pPr marL="0" indent="0">
              <a:buNone/>
            </a:pPr>
            <a:r>
              <a:rPr lang="ru-RU" dirty="0"/>
              <a:t>1)</a:t>
            </a:r>
            <a:r>
              <a:rPr lang="ru-RU" dirty="0">
                <a:solidFill>
                  <a:srgbClr val="FF0000"/>
                </a:solidFill>
              </a:rPr>
              <a:t> 200г гречневая каша </a:t>
            </a:r>
            <a:r>
              <a:rPr lang="ru-RU" dirty="0"/>
              <a:t>– 153х2=306ккал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60г сырокопченой колбасы </a:t>
            </a:r>
            <a:r>
              <a:rPr lang="ru-RU" dirty="0"/>
              <a:t>– 473х0,6= 283,8 ккал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50г сыра </a:t>
            </a:r>
            <a:r>
              <a:rPr lang="ru-RU" dirty="0"/>
              <a:t>– 370х0,5=185 ккал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25г хлеба  - </a:t>
            </a:r>
            <a:r>
              <a:rPr lang="ru-RU" dirty="0"/>
              <a:t>235х0,25=58,75 ккал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чай с сахаром </a:t>
            </a:r>
            <a:r>
              <a:rPr lang="ru-RU" dirty="0"/>
              <a:t>– 68 ккал</a:t>
            </a:r>
          </a:p>
          <a:p>
            <a:pPr marL="0" indent="0">
              <a:buNone/>
            </a:pPr>
            <a:r>
              <a:rPr lang="ru-RU" dirty="0"/>
              <a:t>306+283,8+185+58,75 +68= 901,55 ккал</a:t>
            </a:r>
          </a:p>
          <a:p>
            <a:pPr marL="0" indent="0">
              <a:buNone/>
            </a:pPr>
            <a:r>
              <a:rPr lang="ru-RU" b="1" dirty="0"/>
              <a:t>Энергетическая ценность ужина составляет 901,55 </a:t>
            </a:r>
            <a:r>
              <a:rPr lang="ru-RU" b="1" dirty="0">
                <a:solidFill>
                  <a:srgbClr val="FF0000"/>
                </a:solidFill>
              </a:rPr>
              <a:t>ккал.</a:t>
            </a:r>
          </a:p>
          <a:p>
            <a:pPr marL="0" indent="0">
              <a:buNone/>
            </a:pPr>
            <a:r>
              <a:rPr lang="ru-RU" dirty="0"/>
              <a:t>2)  1,5 х 60 = 90 мин</a:t>
            </a:r>
          </a:p>
          <a:p>
            <a:pPr marL="0" indent="0">
              <a:buNone/>
            </a:pPr>
            <a:r>
              <a:rPr lang="ru-RU" dirty="0"/>
              <a:t>      9,5 х 90 = 855 ккал</a:t>
            </a:r>
          </a:p>
          <a:p>
            <a:pPr marL="0" indent="0">
              <a:buNone/>
            </a:pPr>
            <a:r>
              <a:rPr lang="ru-RU" dirty="0"/>
              <a:t>901,55 – 855 = 46,55ккал</a:t>
            </a:r>
          </a:p>
          <a:p>
            <a:pPr marL="0" indent="0">
              <a:buNone/>
            </a:pPr>
            <a:r>
              <a:rPr lang="ru-RU" dirty="0"/>
              <a:t>Да, покроет. Калорийность ужина Петра больше энергозатрат на 46,55 ккал.</a:t>
            </a:r>
          </a:p>
        </p:txBody>
      </p:sp>
      <p:pic>
        <p:nvPicPr>
          <p:cNvPr id="4098" name="Picture 2" descr="https://bio-oge.sdamgia.ru/get_file?id=37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94" y="2341075"/>
            <a:ext cx="3848100" cy="433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io-oge.sdamgia.ru/get_file?id=37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76" y="-39243"/>
            <a:ext cx="4604239" cy="5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23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1074</Words>
  <Application>Microsoft Office PowerPoint</Application>
  <PresentationFormat>Широкоэкранный</PresentationFormat>
  <Paragraphs>130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Тема Office</vt:lpstr>
      <vt:lpstr>Задание 26. Решение учебных задач. Определение энерготрат.</vt:lpstr>
      <vt:lpstr>Что должны уметь?</vt:lpstr>
      <vt:lpstr>Презентация PowerPoint</vt:lpstr>
      <vt:lpstr>Презентация PowerPoint</vt:lpstr>
      <vt:lpstr>Превратить часы в минуты. Находить количество энергозатрат при раз­лич­ных видах фи­зи­че­ской активности. </vt:lpstr>
      <vt:lpstr>Нахождение процента от числа. Павел решил поужинать в кафе. Он взял Чикен Фреш МакМаффин, маленькую порцию картофеля фри и «кока-колу». 2) Достаточно ли ккал потребил Павел во время ужина от суточной нормы, если за день с едой он получил 3100 ккал, что соответствует его возрасту?   </vt:lpstr>
      <vt:lpstr>Математические правила  нахождения процента от числа</vt:lpstr>
      <vt:lpstr>Оформление задания</vt:lpstr>
      <vt:lpstr>Ответ:</vt:lpstr>
      <vt:lpstr>Задача 2. Наталья съела на второй завтрак омлет с ветчиной и чай с сахаром.</vt:lpstr>
      <vt:lpstr>Ответ: 1) 2900 х 0,18 = 522 ккал. Рекомендуемая калорийность ужина Николая 522 ккал. 2) 2 г/кг х 56 кг = 112 г. Суточная потребность Николая в белках равна 112 г.</vt:lpstr>
      <vt:lpstr>Задача 4.</vt:lpstr>
      <vt:lpstr>Презентация PowerPoint</vt:lpstr>
      <vt:lpstr>Презентация PowerPoint</vt:lpstr>
      <vt:lpstr>Черновик</vt:lpstr>
      <vt:lpstr>Оформление ответа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30. Решать учебные задачи. Определение энерготрат.</dc:title>
  <dc:creator>Пользователь Windows</dc:creator>
  <cp:lastModifiedBy>Элеонора</cp:lastModifiedBy>
  <cp:revision>39</cp:revision>
  <dcterms:created xsi:type="dcterms:W3CDTF">2020-02-14T13:56:57Z</dcterms:created>
  <dcterms:modified xsi:type="dcterms:W3CDTF">2023-04-23T18:22:24Z</dcterms:modified>
</cp:coreProperties>
</file>