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88" r:id="rId3"/>
    <p:sldId id="304" r:id="rId4"/>
    <p:sldId id="285" r:id="rId5"/>
    <p:sldId id="305" r:id="rId6"/>
    <p:sldId id="287" r:id="rId7"/>
    <p:sldId id="299" r:id="rId8"/>
    <p:sldId id="300" r:id="rId9"/>
    <p:sldId id="27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4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F00232-FD76-4FDF-AF9A-7108D2E1B77D}"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400463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F00232-FD76-4FDF-AF9A-7108D2E1B77D}"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46768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F00232-FD76-4FDF-AF9A-7108D2E1B77D}"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300683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F00232-FD76-4FDF-AF9A-7108D2E1B77D}"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210379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F00232-FD76-4FDF-AF9A-7108D2E1B77D}"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340261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F00232-FD76-4FDF-AF9A-7108D2E1B77D}" type="datetimeFigureOut">
              <a:rPr lang="ru-RU" smtClean="0"/>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49370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F00232-FD76-4FDF-AF9A-7108D2E1B77D}" type="datetimeFigureOut">
              <a:rPr lang="ru-RU" smtClean="0"/>
              <a:t>08.04.2022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368456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F00232-FD76-4FDF-AF9A-7108D2E1B77D}" type="datetimeFigureOut">
              <a:rPr lang="ru-RU" smtClean="0"/>
              <a:t>08.04.2022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103988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F00232-FD76-4FDF-AF9A-7108D2E1B77D}" type="datetimeFigureOut">
              <a:rPr lang="ru-RU" smtClean="0"/>
              <a:t>08.04.2022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149067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BF00232-FD76-4FDF-AF9A-7108D2E1B77D}" type="datetimeFigureOut">
              <a:rPr lang="ru-RU" smtClean="0"/>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64621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BF00232-FD76-4FDF-AF9A-7108D2E1B77D}" type="datetimeFigureOut">
              <a:rPr lang="ru-RU" smtClean="0"/>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74795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00232-FD76-4FDF-AF9A-7108D2E1B77D}" type="datetimeFigureOut">
              <a:rPr lang="ru-RU" smtClean="0"/>
              <a:t>08.04.2022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8CFB0-E44F-499A-AF95-1EC685E63A86}" type="slidenum">
              <a:rPr lang="ru-RU" smtClean="0"/>
              <a:t>‹#›</a:t>
            </a:fld>
            <a:endParaRPr lang="ru-RU"/>
          </a:p>
        </p:txBody>
      </p:sp>
    </p:spTree>
    <p:extLst>
      <p:ext uri="{BB962C8B-B14F-4D97-AF65-F5344CB8AC3E}">
        <p14:creationId xmlns:p14="http://schemas.microsoft.com/office/powerpoint/2010/main" val="69276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99103"/>
            <a:ext cx="9144000" cy="974220"/>
          </a:xfrm>
        </p:spPr>
        <p:txBody>
          <a:bodyPr>
            <a:normAutofit/>
          </a:bodyPr>
          <a:lstStyle/>
          <a:p>
            <a:r>
              <a:rPr lang="ru-RU" sz="2000" dirty="0" smtClean="0"/>
              <a:t>Муниципальное бюджетное общеобразовательное учреждение</a:t>
            </a:r>
            <a:br>
              <a:rPr lang="ru-RU" sz="2000" dirty="0" smtClean="0"/>
            </a:br>
            <a:r>
              <a:rPr lang="ru-RU" sz="2000" dirty="0" smtClean="0"/>
              <a:t>Средняя общеобразовательная школа №5</a:t>
            </a:r>
            <a:br>
              <a:rPr lang="ru-RU" sz="2000" dirty="0" smtClean="0"/>
            </a:br>
            <a:r>
              <a:rPr lang="ru-RU" sz="2000" dirty="0" smtClean="0"/>
              <a:t>г. Сургут</a:t>
            </a:r>
            <a:endParaRPr lang="ru-RU" sz="2000" dirty="0"/>
          </a:p>
        </p:txBody>
      </p:sp>
      <p:sp>
        <p:nvSpPr>
          <p:cNvPr id="3" name="Подзаголовок 2"/>
          <p:cNvSpPr>
            <a:spLocks noGrp="1"/>
          </p:cNvSpPr>
          <p:nvPr>
            <p:ph type="subTitle" idx="1"/>
          </p:nvPr>
        </p:nvSpPr>
        <p:spPr>
          <a:xfrm>
            <a:off x="717847" y="1589518"/>
            <a:ext cx="11032620" cy="3668282"/>
          </a:xfrm>
        </p:spPr>
        <p:txBody>
          <a:bodyPr>
            <a:normAutofit/>
          </a:bodyPr>
          <a:lstStyle/>
          <a:p>
            <a:r>
              <a:rPr lang="ru-RU" sz="4400" dirty="0" smtClean="0">
                <a:latin typeface="Times New Roman" panose="02020603050405020304" pitchFamily="18" charset="0"/>
                <a:cs typeface="Times New Roman" panose="02020603050405020304" pitchFamily="18" charset="0"/>
              </a:rPr>
              <a:t>Методический семинар</a:t>
            </a:r>
          </a:p>
          <a:p>
            <a:r>
              <a:rPr lang="ru-RU" sz="4400" dirty="0" smtClean="0">
                <a:latin typeface="Times New Roman" panose="02020603050405020304" pitchFamily="18" charset="0"/>
                <a:cs typeface="Times New Roman" panose="02020603050405020304" pitchFamily="18" charset="0"/>
              </a:rPr>
              <a:t>«Формирование функциональной грамотности у учащихся  на уровне НОО и ООО в урочной и во внеурочной деятельности»</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02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7417" y="97373"/>
            <a:ext cx="7468327" cy="769441"/>
          </a:xfrm>
          <a:prstGeom prst="rect">
            <a:avLst/>
          </a:prstGeom>
        </p:spPr>
        <p:txBody>
          <a:bodyPr wrap="none">
            <a:spAutoFit/>
          </a:bodyPr>
          <a:lstStyle/>
          <a:p>
            <a:r>
              <a:rPr lang="ru-RU" sz="4400" b="1" dirty="0"/>
              <a:t>Математическая грамотность</a:t>
            </a:r>
            <a:endParaRPr lang="ru-RU" sz="4400" dirty="0"/>
          </a:p>
        </p:txBody>
      </p:sp>
      <p:sp>
        <p:nvSpPr>
          <p:cNvPr id="3" name="Прямоугольник 2"/>
          <p:cNvSpPr/>
          <p:nvPr/>
        </p:nvSpPr>
        <p:spPr>
          <a:xfrm>
            <a:off x="96981" y="1084384"/>
            <a:ext cx="5332021" cy="4044056"/>
          </a:xfrm>
          <a:prstGeom prst="rect">
            <a:avLst/>
          </a:prstGeom>
        </p:spPr>
        <p:txBody>
          <a:bodyPr wrap="square">
            <a:spAutoFit/>
          </a:bodyPr>
          <a:lstStyle/>
          <a:p>
            <a:pPr marL="342900" lvl="0" indent="-342900">
              <a:lnSpc>
                <a:spcPct val="107000"/>
              </a:lnSpc>
              <a:spcAft>
                <a:spcPts val="675"/>
              </a:spcAft>
              <a:buSzPts val="1000"/>
              <a:buFont typeface="Symbol" panose="05050102010706020507" pitchFamily="18" charset="2"/>
              <a:buChar char=""/>
              <a:tabLst>
                <a:tab pos="457200" algn="l"/>
              </a:tabLst>
            </a:pPr>
            <a:r>
              <a:rPr lang="ru-RU" sz="2400" b="1"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Математическая грамотность</a:t>
            </a:r>
            <a:r>
              <a:rPr lang="ru-RU" sz="24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 является вторым по значимости компонентом функциональной грамотности. Она предполагает способность использовать математику, чтобы помочь решить реальные проблемы, включает также способность понимать «язык» математики.</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814951" y="1084384"/>
            <a:ext cx="6096000" cy="4031873"/>
          </a:xfrm>
          <a:prstGeom prst="rect">
            <a:avLst/>
          </a:prstGeom>
        </p:spPr>
        <p:txBody>
          <a:bodyPr>
            <a:spAutoFit/>
          </a:bodyPr>
          <a:lstStyle/>
          <a:p>
            <a:pPr>
              <a:buNone/>
            </a:pPr>
            <a:r>
              <a:rPr lang="ru-RU" b="1" dirty="0"/>
              <a:t> </a:t>
            </a:r>
            <a:r>
              <a:rPr lang="ru-RU" sz="3200" b="1" dirty="0">
                <a:solidFill>
                  <a:schemeClr val="bg1"/>
                </a:solidFill>
              </a:rPr>
              <a:t>Математическая грамотность</a:t>
            </a:r>
            <a:r>
              <a:rPr lang="ru-RU" sz="3200" dirty="0">
                <a:solidFill>
                  <a:schemeClr val="bg1"/>
                </a:solidFill>
              </a:rPr>
              <a:t> – это способность индивидуума проводить математические рассуждения и формулировать, применять, интерпретировать математику для решения проблем в разнообразных контекстах реального мира.</a:t>
            </a:r>
          </a:p>
        </p:txBody>
      </p:sp>
    </p:spTree>
    <p:extLst>
      <p:ext uri="{BB962C8B-B14F-4D97-AF65-F5344CB8AC3E}">
        <p14:creationId xmlns:p14="http://schemas.microsoft.com/office/powerpoint/2010/main" val="2726997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8205" y="418744"/>
            <a:ext cx="11152261" cy="2291718"/>
          </a:xfrm>
          <a:prstGeom prst="rect">
            <a:avLst/>
          </a:prstGeom>
        </p:spPr>
        <p:txBody>
          <a:bodyPr wrap="square">
            <a:spAutoFit/>
          </a:bodyPr>
          <a:lstStyle/>
          <a:p>
            <a:pPr>
              <a:lnSpc>
                <a:spcPct val="115000"/>
              </a:lnSpc>
              <a:spcAft>
                <a:spcPts val="800"/>
              </a:spcAft>
            </a:pPr>
            <a:r>
              <a:rPr lang="ru-RU" sz="2400" b="1" i="1" dirty="0" smtClean="0">
                <a:latin typeface="Times New Roman" panose="02020603050405020304" pitchFamily="18" charset="0"/>
                <a:ea typeface="Calibri" panose="020F0502020204030204" pitchFamily="34" charset="0"/>
                <a:cs typeface="Times New Roman" panose="02020603050405020304" pitchFamily="18" charset="0"/>
              </a:rPr>
              <a:t>Задача 1.</a:t>
            </a:r>
          </a:p>
          <a:p>
            <a:pPr>
              <a:lnSpc>
                <a:spcPct val="115000"/>
              </a:lnSpc>
              <a:spcAft>
                <a:spcPts val="800"/>
              </a:spcAft>
            </a:pPr>
            <a:r>
              <a:rPr lang="ru-RU" sz="2400" b="1" i="1" dirty="0" smtClean="0">
                <a:latin typeface="Times New Roman" panose="02020603050405020304" pitchFamily="18" charset="0"/>
                <a:ea typeface="Calibri" panose="020F0502020204030204" pitchFamily="34" charset="0"/>
                <a:cs typeface="Times New Roman" panose="02020603050405020304" pitchFamily="18" charset="0"/>
              </a:rPr>
              <a:t>«1613 </a:t>
            </a:r>
            <a:r>
              <a:rPr lang="ru-RU" sz="2400" b="1" i="1" dirty="0">
                <a:latin typeface="Times New Roman" panose="02020603050405020304" pitchFamily="18" charset="0"/>
                <a:ea typeface="Calibri" panose="020F0502020204030204" pitchFamily="34" charset="0"/>
                <a:cs typeface="Times New Roman" panose="02020603050405020304" pitchFamily="18" charset="0"/>
              </a:rPr>
              <a:t>году в России был избран первый царь из Династии Романовых. Спустя 380 лет в Российской Федерации будет принята Конституция. За 5 лет до этого в стране праздновали юбилей: </a:t>
            </a:r>
            <a:r>
              <a:rPr lang="ru-RU" sz="2400" b="1" i="1" dirty="0" smtClean="0">
                <a:latin typeface="Times New Roman" panose="02020603050405020304" pitchFamily="18" charset="0"/>
                <a:ea typeface="Calibri" panose="020F0502020204030204" pitchFamily="34" charset="0"/>
                <a:cs typeface="Times New Roman" panose="02020603050405020304" pitchFamily="18" charset="0"/>
              </a:rPr>
              <a:t>1000 - летие </a:t>
            </a:r>
            <a:r>
              <a:rPr lang="ru-RU" sz="2400" b="1" i="1" dirty="0">
                <a:latin typeface="Times New Roman" panose="02020603050405020304" pitchFamily="18" charset="0"/>
                <a:ea typeface="Calibri" panose="020F0502020204030204" pitchFamily="34" charset="0"/>
                <a:cs typeface="Times New Roman" panose="02020603050405020304" pitchFamily="18" charset="0"/>
              </a:rPr>
              <a:t>с момента принятия христианства на Руси». Когда случилось принятие Христианства?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777667" y="3136307"/>
            <a:ext cx="10827521" cy="2645661"/>
          </a:xfrm>
          <a:prstGeom prst="rect">
            <a:avLst/>
          </a:prstGeom>
        </p:spPr>
        <p:txBody>
          <a:bodyPr wrap="square">
            <a:spAutoFit/>
          </a:bodyPr>
          <a:lstStyle/>
          <a:p>
            <a:pPr>
              <a:lnSpc>
                <a:spcPct val="115000"/>
              </a:lnSpc>
              <a:spcAft>
                <a:spcPts val="800"/>
              </a:spcAft>
            </a:pPr>
            <a:r>
              <a:rPr lang="ru-RU" sz="2000" b="1" i="1" dirty="0" smtClean="0">
                <a:latin typeface="Times New Roman" panose="02020603050405020304" pitchFamily="18" charset="0"/>
                <a:ea typeface="Calibri" panose="020F0502020204030204" pitchFamily="34" charset="0"/>
                <a:cs typeface="Times New Roman" panose="02020603050405020304" pitchFamily="18" charset="0"/>
              </a:rPr>
              <a:t>Задача 2.</a:t>
            </a:r>
          </a:p>
          <a:p>
            <a:pPr>
              <a:lnSpc>
                <a:spcPct val="115000"/>
              </a:lnSpc>
              <a:spcAft>
                <a:spcPts val="800"/>
              </a:spcAft>
            </a:pPr>
            <a:r>
              <a:rPr lang="ru-RU" sz="2400" b="1" i="1" dirty="0" smtClean="0">
                <a:latin typeface="Times New Roman" panose="02020603050405020304" pitchFamily="18" charset="0"/>
                <a:ea typeface="Calibri" panose="020F0502020204030204" pitchFamily="34" charset="0"/>
                <a:cs typeface="Times New Roman" panose="02020603050405020304" pitchFamily="18" charset="0"/>
              </a:rPr>
              <a:t>«Екатерина </a:t>
            </a:r>
            <a:r>
              <a:rPr lang="ru-RU" sz="2400" b="1" i="1" dirty="0">
                <a:latin typeface="Times New Roman" panose="02020603050405020304" pitchFamily="18" charset="0"/>
                <a:ea typeface="Calibri" panose="020F0502020204030204" pitchFamily="34" charset="0"/>
                <a:cs typeface="Times New Roman" panose="02020603050405020304" pitchFamily="18" charset="0"/>
              </a:rPr>
              <a:t>I правила Российским государством с 1725 по 1727 года. Анна Иоанновна правила в 5 раз дольше, чем Екатерина Алексеевна. А Петр II правивший сразу после Екатерины I на 7 лет меньше, чем Анна Иоанновна. Между началом правления Анны Иоанновны и воцарением Екатерины II прошло 32 года. В каком году к власти пришла Екатерина II?»</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8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5693" y="275503"/>
            <a:ext cx="8226255" cy="769441"/>
          </a:xfrm>
          <a:prstGeom prst="rect">
            <a:avLst/>
          </a:prstGeom>
        </p:spPr>
        <p:txBody>
          <a:bodyPr wrap="square">
            <a:spAutoFit/>
          </a:bodyPr>
          <a:lstStyle/>
          <a:p>
            <a:r>
              <a:rPr lang="ru-RU" sz="4400" b="1" dirty="0"/>
              <a:t>Читательская грамотность</a:t>
            </a:r>
            <a:endParaRPr lang="ru-RU" sz="4400" dirty="0"/>
          </a:p>
        </p:txBody>
      </p:sp>
      <p:sp>
        <p:nvSpPr>
          <p:cNvPr id="3" name="Прямоугольник 2"/>
          <p:cNvSpPr/>
          <p:nvPr/>
        </p:nvSpPr>
        <p:spPr>
          <a:xfrm>
            <a:off x="350378" y="1591740"/>
            <a:ext cx="11348815" cy="2463367"/>
          </a:xfrm>
          <a:prstGeom prst="rect">
            <a:avLst/>
          </a:prstGeom>
        </p:spPr>
        <p:txBody>
          <a:bodyPr wrap="square">
            <a:spAutoFit/>
          </a:bodyPr>
          <a:lstStyle/>
          <a:p>
            <a:pPr marL="342900" lvl="0" indent="-342900">
              <a:lnSpc>
                <a:spcPct val="107000"/>
              </a:lnSpc>
              <a:spcAft>
                <a:spcPts val="675"/>
              </a:spcAft>
              <a:buSzPts val="1000"/>
              <a:buFont typeface="Symbol" panose="05050102010706020507" pitchFamily="18" charset="2"/>
              <a:buChar char=""/>
              <a:tabLst>
                <a:tab pos="457200" algn="l"/>
              </a:tabLst>
            </a:pPr>
            <a:r>
              <a:rPr lang="ru-RU" sz="2400" b="1"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Читательская грамотность</a:t>
            </a:r>
            <a:r>
              <a:rPr lang="ru-RU" sz="24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 - это способность человека понимать и использовать тексты, размышлять о них и заниматься чтением для того, чтобы достигать своих целей. Ученик должен научиться находить, извлекать нужную информацию, интерпретировать и интегрировать ее, осмысливать и оценивать содержание текста, использовать полученную информацию.</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204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274319" y="4488873"/>
            <a:ext cx="3000895" cy="698269"/>
          </a:xfrm>
        </p:spPr>
        <p:txBody>
          <a:bodyPr>
            <a:normAutofit/>
          </a:bodyPr>
          <a:lstStyle/>
          <a:p>
            <a:r>
              <a:rPr lang="ru-RU" sz="2000" dirty="0" smtClean="0"/>
              <a:t>Леви Гавриил Давидович</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663" y="565145"/>
            <a:ext cx="2863888" cy="3810000"/>
          </a:xfrm>
        </p:spPr>
      </p:pic>
      <p:sp>
        <p:nvSpPr>
          <p:cNvPr id="5" name="Прямоугольник 4"/>
          <p:cNvSpPr/>
          <p:nvPr/>
        </p:nvSpPr>
        <p:spPr>
          <a:xfrm>
            <a:off x="3275215" y="133005"/>
            <a:ext cx="8528858" cy="6061659"/>
          </a:xfrm>
          <a:prstGeom prst="rect">
            <a:avLst/>
          </a:prstGeom>
        </p:spPr>
        <p:txBody>
          <a:bodyPr wrap="square">
            <a:spAutoFit/>
          </a:bodyPr>
          <a:lstStyle/>
          <a:p>
            <a:pPr algn="ctr">
              <a:lnSpc>
                <a:spcPct val="115000"/>
              </a:lnSpc>
              <a:spcAft>
                <a:spcPts val="0"/>
              </a:spcAft>
            </a:pPr>
            <a:r>
              <a:rPr lang="ru-RU" b="1" i="1" u="sng" dirty="0">
                <a:solidFill>
                  <a:srgbClr val="333333"/>
                </a:solidFill>
                <a:latin typeface="Times New Roman" panose="02020603050405020304" pitchFamily="18" charset="0"/>
                <a:ea typeface="Times New Roman" panose="02020603050405020304" pitchFamily="18" charset="0"/>
                <a:cs typeface="Calibri" panose="020F0502020204030204" pitchFamily="34" charset="0"/>
              </a:rPr>
              <a:t>Письмо Гавриила Леви</a:t>
            </a:r>
            <a:r>
              <a:rPr lang="ru-RU" b="1" i="1" u="sng" dirty="0" smtClean="0">
                <a:solidFill>
                  <a:srgbClr val="333333"/>
                </a:solidFill>
                <a:latin typeface="Times New Roman" panose="02020603050405020304" pitchFamily="18" charset="0"/>
                <a:ea typeface="Times New Roman" panose="02020603050405020304" pitchFamily="18" charset="0"/>
                <a:cs typeface="Calibri" panose="020F0502020204030204" pitchFamily="34" charset="0"/>
              </a:rPr>
              <a:t>:</a:t>
            </a:r>
            <a:endParaRPr lang="ru-RU" dirty="0">
              <a:latin typeface="Calibri" panose="020F0502020204030204" pitchFamily="34" charset="0"/>
              <a:ea typeface="Times New Roman" panose="02020603050405020304" pitchFamily="18" charset="0"/>
              <a:cs typeface="Calibri" panose="020F0502020204030204" pitchFamily="34" charset="0"/>
            </a:endParaRPr>
          </a:p>
          <a:p>
            <a:pPr indent="450215" algn="just" fontAlgn="base">
              <a:spcAft>
                <a:spcPts val="0"/>
              </a:spcAft>
            </a:pPr>
            <a:r>
              <a:rPr lang="ru-RU" sz="1600" b="1" i="1" dirty="0">
                <a:latin typeface="Calibri" panose="020F0502020204030204" pitchFamily="34" charset="0"/>
                <a:ea typeface="Times New Roman" panose="02020603050405020304" pitchFamily="18" charset="0"/>
                <a:cs typeface="Calibri" panose="020F0502020204030204" pitchFamily="34" charset="0"/>
              </a:rPr>
              <a:t>Дорогие друзья, участники клуба молодых предпринимателей! </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50215" algn="just" fontAlgn="base">
              <a:spcAft>
                <a:spcPts val="0"/>
              </a:spcAft>
            </a:pPr>
            <a:r>
              <a:rPr lang="ru-RU" sz="1600" dirty="0">
                <a:latin typeface="Calibri" panose="020F0502020204030204" pitchFamily="34" charset="0"/>
                <a:ea typeface="Times New Roman" panose="02020603050405020304" pitchFamily="18" charset="0"/>
                <a:cs typeface="Calibri" panose="020F0502020204030204" pitchFamily="34" charset="0"/>
              </a:rPr>
              <a:t>Татьяна Юрьевна</a:t>
            </a:r>
            <a:r>
              <a:rPr lang="ru-RU" sz="1600" b="1" dirty="0">
                <a:latin typeface="Calibri" panose="020F0502020204030204" pitchFamily="34" charset="0"/>
                <a:ea typeface="Times New Roman" panose="02020603050405020304" pitchFamily="18" charset="0"/>
                <a:cs typeface="Calibri" panose="020F0502020204030204" pitchFamily="34" charset="0"/>
              </a:rPr>
              <a:t> спросила меня о том, какими качествами должен обладать успешный бизнесмен. Я хочу поделиться с вами своими мыслями.</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50215" algn="just" fontAlgn="base">
              <a:spcAft>
                <a:spcPts val="0"/>
              </a:spcAft>
            </a:pPr>
            <a:r>
              <a:rPr lang="ru-RU" sz="1600" dirty="0">
                <a:latin typeface="Times New Roman" panose="02020603050405020304" pitchFamily="18" charset="0"/>
                <a:ea typeface="Times New Roman" panose="02020603050405020304" pitchFamily="18" charset="0"/>
                <a:cs typeface="Calibri" panose="020F0502020204030204" pitchFamily="34" charset="0"/>
              </a:rPr>
              <a:t>Вы знаете, что моя компания «</a:t>
            </a:r>
            <a:r>
              <a:rPr lang="ru-RU" sz="1600" dirty="0" err="1">
                <a:latin typeface="Times New Roman" panose="02020603050405020304" pitchFamily="18" charset="0"/>
                <a:ea typeface="Times New Roman" panose="02020603050405020304" pitchFamily="18" charset="0"/>
                <a:cs typeface="Calibri" panose="020F0502020204030204" pitchFamily="34" charset="0"/>
              </a:rPr>
              <a:t>Дневник.ру</a:t>
            </a:r>
            <a:r>
              <a:rPr lang="ru-RU" sz="1600" dirty="0">
                <a:latin typeface="Times New Roman" panose="02020603050405020304" pitchFamily="18" charset="0"/>
                <a:ea typeface="Times New Roman" panose="02020603050405020304" pitchFamily="18" charset="0"/>
                <a:cs typeface="Calibri" panose="020F0502020204030204" pitchFamily="34" charset="0"/>
              </a:rPr>
              <a:t>» выросла от </a:t>
            </a:r>
            <a:r>
              <a:rPr lang="ru-RU" sz="1600" dirty="0" err="1">
                <a:latin typeface="Times New Roman" panose="02020603050405020304" pitchFamily="18" charset="0"/>
                <a:ea typeface="Times New Roman" panose="02020603050405020304" pitchFamily="18" charset="0"/>
                <a:cs typeface="Calibri" panose="020F0502020204030204" pitchFamily="34" charset="0"/>
              </a:rPr>
              <a:t>стартапа</a:t>
            </a:r>
            <a:r>
              <a:rPr lang="ru-RU" sz="1600" dirty="0">
                <a:latin typeface="Times New Roman" panose="02020603050405020304" pitchFamily="18" charset="0"/>
                <a:ea typeface="Times New Roman" panose="02020603050405020304" pitchFamily="18" charset="0"/>
                <a:cs typeface="Calibri" panose="020F0502020204030204" pitchFamily="34" charset="0"/>
              </a:rPr>
              <a:t> до крупного бизнеса (100 000 клиентов) за 5 лет. Я ответственно подходил к вопросу своего образования, учился и в России и за границей.</a:t>
            </a:r>
            <a:r>
              <a:rPr lang="ru-RU" sz="1600" b="1" dirty="0">
                <a:latin typeface="Times New Roman" panose="02020603050405020304" pitchFamily="18" charset="0"/>
                <a:ea typeface="Times New Roman" panose="02020603050405020304" pitchFamily="18" charset="0"/>
                <a:cs typeface="Calibri" panose="020F0502020204030204" pitchFamily="34" charset="0"/>
              </a:rPr>
              <a:t> </a:t>
            </a:r>
            <a:r>
              <a:rPr lang="ru-RU" sz="1600" dirty="0">
                <a:latin typeface="Times New Roman" panose="02020603050405020304" pitchFamily="18" charset="0"/>
                <a:ea typeface="Times New Roman" panose="02020603050405020304" pitchFamily="18" charset="0"/>
                <a:cs typeface="Calibri" panose="020F0502020204030204" pitchFamily="34" charset="0"/>
              </a:rPr>
              <a:t>И, конечно,  дисциплинированность, сосредоточенность на главном тоже помогали мне добиваться целей.</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50215" algn="just">
              <a:lnSpc>
                <a:spcPct val="115000"/>
              </a:lnSpc>
              <a:spcAft>
                <a:spcPts val="0"/>
              </a:spcAft>
            </a:pPr>
            <a:r>
              <a:rPr lang="ru-RU" sz="1600" dirty="0">
                <a:latin typeface="Times New Roman" panose="02020603050405020304" pitchFamily="18" charset="0"/>
                <a:ea typeface="Times New Roman" panose="02020603050405020304" pitchFamily="18" charset="0"/>
                <a:cs typeface="Calibri" panose="020F0502020204030204" pitchFamily="34" charset="0"/>
              </a:rPr>
              <a:t>Чтобы начать планировать создание собственного бизнеса, вам нужно быть решительным. Но не путайте смелость с безрассудством. Владелец компании должен продумывать все до мелочей и уметь просчитывать риски.</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50215" algn="just">
              <a:lnSpc>
                <a:spcPct val="115000"/>
              </a:lnSpc>
              <a:spcAft>
                <a:spcPts val="0"/>
              </a:spcAft>
            </a:pPr>
            <a:r>
              <a:rPr lang="ru-RU" sz="1600" dirty="0">
                <a:latin typeface="Times New Roman" panose="02020603050405020304" pitchFamily="18" charset="0"/>
                <a:ea typeface="Times New Roman" panose="02020603050405020304" pitchFamily="18" charset="0"/>
                <a:cs typeface="Calibri" panose="020F0502020204030204" pitchFamily="34" charset="0"/>
              </a:rPr>
              <a:t>Даже небольшой команде нужен человек, который взял бы на себя роль лидера. Владельцу бизнеса необходимо уметь показать, что он способны нести ответственность за сложные решения</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50215" algn="just">
              <a:lnSpc>
                <a:spcPct val="115000"/>
              </a:lnSpc>
              <a:spcAft>
                <a:spcPts val="0"/>
              </a:spcAft>
            </a:pPr>
            <a:r>
              <a:rPr lang="ru-RU" sz="1600" dirty="0">
                <a:latin typeface="Times New Roman" panose="02020603050405020304" pitchFamily="18" charset="0"/>
                <a:ea typeface="Times New Roman" panose="02020603050405020304" pitchFamily="18" charset="0"/>
                <a:cs typeface="Calibri" panose="020F0502020204030204" pitchFamily="34" charset="0"/>
              </a:rPr>
              <a:t>Я уверен, что успешный бизнесмен понимает, что деньги приходят и уходят, а его репутация честного человека остается с ним навсегда. Когда удача не на вашей стороне, единственный способ выстоять – это по-настоящему любить то, что делаешь, и продолжать жить в соответствии со своим кредо.</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50215" algn="just">
              <a:lnSpc>
                <a:spcPct val="115000"/>
              </a:lnSpc>
              <a:spcAft>
                <a:spcPts val="0"/>
              </a:spcAft>
            </a:pPr>
            <a:r>
              <a:rPr lang="ru-RU" sz="1600" dirty="0">
                <a:latin typeface="Times New Roman" panose="02020603050405020304" pitchFamily="18" charset="0"/>
                <a:ea typeface="Times New Roman" panose="02020603050405020304" pitchFamily="18" charset="0"/>
                <a:cs typeface="Calibri" panose="020F0502020204030204" pitchFamily="34" charset="0"/>
              </a:rPr>
              <a:t>Ну как, вы готовы стать настоящим предпринимателем? Даже если вы не обладаете всеми вышеперечисленными качествами, я уверен, что многие из них можно развить по ходу дела. Главное, чтобы это дело было своё.</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algn="r" fontAlgn="base">
              <a:spcAft>
                <a:spcPts val="0"/>
              </a:spcAft>
            </a:pPr>
            <a:r>
              <a:rPr lang="ru-RU" sz="1600" b="1" i="1" dirty="0">
                <a:solidFill>
                  <a:srgbClr val="333333"/>
                </a:solidFill>
                <a:latin typeface="Times New Roman" panose="02020603050405020304" pitchFamily="18" charset="0"/>
                <a:ea typeface="Times New Roman" panose="02020603050405020304" pitchFamily="18" charset="0"/>
                <a:cs typeface="Calibri" panose="020F0502020204030204" pitchFamily="34" charset="0"/>
              </a:rPr>
              <a:t>Гавриил Леви</a:t>
            </a:r>
            <a:endParaRPr lang="ru-RU" sz="16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65598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7007" y="239876"/>
            <a:ext cx="9982028" cy="584775"/>
          </a:xfrm>
          <a:prstGeom prst="rect">
            <a:avLst/>
          </a:prstGeom>
        </p:spPr>
        <p:txBody>
          <a:bodyPr wrap="none">
            <a:spAutoFit/>
          </a:bodyPr>
          <a:lstStyle/>
          <a:p>
            <a:r>
              <a:rPr lang="ru-RU" sz="3200" b="1" dirty="0"/>
              <a:t>Задание по формированию читательской грамотности</a:t>
            </a:r>
            <a:endParaRPr lang="ru-RU" sz="3200" dirty="0"/>
          </a:p>
        </p:txBody>
      </p:sp>
      <p:sp>
        <p:nvSpPr>
          <p:cNvPr id="3" name="Прямоугольник 2"/>
          <p:cNvSpPr/>
          <p:nvPr/>
        </p:nvSpPr>
        <p:spPr>
          <a:xfrm>
            <a:off x="572568" y="1202192"/>
            <a:ext cx="11340269" cy="2677656"/>
          </a:xfrm>
          <a:prstGeom prst="rect">
            <a:avLst/>
          </a:prstGeom>
        </p:spPr>
        <p:txBody>
          <a:bodyPr wrap="square">
            <a:spAutoFit/>
          </a:bodyPr>
          <a:lstStyle/>
          <a:p>
            <a:pPr>
              <a:buNone/>
            </a:pPr>
            <a:r>
              <a:rPr lang="ru-RU" sz="2400" dirty="0" smtClean="0">
                <a:solidFill>
                  <a:schemeClr val="bg1"/>
                </a:solidFill>
              </a:rPr>
              <a:t>Декларация </a:t>
            </a:r>
            <a:r>
              <a:rPr lang="ru-RU" sz="2400" dirty="0">
                <a:solidFill>
                  <a:schemeClr val="bg1"/>
                </a:solidFill>
              </a:rPr>
              <a:t>прав человека и гражданина.  Изучите статьи декларации и определите, какие права человеку с ограниченными возможностями реализовать сложнее? Объясните, в чем заключается трудность реализации этих прав?</a:t>
            </a:r>
          </a:p>
          <a:p>
            <a:pPr>
              <a:buNone/>
            </a:pPr>
            <a:r>
              <a:rPr lang="ru-RU" sz="2400" dirty="0">
                <a:solidFill>
                  <a:schemeClr val="bg1"/>
                </a:solidFill>
              </a:rPr>
              <a:t> 2 Прочитайте статью и обсудите в </a:t>
            </a:r>
            <a:r>
              <a:rPr lang="ru-RU" sz="2400" dirty="0" smtClean="0">
                <a:solidFill>
                  <a:schemeClr val="bg1"/>
                </a:solidFill>
              </a:rPr>
              <a:t>паре.</a:t>
            </a:r>
            <a:r>
              <a:rPr lang="ru-RU" sz="2400" dirty="0">
                <a:solidFill>
                  <a:schemeClr val="bg1"/>
                </a:solidFill>
              </a:rPr>
              <a:t> </a:t>
            </a:r>
            <a:r>
              <a:rPr lang="ru-RU" sz="2400" dirty="0" smtClean="0">
                <a:solidFill>
                  <a:schemeClr val="bg1"/>
                </a:solidFill>
              </a:rPr>
              <a:t>Для </a:t>
            </a:r>
            <a:r>
              <a:rPr lang="ru-RU" sz="2400" dirty="0">
                <a:solidFill>
                  <a:schemeClr val="bg1"/>
                </a:solidFill>
              </a:rPr>
              <a:t>чего был создан ресурсный центр?</a:t>
            </a:r>
          </a:p>
          <a:p>
            <a:pPr>
              <a:buNone/>
            </a:pPr>
            <a:r>
              <a:rPr lang="ru-RU" sz="2400" dirty="0">
                <a:solidFill>
                  <a:schemeClr val="bg1"/>
                </a:solidFill>
              </a:rPr>
              <a:t>Какие проблемы призван решать данный центр, приведите примеры из текста.</a:t>
            </a:r>
          </a:p>
          <a:p>
            <a:pPr>
              <a:buNone/>
            </a:pPr>
            <a:endParaRPr lang="ru-RU" sz="2400" dirty="0">
              <a:solidFill>
                <a:schemeClr val="bg1"/>
              </a:solidFill>
            </a:endParaRPr>
          </a:p>
          <a:p>
            <a:pPr>
              <a:buNone/>
            </a:pPr>
            <a:r>
              <a:rPr lang="ru-RU" sz="2400" dirty="0" smtClean="0">
                <a:solidFill>
                  <a:schemeClr val="bg1"/>
                </a:solidFill>
              </a:rPr>
              <a:t>Задание </a:t>
            </a:r>
            <a:r>
              <a:rPr lang="en-US" sz="2400" b="1" dirty="0">
                <a:solidFill>
                  <a:schemeClr val="bg1"/>
                </a:solidFill>
              </a:rPr>
              <a:t>PISA</a:t>
            </a:r>
            <a:endParaRPr lang="ru-RU" sz="2400" dirty="0">
              <a:solidFill>
                <a:schemeClr val="bg1"/>
              </a:solidFill>
            </a:endParaRPr>
          </a:p>
        </p:txBody>
      </p:sp>
    </p:spTree>
    <p:extLst>
      <p:ext uri="{BB962C8B-B14F-4D97-AF65-F5344CB8AC3E}">
        <p14:creationId xmlns:p14="http://schemas.microsoft.com/office/powerpoint/2010/main" val="170312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28" y="1225609"/>
            <a:ext cx="6096000" cy="3714863"/>
          </a:xfrm>
          <a:prstGeom prst="rect">
            <a:avLst/>
          </a:prstGeom>
        </p:spPr>
        <p:txBody>
          <a:bodyPr>
            <a:spAutoFit/>
          </a:bodyPr>
          <a:lstStyle/>
          <a:p>
            <a:pPr marL="342900" lvl="0" indent="-342900">
              <a:lnSpc>
                <a:spcPct val="107000"/>
              </a:lnSpc>
              <a:spcAft>
                <a:spcPts val="675"/>
              </a:spcAft>
              <a:buSzPts val="1000"/>
              <a:buFont typeface="Symbol" panose="05050102010706020507" pitchFamily="18" charset="2"/>
              <a:buChar char=""/>
              <a:tabLst>
                <a:tab pos="457200" algn="l"/>
              </a:tabLst>
            </a:pPr>
            <a:r>
              <a:rPr lang="ru-RU" sz="20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Глобальные компетенции</a:t>
            </a:r>
            <a:r>
              <a:rPr lang="ru-RU" sz="20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r>
              <a:rPr lang="ru-RU" sz="20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 это способность критически рассматривать с различных точек зрения проблемы глобального характера и межкультурного взаимодействия; осознавать, как культурные, религиозные, политические, расовые и иные различия могут оказывать влияние на восприятие, суждения и взгляды людей; вступать в открытое, уважительное и эффективное взаимодействие с другими людьми на основе разделяемого всеми уважения к человеческому достоинству.</a:t>
            </a:r>
            <a:endParaRPr lang="ru-R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533402" y="0"/>
            <a:ext cx="7053341" cy="769441"/>
          </a:xfrm>
          <a:prstGeom prst="rect">
            <a:avLst/>
          </a:prstGeom>
        </p:spPr>
        <p:txBody>
          <a:bodyPr wrap="none">
            <a:spAutoFit/>
          </a:bodyPr>
          <a:lstStyle/>
          <a:p>
            <a:r>
              <a:rPr lang="ru-RU" sz="4400" b="1" dirty="0"/>
              <a:t>Глобальная компетентность</a:t>
            </a:r>
            <a:endParaRPr lang="ru-RU" sz="4400" dirty="0"/>
          </a:p>
        </p:txBody>
      </p:sp>
      <p:sp>
        <p:nvSpPr>
          <p:cNvPr id="4" name="Прямоугольник 3"/>
          <p:cNvSpPr/>
          <p:nvPr/>
        </p:nvSpPr>
        <p:spPr>
          <a:xfrm>
            <a:off x="6096000" y="1497990"/>
            <a:ext cx="6096000" cy="3170099"/>
          </a:xfrm>
          <a:prstGeom prst="rect">
            <a:avLst/>
          </a:prstGeom>
        </p:spPr>
        <p:txBody>
          <a:bodyPr>
            <a:spAutoFit/>
          </a:bodyPr>
          <a:lstStyle/>
          <a:p>
            <a:r>
              <a:rPr lang="ru-RU" sz="2000" b="1" dirty="0"/>
              <a:t>Глобальная компетентность</a:t>
            </a:r>
            <a:r>
              <a:rPr lang="ru-RU" sz="2000" dirty="0">
                <a:solidFill>
                  <a:schemeClr val="bg1"/>
                </a:solidFill>
              </a:rPr>
              <a:t> рассматривается как «многомерная» цель обучения на протяжении всей жизни. Глобально компетентная личность – человек, который способен воспринимать местные и глобальные проблемы и вопросы межкультурного взаимодействия, понимать и оценивать различные точки зрения и мировоззрения, успешно и уважительно взаимодействовать с другими людьми, а также ответственно действовать для обеспечения устойчивого развития и коллективного благополучия.</a:t>
            </a:r>
          </a:p>
        </p:txBody>
      </p:sp>
    </p:spTree>
    <p:extLst>
      <p:ext uri="{BB962C8B-B14F-4D97-AF65-F5344CB8AC3E}">
        <p14:creationId xmlns:p14="http://schemas.microsoft.com/office/powerpoint/2010/main" val="1335002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4488" y="0"/>
            <a:ext cx="8174225" cy="646331"/>
          </a:xfrm>
          <a:prstGeom prst="rect">
            <a:avLst/>
          </a:prstGeom>
        </p:spPr>
        <p:txBody>
          <a:bodyPr wrap="none">
            <a:spAutoFit/>
          </a:bodyPr>
          <a:lstStyle/>
          <a:p>
            <a:r>
              <a:rPr lang="ru-RU" sz="3600" b="1" dirty="0"/>
              <a:t>Задания по глобальным компетенциям</a:t>
            </a:r>
            <a:endParaRPr lang="ru-RU" sz="3600" dirty="0"/>
          </a:p>
        </p:txBody>
      </p:sp>
      <p:sp>
        <p:nvSpPr>
          <p:cNvPr id="3" name="Прямоугольник 2"/>
          <p:cNvSpPr/>
          <p:nvPr/>
        </p:nvSpPr>
        <p:spPr>
          <a:xfrm>
            <a:off x="1225844" y="889982"/>
            <a:ext cx="9571512" cy="5016758"/>
          </a:xfrm>
          <a:prstGeom prst="rect">
            <a:avLst/>
          </a:prstGeom>
        </p:spPr>
        <p:txBody>
          <a:bodyPr wrap="square">
            <a:spAutoFit/>
          </a:bodyPr>
          <a:lstStyle/>
          <a:p>
            <a:r>
              <a:rPr lang="ru-RU" sz="2000" dirty="0" smtClean="0"/>
              <a:t>Правовое </a:t>
            </a:r>
            <a:r>
              <a:rPr lang="ru-RU" sz="2000" dirty="0"/>
              <a:t>обсуждение</a:t>
            </a:r>
            <a:r>
              <a:rPr lang="ru-RU" sz="2000" dirty="0" smtClean="0"/>
              <a:t>.</a:t>
            </a:r>
            <a:r>
              <a:rPr lang="ru-RU" sz="2000" dirty="0">
                <a:solidFill>
                  <a:schemeClr val="bg1"/>
                </a:solidFill>
              </a:rPr>
              <a:t> Эти два письма были написаны на Интернет-форуме, посвященному вопросу применения смертной казни как высшей меры наказания.</a:t>
            </a:r>
          </a:p>
          <a:p>
            <a:endParaRPr lang="ru-RU" sz="2000" dirty="0"/>
          </a:p>
          <a:p>
            <a:r>
              <a:rPr lang="ru-RU" sz="2000" dirty="0">
                <a:solidFill>
                  <a:schemeClr val="accent2"/>
                </a:solidFill>
              </a:rPr>
              <a:t>Мария:</a:t>
            </a:r>
            <a:r>
              <a:rPr lang="ru-RU" sz="2000" dirty="0">
                <a:solidFill>
                  <a:schemeClr val="bg1"/>
                </a:solidFill>
              </a:rPr>
              <a:t> Я считаю, что смертная казнь – это варварство. Мы живем в XXI веке! Погибшего человека все равно не вернешь, как убийство еще одного человека сможет исправить ситуацию? Ведь не зря же этот вопрос особо оговаривается в Европейской конвенции по правам человека. Тем более нельзя забывать, что судьи тоже люди и тоже могут ошибаться. </a:t>
            </a:r>
            <a:endParaRPr lang="ru-RU" sz="2000" dirty="0" smtClean="0">
              <a:solidFill>
                <a:schemeClr val="bg1"/>
              </a:solidFill>
            </a:endParaRPr>
          </a:p>
          <a:p>
            <a:r>
              <a:rPr lang="ru-RU" sz="2000" dirty="0" smtClean="0">
                <a:solidFill>
                  <a:schemeClr val="accent2"/>
                </a:solidFill>
              </a:rPr>
              <a:t>Максим</a:t>
            </a:r>
            <a:r>
              <a:rPr lang="ru-RU" sz="2000" dirty="0">
                <a:solidFill>
                  <a:schemeClr val="accent2"/>
                </a:solidFill>
              </a:rPr>
              <a:t>: </a:t>
            </a:r>
            <a:r>
              <a:rPr lang="ru-RU" sz="2000" dirty="0">
                <a:solidFill>
                  <a:schemeClr val="bg1"/>
                </a:solidFill>
              </a:rPr>
              <a:t>С экономической точки зрения замена смертной казни пожизненным заключением абсолютно не оправдана. Преступник содержится в тюрьме 10, 20 и более лет на средства добропорядочных налогоплательщиков. Получатся, что среди таких налогоплательщиков неизменно находятся родственники или друзья жертвы преступника. Таким образом, вместо законного возмездия, они вынуждены расплачиваться своими деньгами на содержание убийцы близкого им человека. Кроме того, применение высшей меры наказания служит устрашающим фактором для потенциальных преступников. </a:t>
            </a:r>
            <a:endParaRPr lang="ru-RU" sz="2000" dirty="0" smtClean="0">
              <a:solidFill>
                <a:schemeClr val="bg1"/>
              </a:solidFill>
            </a:endParaRPr>
          </a:p>
        </p:txBody>
      </p:sp>
    </p:spTree>
    <p:extLst>
      <p:ext uri="{BB962C8B-B14F-4D97-AF65-F5344CB8AC3E}">
        <p14:creationId xmlns:p14="http://schemas.microsoft.com/office/powerpoint/2010/main" val="732346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1356" y="0"/>
            <a:ext cx="6405217" cy="4803913"/>
          </a:xfrm>
          <a:prstGeom prst="rect">
            <a:avLst/>
          </a:prstGeom>
        </p:spPr>
      </p:pic>
      <p:pic>
        <p:nvPicPr>
          <p:cNvPr id="3" name="Рисунок 2"/>
          <p:cNvPicPr>
            <a:picLocks noChangeAspect="1"/>
          </p:cNvPicPr>
          <p:nvPr/>
        </p:nvPicPr>
        <p:blipFill>
          <a:blip r:embed="rId3"/>
          <a:stretch>
            <a:fillRect/>
          </a:stretch>
        </p:blipFill>
        <p:spPr>
          <a:xfrm>
            <a:off x="5380383" y="1338468"/>
            <a:ext cx="6811617" cy="5108713"/>
          </a:xfrm>
          <a:prstGeom prst="rect">
            <a:avLst/>
          </a:prstGeom>
        </p:spPr>
      </p:pic>
    </p:spTree>
    <p:extLst>
      <p:ext uri="{BB962C8B-B14F-4D97-AF65-F5344CB8AC3E}">
        <p14:creationId xmlns:p14="http://schemas.microsoft.com/office/powerpoint/2010/main" val="4001336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630</Words>
  <Application>Microsoft Office PowerPoint</Application>
  <PresentationFormat>Широкоэкранный</PresentationFormat>
  <Paragraphs>36</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Calibri Light</vt:lpstr>
      <vt:lpstr>Helvetica</vt:lpstr>
      <vt:lpstr>Symbol</vt:lpstr>
      <vt:lpstr>Times New Roman</vt:lpstr>
      <vt:lpstr>Тема Office</vt:lpstr>
      <vt:lpstr>Муниципальное бюджетное общеобразовательное учреждение Средняя общеобразовательная школа №5 г. Сургут</vt:lpstr>
      <vt:lpstr>Презентация PowerPoint</vt:lpstr>
      <vt:lpstr>Презентация PowerPoint</vt:lpstr>
      <vt:lpstr>Презентация PowerPoint</vt:lpstr>
      <vt:lpstr>Леви Гавриил Давидович</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функциональной грамотности на уроках истории и обществознания</dc:title>
  <dc:creator>Сафрыгин Б.Б.</dc:creator>
  <cp:lastModifiedBy>Семен</cp:lastModifiedBy>
  <cp:revision>34</cp:revision>
  <dcterms:created xsi:type="dcterms:W3CDTF">2021-11-24T02:48:18Z</dcterms:created>
  <dcterms:modified xsi:type="dcterms:W3CDTF">2022-04-07T20:30:03Z</dcterms:modified>
</cp:coreProperties>
</file>