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85" r:id="rId5"/>
    <p:sldId id="275" r:id="rId6"/>
    <p:sldId id="259" r:id="rId7"/>
    <p:sldId id="274" r:id="rId8"/>
    <p:sldId id="277" r:id="rId9"/>
    <p:sldId id="280" r:id="rId10"/>
    <p:sldId id="282" r:id="rId11"/>
    <p:sldId id="272" r:id="rId12"/>
    <p:sldId id="287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40D-6D7F-4F59-BB5F-67361FD757AC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7806-0980-4AD9-9350-FCF300F0D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0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40D-6D7F-4F59-BB5F-67361FD757AC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7806-0980-4AD9-9350-FCF300F0D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3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40D-6D7F-4F59-BB5F-67361FD757AC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7806-0980-4AD9-9350-FCF300F0D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40D-6D7F-4F59-BB5F-67361FD757AC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7806-0980-4AD9-9350-FCF300F0D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8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40D-6D7F-4F59-BB5F-67361FD757AC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7806-0980-4AD9-9350-FCF300F0D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5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40D-6D7F-4F59-BB5F-67361FD757AC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7806-0980-4AD9-9350-FCF300F0D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9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40D-6D7F-4F59-BB5F-67361FD757AC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7806-0980-4AD9-9350-FCF300F0D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6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40D-6D7F-4F59-BB5F-67361FD757AC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7806-0980-4AD9-9350-FCF300F0D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77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40D-6D7F-4F59-BB5F-67361FD757AC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7806-0980-4AD9-9350-FCF300F0D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40D-6D7F-4F59-BB5F-67361FD757AC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7806-0980-4AD9-9350-FCF300F0D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4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40D-6D7F-4F59-BB5F-67361FD757AC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7806-0980-4AD9-9350-FCF300F0D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5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0B40D-6D7F-4F59-BB5F-67361FD757AC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97806-0980-4AD9-9350-FCF300F0D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3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c.admsurgut.ru/" TargetMode="External"/><Relationship Id="rId2" Type="http://schemas.openxmlformats.org/officeDocument/2006/relationships/hyperlink" Target="https://iro86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future4you.ru" TargetMode="External"/><Relationship Id="rId5" Type="http://schemas.openxmlformats.org/officeDocument/2006/relationships/hyperlink" Target="https://olimpiada.ru/" TargetMode="External"/><Relationship Id="rId4" Type="http://schemas.openxmlformats.org/officeDocument/2006/relationships/hyperlink" Target="https://sochisirius.r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ro86.ru/" TargetMode="External"/><Relationship Id="rId3" Type="http://schemas.openxmlformats.org/officeDocument/2006/relationships/hyperlink" Target="http://vpn-journal.ru/" TargetMode="External"/><Relationship Id="rId7" Type="http://schemas.openxmlformats.org/officeDocument/2006/relationships/hyperlink" Target="http://pedvopros.ru/" TargetMode="External"/><Relationship Id="rId2" Type="http://schemas.openxmlformats.org/officeDocument/2006/relationships/hyperlink" Target="https://www.gramota.net/editions/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ukavestnik.ru/" TargetMode="External"/><Relationship Id="rId5" Type="http://schemas.openxmlformats.org/officeDocument/2006/relationships/hyperlink" Target="https://scipress.ru/pedagogy/" TargetMode="External"/><Relationship Id="rId4" Type="http://schemas.openxmlformats.org/officeDocument/2006/relationships/hyperlink" Target="http://su-journal.r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конкурсах педагогического мастерства как способ повышения профессионального роста педагога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6400800" cy="12736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Машкова О.Г., учитель химии МБОУ гимназия «Лаборатория Салахова»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Картинки по запросу картинка люди с шестерен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4816248"/>
            <a:ext cx="3131840" cy="2061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14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3983" y="0"/>
            <a:ext cx="53285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Конкурс является для педагога не только формой соревнования в профессиональном мастерстве и способом продемонстрировать свои способности в достижении качественного результата, но и условием обнаружения собственных затруднений, дефицита профессионализма, что, в свою очередь, служит стимулом формирования потребности в профессиональном совершенствовании.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primschool1.edusite.ru/images/dopob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" y="1196752"/>
            <a:ext cx="3888432" cy="41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38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Вашему вниманию хочу представить список электронных образовательных порталов, где можно бесплатно поучаствовать в различных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конкурсах:</a:t>
            </a:r>
            <a:r>
              <a:rPr lang="ru-RU" b="1" i="1" dirty="0"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>
              <a:cs typeface="Arial" pitchFamily="34" charset="0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://iro86.ru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 (вкладка – мероприятия)</a:t>
            </a:r>
          </a:p>
          <a:p>
            <a:pPr marL="514350" indent="-514350">
              <a:buAutoNum type="arabicParenR"/>
            </a:pPr>
            <a:r>
              <a:rPr lang="en-US" dirty="0">
                <a:hlinkClick r:id="rId3"/>
              </a:rPr>
              <a:t>http://imc.admsurgut.ru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(вкладка –педагогам/ конкурсы)</a:t>
            </a:r>
          </a:p>
          <a:p>
            <a:pPr marL="514350" indent="-514350">
              <a:buAutoNum type="arabicParenR"/>
            </a:pPr>
            <a:r>
              <a:rPr lang="en-US" dirty="0">
                <a:hlinkClick r:id="rId4"/>
              </a:rPr>
              <a:t>https://sochisirius.ru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(вкладка – педагогам)</a:t>
            </a:r>
          </a:p>
          <a:p>
            <a:pPr marL="514350" indent="-514350">
              <a:buAutoNum type="arabicParenR"/>
            </a:pPr>
            <a:r>
              <a:rPr lang="en-US" dirty="0">
                <a:hlinkClick r:id="rId5"/>
              </a:rPr>
              <a:t>https://olimpiada.ru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</a:p>
          <a:p>
            <a:pPr marL="514350" indent="-514350">
              <a:buAutoNum type="arabicParenR"/>
            </a:pPr>
            <a:r>
              <a:rPr lang="en-US" dirty="0" smtClean="0">
                <a:hlinkClick r:id="rId6"/>
              </a:rPr>
              <a:t>info@future4you.ru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arenR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04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303"/>
            <a:ext cx="8229600" cy="112474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700" dirty="0" smtClean="0"/>
              <a:t>Важно!   Обобщение </a:t>
            </a:r>
            <a:r>
              <a:rPr lang="ru-RU" sz="2700" dirty="0"/>
              <a:t>и распространение педагогического опыта в электронном </a:t>
            </a:r>
            <a:r>
              <a:rPr lang="ru-RU" sz="2700" dirty="0" smtClean="0"/>
              <a:t>СМИ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/>
              <a:t>Журналы из Перечня ВАК (Высшей аттестационной комиссии) </a:t>
            </a:r>
            <a:r>
              <a:rPr lang="ru-RU" sz="3600" b="1" dirty="0" err="1" smtClean="0"/>
              <a:t>Минобрнауки</a:t>
            </a:r>
            <a:r>
              <a:rPr lang="ru-RU" sz="3600" b="1" dirty="0" smtClean="0"/>
              <a:t> РФ</a:t>
            </a:r>
          </a:p>
          <a:p>
            <a:pPr marL="0" indent="0">
              <a:buNone/>
            </a:pPr>
            <a:r>
              <a:rPr lang="ru-RU" dirty="0" smtClean="0"/>
              <a:t>1) «Педагогика. Вопросы теории и практики»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www.gramota.net/editions/4.html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«Вестник педагогических наук» </a:t>
            </a:r>
            <a:r>
              <a:rPr lang="en-US" dirty="0">
                <a:hlinkClick r:id="rId3"/>
              </a:rPr>
              <a:t>http://vpn-journal.ru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«Современный ученый» </a:t>
            </a:r>
            <a:r>
              <a:rPr lang="en-US" dirty="0">
                <a:hlinkClick r:id="rId4"/>
              </a:rPr>
              <a:t>http://su-journal.ru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ru-RU" sz="3600" b="1" dirty="0" smtClean="0"/>
              <a:t>Журналы РИНЦ (Российский индекс научного цитирования)</a:t>
            </a:r>
          </a:p>
          <a:p>
            <a:pPr marL="0" indent="0">
              <a:buNone/>
            </a:pPr>
            <a:r>
              <a:rPr lang="ru-RU" dirty="0" smtClean="0"/>
              <a:t>1) «Мир педагогики и психологии» </a:t>
            </a:r>
            <a:r>
              <a:rPr lang="en-US" dirty="0">
                <a:hlinkClick r:id="rId5"/>
              </a:rPr>
              <a:t>https://scipress.ru/pedagogy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«Гуманитарный научный вестник» </a:t>
            </a:r>
            <a:r>
              <a:rPr lang="en-US" dirty="0">
                <a:hlinkClick r:id="rId6"/>
              </a:rPr>
              <a:t>http://naukavestnik.ru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«Вопросы педагогики» </a:t>
            </a:r>
            <a:r>
              <a:rPr lang="en-US" dirty="0">
                <a:hlinkClick r:id="rId7"/>
              </a:rPr>
              <a:t>http://pedvopros.ru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ru-RU" sz="4000" b="1" dirty="0" smtClean="0"/>
              <a:t>Журналы ИРО ХМАО</a:t>
            </a:r>
          </a:p>
          <a:p>
            <a:pPr marL="0" indent="0">
              <a:buNone/>
            </a:pPr>
            <a:r>
              <a:rPr lang="ru-RU" dirty="0" smtClean="0"/>
              <a:t>«Образование </a:t>
            </a:r>
            <a:r>
              <a:rPr lang="ru-RU" dirty="0" err="1" smtClean="0"/>
              <a:t>Югории</a:t>
            </a:r>
            <a:r>
              <a:rPr lang="ru-RU" dirty="0" smtClean="0"/>
              <a:t>», «Педагогика и психология», «Педагогический калейдоскоп» </a:t>
            </a:r>
            <a:r>
              <a:rPr lang="en-US" dirty="0">
                <a:hlinkClick r:id="rId8"/>
              </a:rPr>
              <a:t>https://iro86.ru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4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714356"/>
            <a:ext cx="8358246" cy="52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ЖЕЛАЮ ВАМ</a:t>
            </a:r>
            <a:r>
              <a:rPr kumimoji="0" lang="ru-RU" sz="66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6600" b="1" i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УДАЧИ И ТВОРЧЕСКИХ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УСПЕХОВ!!!!!!!!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6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17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Конкурс педагогического мастерства – это соревнование учителей в педагогическом профессионализме, в умении продемонстрировать свой педагогический стиль, раскрыть секреты своего педагогического мастерства, обнаружить необычное в традиционном. </a:t>
            </a:r>
          </a:p>
        </p:txBody>
      </p:sp>
      <p:pic>
        <p:nvPicPr>
          <p:cNvPr id="5122" name="Picture 2" descr="https://rused.ru/irk-mdou181/wp-content/uploads/sites/6/2021/02/hello_html_297bf8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3861"/>
            <a:ext cx="4328592" cy="29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1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Конкурсы</a:t>
            </a:r>
            <a:r>
              <a:rPr lang="ru-RU" dirty="0"/>
              <a:t> </a:t>
            </a:r>
            <a:r>
              <a:rPr lang="ru-RU" b="1" dirty="0"/>
              <a:t>педагогического</a:t>
            </a:r>
            <a:r>
              <a:rPr lang="ru-RU" dirty="0"/>
              <a:t> </a:t>
            </a:r>
            <a:r>
              <a:rPr lang="ru-RU" b="1" dirty="0"/>
              <a:t>мастерства</a:t>
            </a:r>
            <a:r>
              <a:rPr lang="ru-RU" dirty="0"/>
              <a:t> - один из самых эффективных инструментов </a:t>
            </a:r>
            <a:r>
              <a:rPr lang="ru-RU" b="1" dirty="0"/>
              <a:t>повышения</a:t>
            </a:r>
            <a:r>
              <a:rPr lang="ru-RU" dirty="0"/>
              <a:t> профессионализма </a:t>
            </a:r>
            <a:r>
              <a:rPr lang="ru-RU" b="1" dirty="0"/>
              <a:t>педагога</a:t>
            </a:r>
            <a:r>
              <a:rPr lang="ru-RU" dirty="0"/>
              <a:t>, поощрения его к активной </a:t>
            </a:r>
            <a:r>
              <a:rPr lang="ru-RU" b="1" dirty="0"/>
              <a:t>профессиональной</a:t>
            </a:r>
            <a:r>
              <a:rPr lang="ru-RU" dirty="0"/>
              <a:t> деятельности. Благодаря </a:t>
            </a:r>
            <a:r>
              <a:rPr lang="ru-RU" b="1" dirty="0"/>
              <a:t>участию</a:t>
            </a:r>
            <a:r>
              <a:rPr lang="ru-RU" dirty="0"/>
              <a:t> </a:t>
            </a:r>
            <a:r>
              <a:rPr lang="ru-RU" b="1" dirty="0"/>
              <a:t>в</a:t>
            </a:r>
            <a:r>
              <a:rPr lang="ru-RU" dirty="0"/>
              <a:t> </a:t>
            </a:r>
            <a:r>
              <a:rPr lang="ru-RU" b="1" dirty="0"/>
              <a:t>конкурсах</a:t>
            </a:r>
            <a:r>
              <a:rPr lang="ru-RU" dirty="0"/>
              <a:t> для </a:t>
            </a:r>
            <a:r>
              <a:rPr lang="ru-RU" b="1" dirty="0"/>
              <a:t>учителя</a:t>
            </a:r>
            <a:r>
              <a:rPr lang="ru-RU" dirty="0"/>
              <a:t> создана благоприятная мотивационная среда, которая способствует </a:t>
            </a:r>
            <a:r>
              <a:rPr lang="ru-RU" b="1" dirty="0"/>
              <a:t>профессиональному</a:t>
            </a:r>
            <a:r>
              <a:rPr lang="ru-RU" dirty="0"/>
              <a:t> </a:t>
            </a:r>
            <a:r>
              <a:rPr lang="ru-RU" b="1" dirty="0"/>
              <a:t>развитию</a:t>
            </a:r>
            <a:r>
              <a:rPr lang="ru-RU" dirty="0"/>
              <a:t> и </a:t>
            </a:r>
            <a:r>
              <a:rPr lang="ru-RU" b="1" dirty="0"/>
              <a:t>профессиональному</a:t>
            </a:r>
            <a:r>
              <a:rPr lang="ru-RU" dirty="0"/>
              <a:t> самоопределению.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23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0" y="4366"/>
            <a:ext cx="582613" cy="84296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1042988"/>
            <a:endParaRPr lang="ru-RU" sz="2100"/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693737" y="836711"/>
            <a:ext cx="8450263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" y="76627"/>
            <a:ext cx="942182" cy="86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928670"/>
            <a:ext cx="88582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ru-RU" sz="2400" dirty="0" smtClean="0"/>
          </a:p>
          <a:p>
            <a:pPr algn="just">
              <a:buFont typeface="Wingdings" pitchFamily="2" charset="2"/>
              <a:buNone/>
            </a:pPr>
            <a:endParaRPr lang="ru-RU" sz="2400" dirty="0" smtClean="0"/>
          </a:p>
          <a:p>
            <a:pPr algn="just">
              <a:buFont typeface="Wingdings" pitchFamily="2" charset="2"/>
              <a:buNone/>
            </a:pPr>
            <a:endParaRPr lang="ru-RU" sz="2400" dirty="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42844" y="754767"/>
            <a:ext cx="82153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Педагог, участвующий в конкурсе ориентирован на достижение успеха, его отличает: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1) гражданская и профессиональная направленность;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2) способность к самопознанию;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3)умение реализовать научный подход к педагогическим явлениям, спроектировать модель целостного процесса своей деятельности и адаптировать её к конкретным условиям,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4) способность анализировать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накопленный опыт.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moiro.by/files/00206/obj/120/174673/img/socpe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2520280" cy="25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310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Конкурс решает следующие задачи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выявляет лучших педагогов;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оценивает профессионализм участников;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стимулирует развитие системы образования;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создает условия для обмена опытом и распространения в профессиональной среде наиболее востребованных и популярных идей.</a:t>
            </a:r>
          </a:p>
        </p:txBody>
      </p:sp>
      <p:pic>
        <p:nvPicPr>
          <p:cNvPr id="1026" name="Picture 2" descr="https://img2.freepng.ru/20180628/bfo/kisspng-education-teacher-clip-art-raina-5b347511400176.1330187215301644972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96" y="3284984"/>
            <a:ext cx="3824963" cy="331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5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s04.infourok.ru/uploads/ex/0713/000907c2-2710b0b4/2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2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771800" y="764704"/>
            <a:ext cx="59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32656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Главные цели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конкурса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пропаганда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приоритетов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образования представления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 творчески работающих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педагогах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повышение престижа педагогической профессии.</a:t>
            </a:r>
          </a:p>
        </p:txBody>
      </p:sp>
      <p:pic>
        <p:nvPicPr>
          <p:cNvPr id="3074" name="Picture 2" descr="https://pbs.twimg.com/media/D95ZRcfWkAAgGFy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717032"/>
            <a:ext cx="809625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516" y="1340768"/>
            <a:ext cx="8496942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I этап - этап вхождения педагога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происходит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осознание своих возможностей и готовности участвовать в конкурсе профессионального мастерства.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20887"/>
            <a:ext cx="820891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II этап - этап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конкурсный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Происходит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раскрытие способностей, личностных и профессиональных качеств конкурсанта, его утверждение в условиях конкурса, подтверждение</a:t>
            </a: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своего профессионального уровня.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9789"/>
            <a:ext cx="8784976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 этапа развития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профессионализма педагогов в конкурсах педагогического мастерства.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516" y="3861048"/>
            <a:ext cx="8190932" cy="175432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III этап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постконкурсный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прогнозирование дальнейшей деятельности конкурсанта, возможная перспектива изменений профессиональной «Я»-концепции, утверждение профессиональной позиции, более глубокое осмысление гуманистических, социальных, профессиональных ценностей, необходимость роста профессиональной успешности. </a:t>
            </a:r>
          </a:p>
        </p:txBody>
      </p:sp>
    </p:spTree>
    <p:extLst>
      <p:ext uri="{BB962C8B-B14F-4D97-AF65-F5344CB8AC3E}">
        <p14:creationId xmlns:p14="http://schemas.microsoft.com/office/powerpoint/2010/main" val="237113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чего начинается конкурсант?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способности к анализу своего педагогического опыта.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систематизация собственных находок, используемых приемов, дидактического материала и т.д.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784" y="4263620"/>
            <a:ext cx="8046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конкурса сравнивают свои собственные умения до конкурса и после конкурса, то есть себя с собой.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6394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учителя есть возможность увидеть неординарный опыт других учителей и сравнивать свои возможности с достижениями коллег.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get-zen_doc/1790220/pub_5d7cb40223bf4800ad6a8699_5d7cc58eaad4363eae52ce13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908720"/>
            <a:ext cx="24722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026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461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Участие в конкурсах педагогического мастерства как способ повышения профессионального роста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   Обобщение и распространение педагогического опыта в электронном СМИ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 конкурсах педагогического мастерства как способ повышения профессионального роста педагога</dc:title>
  <dc:creator>Mvideo</dc:creator>
  <cp:lastModifiedBy>It-PK-02</cp:lastModifiedBy>
  <cp:revision>17</cp:revision>
  <dcterms:created xsi:type="dcterms:W3CDTF">2021-10-27T17:15:52Z</dcterms:created>
  <dcterms:modified xsi:type="dcterms:W3CDTF">2021-10-29T05:57:35Z</dcterms:modified>
</cp:coreProperties>
</file>