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7" r:id="rId10"/>
    <p:sldId id="264" r:id="rId11"/>
    <p:sldId id="262" r:id="rId12"/>
    <p:sldId id="265" r:id="rId13"/>
    <p:sldId id="268" r:id="rId14"/>
    <p:sldId id="270" r:id="rId15"/>
    <p:sldId id="271" r:id="rId16"/>
    <p:sldId id="272" r:id="rId17"/>
    <p:sldId id="273" r:id="rId18"/>
    <p:sldId id="303" r:id="rId19"/>
    <p:sldId id="274" r:id="rId20"/>
    <p:sldId id="275" r:id="rId21"/>
    <p:sldId id="304" r:id="rId22"/>
    <p:sldId id="276" r:id="rId23"/>
    <p:sldId id="277" r:id="rId24"/>
    <p:sldId id="305" r:id="rId25"/>
    <p:sldId id="294" r:id="rId26"/>
    <p:sldId id="306" r:id="rId27"/>
    <p:sldId id="278" r:id="rId28"/>
    <p:sldId id="279" r:id="rId29"/>
    <p:sldId id="307" r:id="rId30"/>
    <p:sldId id="287" r:id="rId31"/>
    <p:sldId id="308" r:id="rId32"/>
    <p:sldId id="302" r:id="rId33"/>
    <p:sldId id="310" r:id="rId34"/>
    <p:sldId id="280" r:id="rId35"/>
    <p:sldId id="281" r:id="rId36"/>
    <p:sldId id="311" r:id="rId37"/>
    <p:sldId id="282" r:id="rId38"/>
    <p:sldId id="312" r:id="rId39"/>
    <p:sldId id="283" r:id="rId40"/>
    <p:sldId id="313" r:id="rId41"/>
    <p:sldId id="284" r:id="rId42"/>
    <p:sldId id="314" r:id="rId43"/>
    <p:sldId id="327" r:id="rId44"/>
    <p:sldId id="285" r:id="rId45"/>
    <p:sldId id="315" r:id="rId46"/>
    <p:sldId id="286" r:id="rId47"/>
    <p:sldId id="316" r:id="rId48"/>
    <p:sldId id="288" r:id="rId49"/>
    <p:sldId id="289" r:id="rId50"/>
    <p:sldId id="317" r:id="rId51"/>
    <p:sldId id="290" r:id="rId52"/>
    <p:sldId id="318" r:id="rId53"/>
    <p:sldId id="291" r:id="rId54"/>
    <p:sldId id="292" r:id="rId55"/>
    <p:sldId id="319" r:id="rId56"/>
    <p:sldId id="293" r:id="rId57"/>
    <p:sldId id="320" r:id="rId58"/>
    <p:sldId id="295" r:id="rId59"/>
    <p:sldId id="296" r:id="rId60"/>
    <p:sldId id="321" r:id="rId61"/>
    <p:sldId id="297" r:id="rId62"/>
    <p:sldId id="322" r:id="rId63"/>
    <p:sldId id="301" r:id="rId64"/>
    <p:sldId id="323" r:id="rId65"/>
    <p:sldId id="324" r:id="rId66"/>
    <p:sldId id="325" r:id="rId67"/>
    <p:sldId id="326" r:id="rId6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74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Государственная итоговая  аттестация по физике в новой форме</a:t>
            </a:r>
            <a:endParaRPr lang="ru-RU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57290" y="5000636"/>
            <a:ext cx="6400800" cy="61437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Сургут, 2013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428604"/>
            <a:ext cx="7858180" cy="6000792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На экзамене присутствует специалист по физике (учитель физики, не преподающий в данном классе), который проводит перед экзаменом инструктаж по технике безопасности и следит за соблюдением правил безопасного труда во время работы учащихся с лабораторным оборудованием. Инструктаж на рабочем месте имеет целью ознакомить учащихся с требованиями правильной организации и содержания рабочего места при выполнении экспериментального задания экзаменационной работы, с безопасными методами работы и правилами пользования защитными средствами, с возможными опасными моментами и правилами поведения при их возникновении. Он должен быть кратким, содержать четкие и конкретные указания и в необходимых случаях сопровождаться показом правильных и безопасных приемов выполнения работы. Примерная инструкция по технике безопасности приведена в Приложении 3 к спецификации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КИМов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ГИА 2013 г. по физике.</a:t>
            </a:r>
          </a:p>
          <a:p>
            <a:pPr lvl="0" algn="just"/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ИНСТРУКЦИЯ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по правилам безопасности труда для учащихся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при проведении экзамена в кабинете физики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1857364"/>
            <a:ext cx="7858180" cy="4572032"/>
          </a:xfrm>
        </p:spPr>
        <p:txBody>
          <a:bodyPr>
            <a:noAutofit/>
          </a:bodyPr>
          <a:lstStyle/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1. Будьте внимательны и дисциплинированны, точно выполняйте указания организатора экзамена.</a:t>
            </a:r>
          </a:p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2. Не приступайте к выполнению работы без разрешения организатора экзамена.</a:t>
            </a:r>
          </a:p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3. Размещайте приборы, материалы, оборудование на своем рабочем месте таким образом, чтобы исключить их падение или опрокидывание.</a:t>
            </a:r>
          </a:p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4. Перед выполнением работы внимательно изучите ее содержание и порядок выполнения.</a:t>
            </a:r>
          </a:p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5. Для предотвращения падения стеклянные сосуды (пробирки, колбы) при проведении опытов осторожно закрепляйте в лапке штатива. При работе</a:t>
            </a:r>
          </a:p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с приборами из стекла соблюдайте особую осторожность.</a:t>
            </a:r>
          </a:p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6. При проведении опытов не допускайте предельных нагрузок измерительных приборов.</a:t>
            </a:r>
          </a:p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7. При сборке экспериментальных установок используйте провода (с наконечниками и предохранительными чехлами) с прочной изоляцией без видимых повреждений. Запрещается пользоваться проводником с изношенной изоляцией.</a:t>
            </a:r>
          </a:p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8. При сборке электрической цепи избегайте пересечения проводов.</a:t>
            </a:r>
          </a:p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9. Источник тока к электрической цепи подключайте в последнюю очередь. Собранную цепь включайте только после проверки и с разрешения организатора экзамена.</a:t>
            </a:r>
          </a:p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10. Не производите </a:t>
            </a:r>
            <a:r>
              <a:rPr lang="ru-RU" sz="1200" b="1" dirty="0" err="1" smtClean="0">
                <a:solidFill>
                  <a:schemeClr val="tx2">
                    <a:lumMod val="75000"/>
                  </a:schemeClr>
                </a:solidFill>
              </a:rPr>
              <a:t>пересоединения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 в цепях до отключения источника электропитания.</a:t>
            </a:r>
          </a:p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11. Пользуйтесь инструментами с изолирующими ручками.</a:t>
            </a:r>
          </a:p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12. По окончании работы отключите источник электропитания, после чего разберите электрическую цепь.</a:t>
            </a:r>
          </a:p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13. Не уходите с рабочего места без разрешения организатора экзамена.</a:t>
            </a:r>
          </a:p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14. Обнаружив неисправность в электрических устройствах, находящихся под напряжением, немедленно отключите источник электропитания и сообщите об этом организатору экзамена.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1428736"/>
            <a:ext cx="7858180" cy="3571900"/>
          </a:xfrm>
        </p:spPr>
        <p:txBody>
          <a:bodyPr>
            <a:noAutofit/>
          </a:bodyPr>
          <a:lstStyle/>
          <a:p>
            <a:pPr algn="just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В случае нарушения экзаменуемым правил безопасного труда при выполнении экспериментального задания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специалист по физике, участвующий в проведении экзамена, лишает экзаменуемого права выполнять экспериментальное задание.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Он забирает комплект оборудования и выставляет в экзаменационный бланк тестируемого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0 баллов за выполнение экспериментального задания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 указанием причины (нарушение правил безопасного труда). </a:t>
            </a:r>
          </a:p>
          <a:p>
            <a:pPr lvl="0" algn="just"/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1357298"/>
            <a:ext cx="7858180" cy="385765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Проверку заданий с развернутыми ответами осуществляют эксперты, которые являются специалистами-предметниками и прошли специальную подготовку для проверки заданий 2013 года по материалам ФИПИ.  Задания с развернутым ответом проверяются в соответствии с предложенными критериями оценивания. При этом для экспериментальных заданий учитываются те изменения, которые могли быть внесены в критерии оценивания в результате изменений характеристик оборудования.</a:t>
            </a:r>
          </a:p>
          <a:p>
            <a:pPr lvl="0" algn="just"/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Перечень  комплектов оборудования для проведения Г(И)А выпускников 9 классов образовательных учреждений 2013 года (по новой форме) по физике</a:t>
            </a:r>
            <a:endParaRPr lang="ru-R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Комплекты оборудования</a:t>
            </a:r>
            <a:b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из типовых наборов для фронтальных работ и наборов  </a:t>
            </a:r>
            <a:b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en-U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 - </a:t>
            </a:r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микро»</a:t>
            </a:r>
            <a:endParaRPr lang="ru-RU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Комплект № 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714876" y="1428736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весы рычажные с набором гирь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измерительный цилиндр (мензурка) с пределом измерения 100 мл, С = 1 мл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стакан с водой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цилиндр стальной на нити    V = 20 см3, </a:t>
            </a:r>
            <a:r>
              <a:rPr lang="ru-RU" b="1" i="1" dirty="0" err="1" smtClean="0">
                <a:solidFill>
                  <a:schemeClr val="tx2"/>
                </a:solidFill>
              </a:rPr>
              <a:t>m</a:t>
            </a:r>
            <a:r>
              <a:rPr lang="ru-RU" b="1" i="1" dirty="0" smtClean="0">
                <a:solidFill>
                  <a:schemeClr val="tx2"/>
                </a:solidFill>
              </a:rPr>
              <a:t> = 156 г, обозначенный  № 1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цилиндр латунный на нити   V = 20 см3, </a:t>
            </a:r>
            <a:r>
              <a:rPr lang="ru-RU" b="1" i="1" dirty="0" err="1" smtClean="0">
                <a:solidFill>
                  <a:schemeClr val="tx2"/>
                </a:solidFill>
              </a:rPr>
              <a:t>m</a:t>
            </a:r>
            <a:r>
              <a:rPr lang="ru-RU" b="1" i="1" dirty="0" smtClean="0">
                <a:solidFill>
                  <a:schemeClr val="tx2"/>
                </a:solidFill>
              </a:rPr>
              <a:t> = 170 г, обозначенный № 2</a:t>
            </a:r>
          </a:p>
          <a:p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571612"/>
            <a:ext cx="4297680" cy="3511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928670"/>
            <a:ext cx="7858180" cy="385765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1.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Определение плотности твердого тела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500174"/>
            <a:ext cx="51435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b="1" dirty="0" smtClean="0"/>
              <a:t>Схема экспериментальной установки (для цилиндра стального на нити, </a:t>
            </a:r>
            <a:r>
              <a:rPr lang="ru-RU" b="1" i="1" dirty="0" smtClean="0"/>
              <a:t>обозначенного </a:t>
            </a:r>
            <a:r>
              <a:rPr lang="ru-RU" b="1" dirty="0" smtClean="0"/>
              <a:t>№ 1)</a:t>
            </a:r>
          </a:p>
          <a:p>
            <a:pPr marL="342900" indent="-342900">
              <a:buAutoNum type="arabicParenR"/>
            </a:pPr>
            <a:r>
              <a:rPr lang="en-US" b="1" dirty="0" smtClean="0"/>
              <a:t>m = </a:t>
            </a:r>
            <a:r>
              <a:rPr lang="el-GR" b="1" dirty="0" smtClean="0"/>
              <a:t>ρ</a:t>
            </a:r>
            <a:r>
              <a:rPr lang="en-US" b="1" dirty="0" smtClean="0"/>
              <a:t>/V</a:t>
            </a:r>
          </a:p>
          <a:p>
            <a:pPr marL="342900" indent="-342900">
              <a:buAutoNum type="arabicParenR"/>
            </a:pPr>
            <a:r>
              <a:rPr lang="en-US" b="1" dirty="0" smtClean="0"/>
              <a:t>m = 152</a:t>
            </a:r>
            <a:r>
              <a:rPr lang="ru-RU" b="1" dirty="0" smtClean="0"/>
              <a:t>,</a:t>
            </a:r>
            <a:r>
              <a:rPr lang="en-US" b="1" dirty="0" smtClean="0"/>
              <a:t>8 </a:t>
            </a:r>
            <a:r>
              <a:rPr lang="ru-RU" b="1" dirty="0" smtClean="0"/>
              <a:t>г </a:t>
            </a:r>
            <a:endParaRPr lang="en-US" b="1" dirty="0" smtClean="0"/>
          </a:p>
          <a:p>
            <a:pPr marL="342900" indent="-342900"/>
            <a:r>
              <a:rPr lang="en-US" b="1" dirty="0" smtClean="0"/>
              <a:t>       V</a:t>
            </a:r>
            <a:r>
              <a:rPr lang="ru-RU" b="1" dirty="0" smtClean="0"/>
              <a:t> = </a:t>
            </a:r>
            <a:r>
              <a:rPr lang="en-US" b="1" dirty="0" smtClean="0"/>
              <a:t>V</a:t>
            </a:r>
            <a:r>
              <a:rPr lang="ru-RU" sz="1200" b="1" dirty="0" smtClean="0"/>
              <a:t>1</a:t>
            </a:r>
            <a:r>
              <a:rPr lang="en-US" b="1" dirty="0" smtClean="0"/>
              <a:t> –V</a:t>
            </a:r>
            <a:r>
              <a:rPr lang="ru-RU" sz="1400" b="1" dirty="0" smtClean="0"/>
              <a:t>2</a:t>
            </a:r>
            <a:r>
              <a:rPr lang="en-US" b="1" dirty="0" smtClean="0"/>
              <a:t> = 84 -65 = 19 </a:t>
            </a:r>
            <a:r>
              <a:rPr lang="ru-RU" b="1" dirty="0" smtClean="0"/>
              <a:t>мл = 19 см³</a:t>
            </a:r>
          </a:p>
          <a:p>
            <a:pPr marL="342900" indent="-342900">
              <a:buAutoNum type="arabicParenR" startAt="4"/>
            </a:pPr>
            <a:r>
              <a:rPr lang="el-GR" b="1" dirty="0" smtClean="0"/>
              <a:t>ρ</a:t>
            </a:r>
            <a:r>
              <a:rPr lang="ru-RU" b="1" dirty="0" smtClean="0"/>
              <a:t> = 8,04 г/см³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929066"/>
            <a:ext cx="52864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b="1" dirty="0" smtClean="0"/>
              <a:t>Схема экспериментальной установки (для цилиндра латунного на нити, </a:t>
            </a:r>
            <a:r>
              <a:rPr lang="ru-RU" b="1" i="1" dirty="0" smtClean="0"/>
              <a:t>обозначенного </a:t>
            </a:r>
            <a:r>
              <a:rPr lang="ru-RU" b="1" dirty="0" smtClean="0"/>
              <a:t>№ 2)</a:t>
            </a:r>
          </a:p>
          <a:p>
            <a:pPr marL="342900" indent="-342900">
              <a:buAutoNum type="arabicParenR"/>
            </a:pPr>
            <a:r>
              <a:rPr lang="en-US" b="1" dirty="0" smtClean="0"/>
              <a:t>m = </a:t>
            </a:r>
            <a:r>
              <a:rPr lang="el-GR" b="1" dirty="0" smtClean="0"/>
              <a:t>ρ</a:t>
            </a:r>
            <a:r>
              <a:rPr lang="en-US" b="1" dirty="0" smtClean="0"/>
              <a:t>/V</a:t>
            </a:r>
          </a:p>
          <a:p>
            <a:pPr marL="342900" indent="-342900">
              <a:buAutoNum type="arabicParenR"/>
            </a:pPr>
            <a:r>
              <a:rPr lang="en-US" b="1" dirty="0" smtClean="0"/>
              <a:t>m = 1</a:t>
            </a:r>
            <a:r>
              <a:rPr lang="ru-RU" b="1" dirty="0" smtClean="0"/>
              <a:t>61,8</a:t>
            </a:r>
            <a:r>
              <a:rPr lang="en-US" b="1" dirty="0" smtClean="0"/>
              <a:t> </a:t>
            </a:r>
            <a:r>
              <a:rPr lang="ru-RU" b="1" dirty="0" smtClean="0"/>
              <a:t>г </a:t>
            </a:r>
            <a:endParaRPr lang="en-US" b="1" dirty="0" smtClean="0"/>
          </a:p>
          <a:p>
            <a:pPr marL="342900" indent="-342900"/>
            <a:r>
              <a:rPr lang="en-US" b="1" dirty="0" smtClean="0"/>
              <a:t>       V</a:t>
            </a:r>
            <a:r>
              <a:rPr lang="ru-RU" b="1" dirty="0" smtClean="0"/>
              <a:t> = </a:t>
            </a:r>
            <a:r>
              <a:rPr lang="en-US" b="1" dirty="0" smtClean="0"/>
              <a:t>V</a:t>
            </a:r>
            <a:r>
              <a:rPr lang="ru-RU" sz="1200" b="1" dirty="0" smtClean="0"/>
              <a:t>1</a:t>
            </a:r>
            <a:r>
              <a:rPr lang="en-US" b="1" dirty="0" smtClean="0"/>
              <a:t> –V</a:t>
            </a:r>
            <a:r>
              <a:rPr lang="ru-RU" sz="1400" b="1" dirty="0" smtClean="0"/>
              <a:t>2</a:t>
            </a:r>
            <a:r>
              <a:rPr lang="en-US" b="1" dirty="0" smtClean="0"/>
              <a:t> = 84 -65 = 19 </a:t>
            </a:r>
            <a:r>
              <a:rPr lang="ru-RU" b="1" dirty="0" smtClean="0"/>
              <a:t>мл = 19 см³</a:t>
            </a:r>
          </a:p>
          <a:p>
            <a:pPr marL="342900" indent="-342900">
              <a:buAutoNum type="arabicParenR" startAt="4"/>
            </a:pPr>
            <a:r>
              <a:rPr lang="el-GR" b="1" dirty="0" smtClean="0"/>
              <a:t>ρ</a:t>
            </a:r>
            <a:r>
              <a:rPr lang="ru-RU" b="1" dirty="0" smtClean="0"/>
              <a:t> = 8,52 г/см³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15074" y="2928934"/>
            <a:ext cx="214314" cy="2143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42910" y="3714752"/>
            <a:ext cx="492922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1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1571612"/>
            <a:ext cx="2371344" cy="1652016"/>
          </a:xfrm>
          <a:prstGeom prst="rect">
            <a:avLst/>
          </a:prstGeom>
        </p:spPr>
      </p:pic>
      <p:pic>
        <p:nvPicPr>
          <p:cNvPr id="12" name="Рисунок 11" descr="1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3714752"/>
            <a:ext cx="2871216" cy="1584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Комплект № 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86254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динамометр с пределом измерения    4 Н    (С = 0,1 Н)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стакан с водой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цилиндр стальной на нити    V = 20 см3, </a:t>
            </a:r>
            <a:r>
              <a:rPr lang="ru-RU" b="1" i="1" dirty="0" err="1" smtClean="0">
                <a:solidFill>
                  <a:schemeClr val="tx2"/>
                </a:solidFill>
              </a:rPr>
              <a:t>m</a:t>
            </a:r>
            <a:r>
              <a:rPr lang="ru-RU" b="1" i="1" dirty="0" smtClean="0">
                <a:solidFill>
                  <a:schemeClr val="tx2"/>
                </a:solidFill>
              </a:rPr>
              <a:t> = 156 г, обозначенный   № 1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цилиндр латунный на нити   V = 20 см3, </a:t>
            </a:r>
            <a:r>
              <a:rPr lang="ru-RU" b="1" i="1" dirty="0" err="1" smtClean="0">
                <a:solidFill>
                  <a:schemeClr val="tx2"/>
                </a:solidFill>
              </a:rPr>
              <a:t>m</a:t>
            </a:r>
            <a:r>
              <a:rPr lang="ru-RU" b="1" i="1" dirty="0" smtClean="0">
                <a:solidFill>
                  <a:schemeClr val="tx2"/>
                </a:solidFill>
              </a:rPr>
              <a:t> = 170 г, обозначенный   № 2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643050"/>
            <a:ext cx="4053840" cy="357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Проведение экспериментальных заданий на Г(И)А в новой форме </a:t>
            </a:r>
            <a:b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 9 классе</a:t>
            </a:r>
            <a:endParaRPr lang="ru-RU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928670"/>
            <a:ext cx="7858180" cy="385765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2.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Определение выталкивающей силы, действующей на тело, погруженное в жидкость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714488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b="1" dirty="0" smtClean="0"/>
              <a:t>Схема экспериментальной установки</a:t>
            </a:r>
            <a:r>
              <a:rPr lang="en-US" b="1" dirty="0" smtClean="0"/>
              <a:t> </a:t>
            </a:r>
            <a:r>
              <a:rPr lang="ru-RU" b="1" dirty="0" smtClean="0"/>
              <a:t>(для цилиндра стального на нити, </a:t>
            </a:r>
            <a:r>
              <a:rPr lang="ru-RU" b="1" i="1" dirty="0" smtClean="0"/>
              <a:t>обозначенного </a:t>
            </a:r>
            <a:r>
              <a:rPr lang="ru-RU" b="1" dirty="0" smtClean="0"/>
              <a:t>№ 1)</a:t>
            </a:r>
          </a:p>
          <a:p>
            <a:pPr marL="342900" indent="-342900">
              <a:buAutoNum type="arabicParenR"/>
            </a:pPr>
            <a:r>
              <a:rPr lang="en-US" b="1" dirty="0" smtClean="0"/>
              <a:t>P</a:t>
            </a:r>
            <a:r>
              <a:rPr lang="en-US" sz="1200" b="1" dirty="0" smtClean="0"/>
              <a:t>1</a:t>
            </a:r>
            <a:r>
              <a:rPr lang="en-US" b="1" dirty="0" smtClean="0"/>
              <a:t> = mg</a:t>
            </a:r>
            <a:r>
              <a:rPr lang="ru-RU" b="1" dirty="0" smtClean="0"/>
              <a:t>,</a:t>
            </a:r>
            <a:r>
              <a:rPr lang="en-US" b="1" dirty="0" smtClean="0"/>
              <a:t> P</a:t>
            </a:r>
            <a:r>
              <a:rPr lang="en-US" sz="1200" b="1" dirty="0" smtClean="0"/>
              <a:t>2</a:t>
            </a:r>
            <a:r>
              <a:rPr lang="en-US" b="1" dirty="0" smtClean="0"/>
              <a:t> = mg – F</a:t>
            </a:r>
            <a:r>
              <a:rPr lang="ru-RU" sz="1200" b="1" dirty="0" smtClean="0"/>
              <a:t>выт</a:t>
            </a:r>
            <a:r>
              <a:rPr lang="ru-RU" b="1" dirty="0" smtClean="0"/>
              <a:t>; </a:t>
            </a:r>
            <a:r>
              <a:rPr lang="en-US" b="1" dirty="0" smtClean="0"/>
              <a:t>F</a:t>
            </a:r>
            <a:r>
              <a:rPr lang="ru-RU" sz="1200" b="1" dirty="0" smtClean="0"/>
              <a:t>выт</a:t>
            </a:r>
            <a:r>
              <a:rPr lang="ru-RU" b="1" dirty="0" smtClean="0"/>
              <a:t> = </a:t>
            </a:r>
            <a:r>
              <a:rPr lang="en-US" b="1" dirty="0" smtClean="0"/>
              <a:t>P</a:t>
            </a:r>
            <a:r>
              <a:rPr lang="en-US" sz="1200" b="1" dirty="0" smtClean="0"/>
              <a:t>1</a:t>
            </a:r>
            <a:r>
              <a:rPr lang="en-US" b="1" dirty="0" smtClean="0"/>
              <a:t> – P</a:t>
            </a:r>
            <a:r>
              <a:rPr lang="en-US" sz="1200" b="1" dirty="0" smtClean="0"/>
              <a:t>2</a:t>
            </a:r>
            <a:endParaRPr lang="en-US" b="1" dirty="0" smtClean="0"/>
          </a:p>
          <a:p>
            <a:pPr marL="342900" indent="-342900">
              <a:buAutoNum type="arabicParenR"/>
            </a:pPr>
            <a:r>
              <a:rPr lang="en-US" b="1" dirty="0" smtClean="0"/>
              <a:t>P</a:t>
            </a:r>
            <a:r>
              <a:rPr lang="en-US" sz="1200" b="1" dirty="0" smtClean="0"/>
              <a:t>1</a:t>
            </a:r>
            <a:r>
              <a:rPr lang="en-US" b="1" dirty="0" smtClean="0"/>
              <a:t> = 1</a:t>
            </a:r>
            <a:r>
              <a:rPr lang="ru-RU" b="1" dirty="0" smtClean="0"/>
              <a:t>,5 </a:t>
            </a:r>
            <a:r>
              <a:rPr lang="en-US" b="1" dirty="0" smtClean="0"/>
              <a:t>H</a:t>
            </a:r>
            <a:r>
              <a:rPr lang="ru-RU" b="1" dirty="0" smtClean="0"/>
              <a:t>; </a:t>
            </a:r>
            <a:r>
              <a:rPr lang="en-US" b="1" dirty="0" smtClean="0"/>
              <a:t>P</a:t>
            </a:r>
            <a:r>
              <a:rPr lang="en-US" sz="1200" b="1" dirty="0" smtClean="0"/>
              <a:t>2</a:t>
            </a:r>
            <a:r>
              <a:rPr lang="en-US" b="1" dirty="0" smtClean="0"/>
              <a:t> = 1</a:t>
            </a:r>
            <a:r>
              <a:rPr lang="ru-RU" b="1" dirty="0" smtClean="0"/>
              <a:t>,</a:t>
            </a:r>
            <a:r>
              <a:rPr lang="en-US" b="1" dirty="0" smtClean="0"/>
              <a:t>3H</a:t>
            </a:r>
          </a:p>
          <a:p>
            <a:pPr marL="342900" indent="-342900"/>
            <a:r>
              <a:rPr lang="en-US" b="1" dirty="0" smtClean="0"/>
              <a:t>4)   F</a:t>
            </a:r>
            <a:r>
              <a:rPr lang="ru-RU" sz="1200" b="1" dirty="0" smtClean="0"/>
              <a:t>выт</a:t>
            </a:r>
            <a:r>
              <a:rPr lang="ru-RU" b="1" dirty="0" smtClean="0"/>
              <a:t> = 0,2 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3786190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b="1" dirty="0" smtClean="0"/>
              <a:t>Схема экспериментальной установки</a:t>
            </a:r>
            <a:r>
              <a:rPr lang="en-US" b="1" dirty="0" smtClean="0"/>
              <a:t> </a:t>
            </a:r>
            <a:r>
              <a:rPr lang="ru-RU" b="1" dirty="0" smtClean="0"/>
              <a:t>(для цилиндра латунного на нити, </a:t>
            </a:r>
            <a:r>
              <a:rPr lang="ru-RU" b="1" i="1" dirty="0" smtClean="0"/>
              <a:t>обозначенного </a:t>
            </a:r>
            <a:r>
              <a:rPr lang="ru-RU" b="1" dirty="0" smtClean="0"/>
              <a:t>№ 2)</a:t>
            </a:r>
          </a:p>
          <a:p>
            <a:pPr marL="342900" indent="-342900">
              <a:buAutoNum type="arabicParenR"/>
            </a:pPr>
            <a:r>
              <a:rPr lang="en-US" b="1" dirty="0" smtClean="0"/>
              <a:t>P</a:t>
            </a:r>
            <a:r>
              <a:rPr lang="en-US" sz="1200" b="1" dirty="0" smtClean="0"/>
              <a:t>1</a:t>
            </a:r>
            <a:r>
              <a:rPr lang="en-US" b="1" dirty="0" smtClean="0"/>
              <a:t> = mg</a:t>
            </a:r>
            <a:r>
              <a:rPr lang="ru-RU" b="1" dirty="0" smtClean="0"/>
              <a:t>,</a:t>
            </a:r>
            <a:r>
              <a:rPr lang="en-US" b="1" dirty="0" smtClean="0"/>
              <a:t> P</a:t>
            </a:r>
            <a:r>
              <a:rPr lang="en-US" sz="1200" b="1" dirty="0" smtClean="0"/>
              <a:t>2</a:t>
            </a:r>
            <a:r>
              <a:rPr lang="en-US" b="1" dirty="0" smtClean="0"/>
              <a:t> = mg – F</a:t>
            </a:r>
            <a:r>
              <a:rPr lang="ru-RU" sz="1200" b="1" dirty="0" smtClean="0"/>
              <a:t>выт</a:t>
            </a:r>
            <a:r>
              <a:rPr lang="ru-RU" b="1" dirty="0" smtClean="0"/>
              <a:t>; </a:t>
            </a:r>
            <a:r>
              <a:rPr lang="en-US" b="1" dirty="0" smtClean="0"/>
              <a:t>F</a:t>
            </a:r>
            <a:r>
              <a:rPr lang="ru-RU" sz="1200" b="1" dirty="0" smtClean="0"/>
              <a:t>выт</a:t>
            </a:r>
            <a:r>
              <a:rPr lang="ru-RU" b="1" dirty="0" smtClean="0"/>
              <a:t> = </a:t>
            </a:r>
            <a:r>
              <a:rPr lang="en-US" b="1" dirty="0" smtClean="0"/>
              <a:t>P</a:t>
            </a:r>
            <a:r>
              <a:rPr lang="en-US" sz="1200" b="1" dirty="0" smtClean="0"/>
              <a:t>1</a:t>
            </a:r>
            <a:r>
              <a:rPr lang="en-US" b="1" dirty="0" smtClean="0"/>
              <a:t> – P</a:t>
            </a:r>
            <a:r>
              <a:rPr lang="en-US" sz="1200" b="1" dirty="0" smtClean="0"/>
              <a:t>2</a:t>
            </a:r>
            <a:endParaRPr lang="en-US" b="1" dirty="0" smtClean="0"/>
          </a:p>
          <a:p>
            <a:pPr marL="342900" indent="-342900">
              <a:buAutoNum type="arabicParenR"/>
            </a:pPr>
            <a:r>
              <a:rPr lang="en-US" b="1" dirty="0" smtClean="0"/>
              <a:t>P</a:t>
            </a:r>
            <a:r>
              <a:rPr lang="en-US" sz="1200" b="1" dirty="0" smtClean="0"/>
              <a:t>1</a:t>
            </a:r>
            <a:r>
              <a:rPr lang="en-US" b="1" dirty="0" smtClean="0"/>
              <a:t> = 1</a:t>
            </a:r>
            <a:r>
              <a:rPr lang="ru-RU" b="1" dirty="0" smtClean="0"/>
              <a:t>,6 </a:t>
            </a:r>
            <a:r>
              <a:rPr lang="en-US" b="1" dirty="0" smtClean="0"/>
              <a:t>H</a:t>
            </a:r>
            <a:r>
              <a:rPr lang="ru-RU" b="1" dirty="0" smtClean="0"/>
              <a:t>; </a:t>
            </a:r>
            <a:r>
              <a:rPr lang="en-US" b="1" dirty="0" smtClean="0"/>
              <a:t>P</a:t>
            </a:r>
            <a:r>
              <a:rPr lang="en-US" sz="1200" b="1" dirty="0" smtClean="0"/>
              <a:t>2</a:t>
            </a:r>
            <a:r>
              <a:rPr lang="en-US" b="1" dirty="0" smtClean="0"/>
              <a:t> = 1</a:t>
            </a:r>
            <a:r>
              <a:rPr lang="ru-RU" b="1" dirty="0" smtClean="0"/>
              <a:t>,4</a:t>
            </a:r>
            <a:r>
              <a:rPr lang="en-US" b="1" dirty="0" smtClean="0"/>
              <a:t>H</a:t>
            </a:r>
          </a:p>
          <a:p>
            <a:pPr marL="342900" indent="-342900"/>
            <a:r>
              <a:rPr lang="en-US" b="1" dirty="0" smtClean="0"/>
              <a:t>4)   F</a:t>
            </a:r>
            <a:r>
              <a:rPr lang="ru-RU" sz="1200" b="1" dirty="0" smtClean="0"/>
              <a:t>выт</a:t>
            </a:r>
            <a:r>
              <a:rPr lang="ru-RU" b="1" dirty="0" smtClean="0"/>
              <a:t> = 0,2 Н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57224" y="3643314"/>
            <a:ext cx="457203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2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1500174"/>
            <a:ext cx="2438400" cy="3797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Комплект № 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57691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штатив лабораторный с муфтой и лапкой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пружина жесткостью (40±1) Н/м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3 груза массой по   (100±2) г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динамометр школьный с пределом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измерения 4 Н (С = 0,1 Н)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линейка длиной 200–300 мм с миллиметровыми делениями 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571612"/>
            <a:ext cx="4011168" cy="372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1000108"/>
            <a:ext cx="7858180" cy="385765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3.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Определение  жесткости пружины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sp>
        <p:nvSpPr>
          <p:cNvPr id="5" name="Текст 9"/>
          <p:cNvSpPr txBox="1">
            <a:spLocks/>
          </p:cNvSpPr>
          <p:nvPr/>
        </p:nvSpPr>
        <p:spPr>
          <a:xfrm>
            <a:off x="714348" y="2571744"/>
            <a:ext cx="5286412" cy="1928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 smtClean="0"/>
              <a:t>1)  Схема экспериментальной установки</a:t>
            </a:r>
            <a:endParaRPr lang="en-US" sz="2000" b="1" dirty="0" smtClean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 smtClean="0"/>
              <a:t>2)  </a:t>
            </a:r>
            <a:r>
              <a:rPr lang="en-US" sz="2000" b="1" dirty="0" smtClean="0"/>
              <a:t>F</a:t>
            </a:r>
            <a:r>
              <a:rPr lang="ru-RU" sz="1600" b="1" dirty="0" err="1" smtClean="0"/>
              <a:t>упр</a:t>
            </a:r>
            <a:r>
              <a:rPr lang="ru-RU" sz="2000" b="1" dirty="0" smtClean="0"/>
              <a:t> = </a:t>
            </a:r>
            <a:r>
              <a:rPr lang="en-US" sz="2000" b="1" dirty="0" smtClean="0"/>
              <a:t>mg = P</a:t>
            </a:r>
            <a:r>
              <a:rPr lang="ru-RU" sz="2000" b="1" dirty="0" smtClean="0"/>
              <a:t>; </a:t>
            </a:r>
            <a:r>
              <a:rPr lang="en-US" sz="2000" b="1" dirty="0" smtClean="0"/>
              <a:t>F</a:t>
            </a:r>
            <a:r>
              <a:rPr lang="ru-RU" sz="1600" b="1" dirty="0" err="1" smtClean="0"/>
              <a:t>упр</a:t>
            </a:r>
            <a:r>
              <a:rPr lang="ru-RU" sz="2000" b="1" dirty="0" smtClean="0"/>
              <a:t> = </a:t>
            </a:r>
            <a:r>
              <a:rPr lang="en-US" sz="2000" b="1" dirty="0" err="1" smtClean="0"/>
              <a:t>kx</a:t>
            </a:r>
            <a:r>
              <a:rPr lang="ru-RU" sz="2000" b="1" dirty="0" smtClean="0"/>
              <a:t>; </a:t>
            </a:r>
            <a:r>
              <a:rPr lang="en-US" sz="2000" b="1" dirty="0" smtClean="0"/>
              <a:t>k = P/x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arenR" startAt="3"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2,5 см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0,025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 smtClean="0"/>
              <a:t>        Р = 1 Н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4) 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lang="en-US" sz="2000" b="1" dirty="0" smtClean="0"/>
              <a:t> = </a:t>
            </a:r>
            <a:r>
              <a:rPr lang="ru-RU" sz="2000" b="1" dirty="0" smtClean="0"/>
              <a:t>40</a:t>
            </a:r>
            <a:r>
              <a:rPr lang="en-US" sz="2000" b="1" dirty="0" smtClean="0"/>
              <a:t> H/</a:t>
            </a:r>
            <a:r>
              <a:rPr lang="ru-RU" sz="2000" b="1" dirty="0" smtClean="0"/>
              <a:t>м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3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2000240"/>
            <a:ext cx="1957137" cy="3122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714356"/>
            <a:ext cx="7858180" cy="457203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3.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Изучение зависимости силы упругости, возникающей в пружине, от степени деформации пружины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65193"/>
          </a:xfrm>
        </p:spPr>
        <p:txBody>
          <a:bodyPr>
            <a:noAutofit/>
          </a:bodyPr>
          <a:lstStyle/>
          <a:p>
            <a:pPr marL="457200" indent="-457200">
              <a:buAutoNum type="arabicParenR"/>
            </a:pPr>
            <a:r>
              <a:rPr lang="ru-RU" sz="2000" dirty="0" smtClean="0"/>
              <a:t>Схема экспериментальной установки</a:t>
            </a:r>
          </a:p>
          <a:p>
            <a:pPr marL="457200" indent="-457200">
              <a:buAutoNum type="arabicParenR"/>
            </a:pPr>
            <a:r>
              <a:rPr lang="ru-RU" sz="2000" dirty="0" smtClean="0"/>
              <a:t>Результаты измерений</a:t>
            </a:r>
            <a:endParaRPr lang="ru-RU" sz="2000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sz="quarter" idx="4"/>
          </p:nvPr>
        </p:nvGraphicFramePr>
        <p:xfrm>
          <a:off x="4643438" y="1714488"/>
          <a:ext cx="385765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  <a:gridCol w="1285884"/>
                <a:gridCol w="12858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r>
                        <a:rPr lang="ru-RU" dirty="0" smtClean="0"/>
                        <a:t>, см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2,5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7,5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Текст 9"/>
          <p:cNvSpPr>
            <a:spLocks noGrp="1"/>
          </p:cNvSpPr>
          <p:nvPr>
            <p:ph type="body" idx="1"/>
          </p:nvPr>
        </p:nvSpPr>
        <p:spPr>
          <a:xfrm>
            <a:off x="500034" y="5429264"/>
            <a:ext cx="8143932" cy="965193"/>
          </a:xfrm>
        </p:spPr>
        <p:txBody>
          <a:bodyPr>
            <a:normAutofit/>
          </a:bodyPr>
          <a:lstStyle/>
          <a:p>
            <a:pPr marL="457200" indent="-457200"/>
            <a:r>
              <a:rPr lang="ru-RU" sz="2000" dirty="0" smtClean="0"/>
              <a:t>3)   Вывод:  При увеличении растяжения пружины сила упругости, возникающая в пружине, также увеличивается </a:t>
            </a:r>
          </a:p>
        </p:txBody>
      </p:sp>
      <p:pic>
        <p:nvPicPr>
          <p:cNvPr id="2051" name="Диаграмма 1"/>
          <p:cNvPicPr>
            <a:picLocks noChangeArrowheads="1"/>
          </p:cNvPicPr>
          <p:nvPr/>
        </p:nvPicPr>
        <p:blipFill>
          <a:blip r:embed="rId2"/>
          <a:srcRect l="4675" t="3448" r="1834" b="3448"/>
          <a:stretch>
            <a:fillRect/>
          </a:stretch>
        </p:blipFill>
        <p:spPr bwMode="auto">
          <a:xfrm>
            <a:off x="4357686" y="3643314"/>
            <a:ext cx="428628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3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2500306"/>
            <a:ext cx="1957137" cy="3122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Комплект № 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каретка с крючком на нити </a:t>
            </a:r>
            <a:r>
              <a:rPr lang="en-US" b="1" i="1" dirty="0" smtClean="0">
                <a:solidFill>
                  <a:schemeClr val="tx2"/>
                </a:solidFill>
              </a:rPr>
              <a:t>m = 100 </a:t>
            </a:r>
            <a:r>
              <a:rPr lang="ru-RU" b="1" i="1" dirty="0" smtClean="0">
                <a:solidFill>
                  <a:schemeClr val="tx2"/>
                </a:solidFill>
              </a:rPr>
              <a:t>г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3 груза массой по (100±2) г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динамометр школьный с пределом измерения 4 Н                (С = 0,1 Н)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направляющая (коэффициент трения каретки по направляющей приблизительно 0,2)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571612"/>
            <a:ext cx="4200144" cy="365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785794"/>
            <a:ext cx="7858180" cy="385765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4.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Определение  коэффициента трения  скольжения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sp>
        <p:nvSpPr>
          <p:cNvPr id="4" name="Текст 9"/>
          <p:cNvSpPr txBox="1">
            <a:spLocks/>
          </p:cNvSpPr>
          <p:nvPr/>
        </p:nvSpPr>
        <p:spPr>
          <a:xfrm>
            <a:off x="428596" y="2214554"/>
            <a:ext cx="5286412" cy="2643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 smtClean="0"/>
              <a:t>1)    Схема экспериментальной установки</a:t>
            </a:r>
            <a:endParaRPr lang="en-US" sz="2000" b="1" dirty="0" smtClean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arenR" startAt="2"/>
              <a:tabLst/>
              <a:defRPr/>
            </a:pPr>
            <a:r>
              <a:rPr lang="en-US" sz="2000" b="1" dirty="0" smtClean="0"/>
              <a:t>F</a:t>
            </a:r>
            <a:r>
              <a:rPr lang="ru-RU" sz="1600" b="1" dirty="0" err="1" smtClean="0"/>
              <a:t>упр</a:t>
            </a:r>
            <a:r>
              <a:rPr lang="ru-RU" sz="2000" b="1" dirty="0" smtClean="0"/>
              <a:t> = </a:t>
            </a:r>
            <a:r>
              <a:rPr lang="en-US" sz="2000" b="1" dirty="0" smtClean="0"/>
              <a:t>F</a:t>
            </a:r>
            <a:r>
              <a:rPr lang="ru-RU" sz="1600" b="1" dirty="0" err="1" smtClean="0"/>
              <a:t>тр</a:t>
            </a:r>
            <a:r>
              <a:rPr lang="ru-RU" sz="2000" b="1" dirty="0" smtClean="0"/>
              <a:t> (при равномерном движении) </a:t>
            </a:r>
          </a:p>
          <a:p>
            <a:pPr marL="457200" lvl="0" indent="-457200">
              <a:spcBef>
                <a:spcPct val="20000"/>
              </a:spcBef>
              <a:defRPr/>
            </a:pPr>
            <a:r>
              <a:rPr lang="ru-RU" sz="2000" b="1" dirty="0" smtClean="0"/>
              <a:t>        </a:t>
            </a:r>
            <a:r>
              <a:rPr lang="en-US" sz="2000" b="1" dirty="0" smtClean="0"/>
              <a:t>F</a:t>
            </a:r>
            <a:r>
              <a:rPr lang="ru-RU" sz="1600" b="1" dirty="0" err="1" smtClean="0"/>
              <a:t>тр</a:t>
            </a:r>
            <a:r>
              <a:rPr lang="ru-RU" sz="2000" b="1" dirty="0" smtClean="0"/>
              <a:t> = µ</a:t>
            </a:r>
            <a:r>
              <a:rPr lang="en-US" sz="2000" b="1" dirty="0" smtClean="0"/>
              <a:t>N</a:t>
            </a:r>
            <a:r>
              <a:rPr lang="ru-RU" sz="2000" b="1" dirty="0" smtClean="0"/>
              <a:t>; </a:t>
            </a:r>
            <a:r>
              <a:rPr lang="en-US" sz="2000" b="1" dirty="0" smtClean="0"/>
              <a:t>N = P</a:t>
            </a:r>
            <a:r>
              <a:rPr lang="ru-RU" sz="2000" b="1" dirty="0" smtClean="0"/>
              <a:t>; </a:t>
            </a:r>
            <a:r>
              <a:rPr lang="en-US" sz="2000" b="1" dirty="0" smtClean="0"/>
              <a:t>F</a:t>
            </a:r>
            <a:r>
              <a:rPr lang="ru-RU" sz="1600" b="1" dirty="0" err="1" smtClean="0"/>
              <a:t>тр</a:t>
            </a:r>
            <a:r>
              <a:rPr lang="ru-RU" sz="2000" b="1" dirty="0" smtClean="0"/>
              <a:t> = µ</a:t>
            </a:r>
            <a:r>
              <a:rPr lang="en-US" sz="2000" b="1" dirty="0" smtClean="0"/>
              <a:t>P</a:t>
            </a:r>
            <a:r>
              <a:rPr lang="ru-RU" sz="2000" b="1" dirty="0" smtClean="0"/>
              <a:t>; µ = </a:t>
            </a:r>
            <a:r>
              <a:rPr lang="en-US" sz="2000" b="1" dirty="0" smtClean="0"/>
              <a:t>F</a:t>
            </a:r>
            <a:r>
              <a:rPr lang="ru-RU" sz="1600" b="1" dirty="0" err="1" smtClean="0"/>
              <a:t>упр</a:t>
            </a:r>
            <a:r>
              <a:rPr lang="ru-RU" sz="2000" b="1" dirty="0" smtClean="0"/>
              <a:t>/</a:t>
            </a:r>
            <a:r>
              <a:rPr lang="en-US" sz="2000" b="1" dirty="0" smtClean="0"/>
              <a:t>P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lvl="0" indent="-457200">
              <a:spcBef>
                <a:spcPct val="20000"/>
              </a:spcBef>
              <a:buAutoNum type="arabicParenR" startAt="3"/>
              <a:defRPr/>
            </a:pPr>
            <a:r>
              <a:rPr lang="en-US" sz="2000" b="1" dirty="0" smtClean="0"/>
              <a:t>F</a:t>
            </a:r>
            <a:r>
              <a:rPr lang="ru-RU" sz="1600" b="1" dirty="0" err="1" smtClean="0"/>
              <a:t>упр</a:t>
            </a:r>
            <a:r>
              <a:rPr lang="ru-RU" sz="2000" b="1" dirty="0" smtClean="0"/>
              <a:t> = </a:t>
            </a:r>
            <a:r>
              <a:rPr lang="en-US" sz="2000" b="1" dirty="0" smtClean="0"/>
              <a:t>0</a:t>
            </a:r>
            <a:r>
              <a:rPr lang="ru-RU" sz="2000" b="1" dirty="0" smtClean="0"/>
              <a:t>,3 Н; </a:t>
            </a:r>
          </a:p>
          <a:p>
            <a:pPr marL="457200" lvl="0" indent="-457200">
              <a:spcBef>
                <a:spcPct val="20000"/>
              </a:spcBef>
              <a:defRPr/>
            </a:pPr>
            <a:r>
              <a:rPr lang="ru-RU" sz="2000" b="1" dirty="0" smtClean="0"/>
              <a:t>        </a:t>
            </a:r>
            <a:r>
              <a:rPr lang="en-US" sz="2000" b="1" dirty="0" smtClean="0"/>
              <a:t>P = 1</a:t>
            </a:r>
            <a:r>
              <a:rPr lang="ru-RU" sz="2000" b="1" dirty="0" smtClean="0"/>
              <a:t>,3 Н (измеряется вес бруска с грузом </a:t>
            </a:r>
            <a:r>
              <a:rPr lang="en-US" sz="2000" b="1" dirty="0" smtClean="0"/>
              <a:t>m</a:t>
            </a:r>
            <a:r>
              <a:rPr lang="ru-RU" sz="2000" b="1" dirty="0" smtClean="0"/>
              <a:t> </a:t>
            </a:r>
            <a:r>
              <a:rPr lang="en-US" sz="2000" b="1" dirty="0" smtClean="0"/>
              <a:t>=</a:t>
            </a:r>
            <a:r>
              <a:rPr lang="ru-RU" sz="2000" b="1" dirty="0" smtClean="0"/>
              <a:t> </a:t>
            </a:r>
            <a:r>
              <a:rPr lang="en-US" sz="2000" b="1" dirty="0" smtClean="0"/>
              <a:t>100</a:t>
            </a:r>
            <a:r>
              <a:rPr lang="ru-RU" sz="2000" b="1" dirty="0" smtClean="0"/>
              <a:t>г)</a:t>
            </a:r>
          </a:p>
          <a:p>
            <a:pPr marL="457200" lvl="0" indent="-457200">
              <a:spcBef>
                <a:spcPct val="20000"/>
              </a:spcBef>
              <a:defRPr/>
            </a:pPr>
            <a:r>
              <a:rPr lang="ru-RU" sz="2000" b="1" dirty="0" smtClean="0"/>
              <a:t>4)     µ = 0,15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4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2071678"/>
            <a:ext cx="2865120" cy="222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Требования к уровню подготовки, освоение которых проверяется заданиями КИМ</a:t>
            </a:r>
            <a:b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(из спецификации </a:t>
            </a:r>
            <a:r>
              <a:rPr lang="ru-RU" sz="3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КИМов</a:t>
            </a: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в 2013 году)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14348" y="642918"/>
            <a:ext cx="7858180" cy="435771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4.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Определение  работы силы трения при равномерном движении тела по горизонтальной поверхности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sp>
        <p:nvSpPr>
          <p:cNvPr id="4" name="Текст 9"/>
          <p:cNvSpPr txBox="1">
            <a:spLocks/>
          </p:cNvSpPr>
          <p:nvPr/>
        </p:nvSpPr>
        <p:spPr>
          <a:xfrm>
            <a:off x="642910" y="2071678"/>
            <a:ext cx="5286412" cy="2000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 smtClean="0"/>
              <a:t>1)     Схема экспериментальной установки</a:t>
            </a:r>
            <a:endParaRPr lang="en-US" sz="2000" b="1" dirty="0" smtClean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arenR" startAt="2"/>
              <a:tabLst/>
              <a:defRPr/>
            </a:pPr>
            <a:r>
              <a:rPr lang="en-US" sz="2000" b="1" dirty="0" smtClean="0"/>
              <a:t>A = F</a:t>
            </a:r>
            <a:r>
              <a:rPr lang="ru-RU" sz="1600" b="1" dirty="0" err="1" smtClean="0"/>
              <a:t>тр</a:t>
            </a:r>
            <a:r>
              <a:rPr lang="ru-RU" sz="1600" b="1" dirty="0" smtClean="0"/>
              <a:t> ·</a:t>
            </a:r>
            <a:r>
              <a:rPr lang="en-US" sz="2000" b="1" dirty="0" smtClean="0"/>
              <a:t> 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 smtClean="0"/>
              <a:t>        F</a:t>
            </a:r>
            <a:r>
              <a:rPr lang="ru-RU" sz="1600" b="1" dirty="0" err="1" smtClean="0"/>
              <a:t>упр</a:t>
            </a:r>
            <a:r>
              <a:rPr lang="ru-RU" sz="2000" b="1" dirty="0" smtClean="0"/>
              <a:t> = </a:t>
            </a:r>
            <a:r>
              <a:rPr lang="en-US" sz="2000" b="1" dirty="0" smtClean="0"/>
              <a:t>F</a:t>
            </a:r>
            <a:r>
              <a:rPr lang="ru-RU" sz="1600" b="1" dirty="0" err="1" smtClean="0"/>
              <a:t>тр</a:t>
            </a:r>
            <a:r>
              <a:rPr lang="ru-RU" sz="2000" b="1" dirty="0" smtClean="0"/>
              <a:t> (при равномерном движении) </a:t>
            </a:r>
          </a:p>
          <a:p>
            <a:pPr marL="457200" lvl="0" indent="-457200">
              <a:spcBef>
                <a:spcPct val="20000"/>
              </a:spcBef>
              <a:defRPr/>
            </a:pPr>
            <a:r>
              <a:rPr lang="en-US" sz="2000" b="1" dirty="0" smtClean="0"/>
              <a:t>3)</a:t>
            </a:r>
            <a:r>
              <a:rPr lang="ru-RU" sz="2000" b="1" dirty="0" smtClean="0"/>
              <a:t>     </a:t>
            </a:r>
            <a:r>
              <a:rPr lang="en-US" sz="2000" b="1" dirty="0" smtClean="0"/>
              <a:t>F</a:t>
            </a:r>
            <a:r>
              <a:rPr lang="ru-RU" sz="1600" b="1" dirty="0" err="1" smtClean="0"/>
              <a:t>упр</a:t>
            </a:r>
            <a:r>
              <a:rPr lang="ru-RU" sz="2000" b="1" dirty="0" smtClean="0"/>
              <a:t> = </a:t>
            </a:r>
            <a:r>
              <a:rPr lang="en-US" sz="2000" b="1" dirty="0" smtClean="0"/>
              <a:t>0</a:t>
            </a:r>
            <a:r>
              <a:rPr lang="ru-RU" sz="2000" b="1" dirty="0" smtClean="0"/>
              <a:t>,3 Н;  </a:t>
            </a:r>
            <a:r>
              <a:rPr lang="en-US" sz="2000" b="1" dirty="0" smtClean="0"/>
              <a:t>S = </a:t>
            </a:r>
            <a:r>
              <a:rPr lang="ru-RU" sz="2000" b="1" dirty="0" smtClean="0"/>
              <a:t>0,4 м</a:t>
            </a:r>
          </a:p>
          <a:p>
            <a:pPr marL="457200" lvl="0" indent="-457200">
              <a:spcBef>
                <a:spcPct val="20000"/>
              </a:spcBef>
              <a:defRPr/>
            </a:pPr>
            <a:r>
              <a:rPr lang="ru-RU" sz="2000" b="1" dirty="0" smtClean="0"/>
              <a:t>4)     </a:t>
            </a:r>
            <a:r>
              <a:rPr lang="en-US" sz="2000" b="1" dirty="0" smtClean="0"/>
              <a:t>A = </a:t>
            </a:r>
            <a:r>
              <a:rPr lang="ru-RU" sz="2000" b="1" dirty="0" smtClean="0"/>
              <a:t>0,3 Н · 0,4 м = 0,12 Дж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4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2214554"/>
            <a:ext cx="3151632" cy="1584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714356"/>
            <a:ext cx="7858180" cy="435771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4.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Исследование зависимости силы трения скольжения от силы нормального давления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65193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arenR"/>
            </a:pPr>
            <a:r>
              <a:rPr lang="ru-RU" dirty="0" smtClean="0"/>
              <a:t>Схема экспериментальной установки</a:t>
            </a:r>
          </a:p>
          <a:p>
            <a:pPr marL="457200" indent="-457200">
              <a:buAutoNum type="arabicParenR"/>
            </a:pPr>
            <a:r>
              <a:rPr lang="ru-RU" dirty="0" smtClean="0"/>
              <a:t>Результаты измерений</a:t>
            </a:r>
            <a:endParaRPr lang="ru-RU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sz="quarter" idx="4"/>
          </p:nvPr>
        </p:nvGraphicFramePr>
        <p:xfrm>
          <a:off x="4643438" y="1714488"/>
          <a:ext cx="4000527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509"/>
                <a:gridCol w="1333509"/>
                <a:gridCol w="1333509"/>
              </a:tblGrid>
              <a:tr h="3286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 </a:t>
                      </a:r>
                      <a:r>
                        <a:rPr lang="ru-RU" dirty="0" err="1" smtClean="0"/>
                        <a:t>тр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</a:tr>
              <a:tr h="3286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1,3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0,2</a:t>
                      </a:r>
                      <a:endParaRPr lang="ru-RU" b="1" dirty="0"/>
                    </a:p>
                  </a:txBody>
                  <a:tcPr/>
                </a:tc>
              </a:tr>
              <a:tr h="3286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2,3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0,4</a:t>
                      </a:r>
                      <a:endParaRPr lang="ru-RU" b="1" dirty="0"/>
                    </a:p>
                  </a:txBody>
                  <a:tcPr/>
                </a:tc>
              </a:tr>
              <a:tr h="3286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3,3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0,6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Текст 9"/>
          <p:cNvSpPr>
            <a:spLocks noGrp="1"/>
          </p:cNvSpPr>
          <p:nvPr>
            <p:ph type="body" idx="1"/>
          </p:nvPr>
        </p:nvSpPr>
        <p:spPr>
          <a:xfrm>
            <a:off x="571472" y="5286388"/>
            <a:ext cx="8143932" cy="965193"/>
          </a:xfrm>
        </p:spPr>
        <p:txBody>
          <a:bodyPr>
            <a:noAutofit/>
          </a:bodyPr>
          <a:lstStyle/>
          <a:p>
            <a:pPr marL="457200" indent="-457200"/>
            <a:r>
              <a:rPr lang="ru-RU" sz="2000" dirty="0" smtClean="0"/>
              <a:t>3)   Вывод:  При увеличении силы нормального давления сила трения скольжения, возникающая между бруском и поверхностью направляющей, также увеличивается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333" t="33266" r="3333" b="6189"/>
          <a:stretch>
            <a:fillRect/>
          </a:stretch>
        </p:blipFill>
        <p:spPr bwMode="auto">
          <a:xfrm>
            <a:off x="4572000" y="3214686"/>
            <a:ext cx="400052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4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2643182"/>
            <a:ext cx="2865120" cy="222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Комплект № 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источник питания постоянного тока 4,5 В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вольтметр 0–6 В, С = 0,2 В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амперметр 0–2 А, С = 0,1 А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переменный резистор (реостат), сопротивлением 10 Ом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резистор, R</a:t>
            </a:r>
            <a:r>
              <a:rPr lang="ru-RU" sz="2000" b="1" i="1" dirty="0" smtClean="0">
                <a:solidFill>
                  <a:schemeClr val="tx2"/>
                </a:solidFill>
              </a:rPr>
              <a:t>1</a:t>
            </a:r>
            <a:r>
              <a:rPr lang="ru-RU" b="1" i="1" dirty="0" smtClean="0">
                <a:solidFill>
                  <a:schemeClr val="tx2"/>
                </a:solidFill>
              </a:rPr>
              <a:t> = 12 Ом, обозначаемый </a:t>
            </a:r>
            <a:r>
              <a:rPr lang="en-US" b="1" i="1" dirty="0" smtClean="0">
                <a:solidFill>
                  <a:schemeClr val="tx2"/>
                </a:solidFill>
              </a:rPr>
              <a:t>R1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резистор, R</a:t>
            </a:r>
            <a:r>
              <a:rPr lang="ru-RU" sz="2000" b="1" i="1" dirty="0" smtClean="0">
                <a:solidFill>
                  <a:schemeClr val="tx2"/>
                </a:solidFill>
              </a:rPr>
              <a:t>2</a:t>
            </a:r>
            <a:r>
              <a:rPr lang="ru-RU" b="1" i="1" dirty="0" smtClean="0">
                <a:solidFill>
                  <a:schemeClr val="tx2"/>
                </a:solidFill>
              </a:rPr>
              <a:t> = 6 Ом, обозначаемый </a:t>
            </a:r>
            <a:r>
              <a:rPr lang="en-US" b="1" i="1" dirty="0" smtClean="0">
                <a:solidFill>
                  <a:schemeClr val="tx2"/>
                </a:solidFill>
              </a:rPr>
              <a:t>R2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соединительные провода, 8 шт.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ключ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рабочее поле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6" name="Рисунок 5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571612"/>
            <a:ext cx="4157472" cy="372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857232"/>
            <a:ext cx="7858180" cy="385765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5.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Определение  электрического сопротивления резистора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sp>
        <p:nvSpPr>
          <p:cNvPr id="7" name="Текст 9"/>
          <p:cNvSpPr txBox="1">
            <a:spLocks/>
          </p:cNvSpPr>
          <p:nvPr/>
        </p:nvSpPr>
        <p:spPr>
          <a:xfrm>
            <a:off x="500034" y="1571612"/>
            <a:ext cx="5500726" cy="2000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 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Схема экспериментальной установки (для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 smtClean="0"/>
              <a:t>      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определения сопротивления резистора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R1)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 smtClean="0"/>
              <a:t>2)    I = U/R</a:t>
            </a:r>
            <a:r>
              <a:rPr lang="ru-RU" b="1" dirty="0" smtClean="0"/>
              <a:t>; </a:t>
            </a:r>
            <a:r>
              <a:rPr lang="en-US" b="1" dirty="0" smtClean="0"/>
              <a:t>R = U/I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  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Измерение сопротивления 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dirty="0" smtClean="0"/>
              <a:t>       </a:t>
            </a:r>
            <a:r>
              <a:rPr lang="en-US" b="1" dirty="0" smtClean="0"/>
              <a:t> I = 0</a:t>
            </a:r>
            <a:r>
              <a:rPr lang="ru-RU" b="1" dirty="0" smtClean="0"/>
              <a:t>,</a:t>
            </a:r>
            <a:r>
              <a:rPr lang="en-US" b="1" dirty="0" smtClean="0"/>
              <a:t>16</a:t>
            </a:r>
            <a:r>
              <a:rPr lang="ru-RU" b="1" dirty="0" smtClean="0"/>
              <a:t> А      </a:t>
            </a:r>
            <a:r>
              <a:rPr lang="en-US" b="1" dirty="0" smtClean="0"/>
              <a:t>U</a:t>
            </a:r>
            <a:r>
              <a:rPr lang="ru-RU" b="1" dirty="0" smtClean="0"/>
              <a:t> = </a:t>
            </a:r>
            <a:r>
              <a:rPr lang="en-US" b="1" dirty="0" smtClean="0"/>
              <a:t>2</a:t>
            </a:r>
            <a:r>
              <a:rPr lang="ru-RU" b="1" dirty="0" smtClean="0"/>
              <a:t> В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4)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 = 12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,5 Ом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1" name="Текст 9"/>
          <p:cNvSpPr txBox="1">
            <a:spLocks/>
          </p:cNvSpPr>
          <p:nvPr/>
        </p:nvSpPr>
        <p:spPr>
          <a:xfrm>
            <a:off x="500034" y="4000504"/>
            <a:ext cx="5500726" cy="2000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 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Схема экспериментальной установки (для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 smtClean="0"/>
              <a:t>      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определения сопротивления резистора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 smtClean="0"/>
              <a:t>2)    I = U/R</a:t>
            </a:r>
            <a:r>
              <a:rPr lang="ru-RU" b="1" dirty="0" smtClean="0"/>
              <a:t>; </a:t>
            </a:r>
            <a:r>
              <a:rPr lang="en-US" b="1" dirty="0" smtClean="0"/>
              <a:t>R = U/I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  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Измерение сопротивления 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ru-RU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dirty="0" smtClean="0"/>
              <a:t>       </a:t>
            </a:r>
            <a:r>
              <a:rPr lang="en-US" b="1" dirty="0" smtClean="0"/>
              <a:t> I = 0</a:t>
            </a:r>
            <a:r>
              <a:rPr lang="ru-RU" b="1" dirty="0" smtClean="0"/>
              <a:t>,5 А      </a:t>
            </a:r>
            <a:r>
              <a:rPr lang="en-US" b="1" dirty="0" smtClean="0"/>
              <a:t>U</a:t>
            </a:r>
            <a:r>
              <a:rPr lang="ru-RU" b="1" dirty="0" smtClean="0"/>
              <a:t> = </a:t>
            </a:r>
            <a:r>
              <a:rPr lang="en-US" b="1" dirty="0" smtClean="0"/>
              <a:t>2</a:t>
            </a:r>
            <a:r>
              <a:rPr lang="ru-RU" b="1" dirty="0" smtClean="0"/>
              <a:t>,8 В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4)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 = 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5,6  Ом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42910" y="3786190"/>
            <a:ext cx="500066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5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2428868"/>
            <a:ext cx="2865120" cy="144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857232"/>
            <a:ext cx="7858180" cy="385765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5.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Определение  мощности электрического тока, выделяемой на резисторе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sp>
        <p:nvSpPr>
          <p:cNvPr id="5" name="Текст 9"/>
          <p:cNvSpPr txBox="1">
            <a:spLocks/>
          </p:cNvSpPr>
          <p:nvPr/>
        </p:nvSpPr>
        <p:spPr>
          <a:xfrm>
            <a:off x="357158" y="1643050"/>
            <a:ext cx="5429288" cy="2071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lvl="0" indent="-457200">
              <a:spcBef>
                <a:spcPct val="20000"/>
              </a:spcBef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  Схема экспериментальной установки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457200" lvl="0" indent="-457200">
              <a:spcBef>
                <a:spcPct val="20000"/>
              </a:spcBef>
              <a:defRPr/>
            </a:pPr>
            <a:r>
              <a:rPr lang="en-US" b="1" dirty="0" smtClean="0"/>
              <a:t>      </a:t>
            </a:r>
            <a:r>
              <a:rPr lang="ru-RU" b="1" dirty="0" smtClean="0"/>
              <a:t>(для</a:t>
            </a:r>
            <a:r>
              <a:rPr lang="en-US" b="1" dirty="0" smtClean="0"/>
              <a:t> </a:t>
            </a:r>
            <a:r>
              <a:rPr lang="ru-RU" b="1" dirty="0" smtClean="0"/>
              <a:t>определения мощности на резисторе </a:t>
            </a:r>
            <a:r>
              <a:rPr lang="en-US" b="1" dirty="0" smtClean="0"/>
              <a:t>R1)</a:t>
            </a:r>
            <a:endParaRPr lang="ru-RU" b="1" dirty="0" smtClean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dirty="0" smtClean="0"/>
              <a:t>2)   </a:t>
            </a:r>
            <a:r>
              <a:rPr lang="en-US" b="1" dirty="0" smtClean="0"/>
              <a:t>P = U · I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  Измерение мощности на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2 В      </a:t>
            </a:r>
            <a:r>
              <a:rPr lang="en-US" b="1" dirty="0" smtClean="0"/>
              <a:t>I</a:t>
            </a:r>
            <a:r>
              <a:rPr lang="ru-RU" b="1" dirty="0" smtClean="0"/>
              <a:t> = 0,16 А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4)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0,32 Вт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Текст 9"/>
          <p:cNvSpPr txBox="1">
            <a:spLocks/>
          </p:cNvSpPr>
          <p:nvPr/>
        </p:nvSpPr>
        <p:spPr>
          <a:xfrm>
            <a:off x="357158" y="3929066"/>
            <a:ext cx="5429288" cy="2071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lvl="0" indent="-457200">
              <a:spcBef>
                <a:spcPct val="20000"/>
              </a:spcBef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  Схема экспериментальной установки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457200" lvl="0" indent="-457200">
              <a:spcBef>
                <a:spcPct val="20000"/>
              </a:spcBef>
              <a:defRPr/>
            </a:pPr>
            <a:r>
              <a:rPr lang="en-US" b="1" dirty="0" smtClean="0"/>
              <a:t>      </a:t>
            </a:r>
            <a:r>
              <a:rPr lang="ru-RU" b="1" dirty="0" smtClean="0"/>
              <a:t>(для</a:t>
            </a:r>
            <a:r>
              <a:rPr lang="en-US" b="1" dirty="0" smtClean="0"/>
              <a:t> </a:t>
            </a:r>
            <a:r>
              <a:rPr lang="ru-RU" b="1" dirty="0" smtClean="0"/>
              <a:t>определения мощности на резисторе </a:t>
            </a:r>
            <a:r>
              <a:rPr lang="en-US" b="1" dirty="0" smtClean="0"/>
              <a:t>R</a:t>
            </a:r>
            <a:r>
              <a:rPr lang="ru-RU" b="1" dirty="0" smtClean="0"/>
              <a:t>2</a:t>
            </a:r>
            <a:r>
              <a:rPr lang="en-US" b="1" dirty="0" smtClean="0"/>
              <a:t>)</a:t>
            </a:r>
            <a:endParaRPr lang="ru-RU" b="1" dirty="0" smtClean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dirty="0" smtClean="0"/>
              <a:t>2)   </a:t>
            </a:r>
            <a:r>
              <a:rPr lang="en-US" b="1" dirty="0" smtClean="0"/>
              <a:t>P = U · I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  Измерение мощности на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2,8 В      </a:t>
            </a:r>
            <a:r>
              <a:rPr lang="en-US" b="1" dirty="0" smtClean="0"/>
              <a:t>I</a:t>
            </a:r>
            <a:r>
              <a:rPr lang="ru-RU" b="1" dirty="0" smtClean="0"/>
              <a:t> = 0,5 А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4)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1,4 Вт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28596" y="3786190"/>
            <a:ext cx="507209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5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2714620"/>
            <a:ext cx="2865120" cy="144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857232"/>
            <a:ext cx="7858180" cy="385765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5.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Определение работы электрического тока, протекающего через резистор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034" y="1857364"/>
            <a:ext cx="8001056" cy="4572056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sz="6200" b="1" dirty="0" smtClean="0">
                <a:solidFill>
                  <a:srgbClr val="FF0000"/>
                </a:solidFill>
              </a:rPr>
              <a:t> </a:t>
            </a:r>
            <a:r>
              <a:rPr lang="ru-RU" sz="6200" b="1" dirty="0" smtClean="0">
                <a:solidFill>
                  <a:schemeClr val="tx2">
                    <a:lumMod val="75000"/>
                  </a:schemeClr>
                </a:solidFill>
              </a:rPr>
              <a:t>1.  </a:t>
            </a:r>
            <a:r>
              <a:rPr lang="ru-RU" sz="6200" b="1" i="1" dirty="0" smtClean="0">
                <a:solidFill>
                  <a:schemeClr val="tx2">
                    <a:lumMod val="75000"/>
                  </a:schemeClr>
                </a:solidFill>
              </a:rPr>
              <a:t>Умение формулировать (различать) цели проведения (гипотезу) и выводы описанного опыта или наблюдения.</a:t>
            </a:r>
          </a:p>
          <a:p>
            <a:pPr algn="just"/>
            <a:r>
              <a:rPr lang="ru-RU" sz="6200" b="1" dirty="0" smtClean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ru-RU" sz="6200" b="1" i="1" dirty="0" smtClean="0">
                <a:solidFill>
                  <a:schemeClr val="tx2">
                    <a:lumMod val="75000"/>
                  </a:schemeClr>
                </a:solidFill>
              </a:rPr>
              <a:t> Умение конструировать экспериментальную установку, выбирать порядок проведения опыта в соответствии с предложенной гипотезой.</a:t>
            </a:r>
          </a:p>
          <a:p>
            <a:pPr algn="just"/>
            <a:r>
              <a:rPr lang="ru-RU" sz="6200" b="1" dirty="0" smtClean="0">
                <a:solidFill>
                  <a:schemeClr val="tx2">
                    <a:lumMod val="75000"/>
                  </a:schemeClr>
                </a:solidFill>
              </a:rPr>
              <a:t>3. </a:t>
            </a:r>
            <a:r>
              <a:rPr lang="ru-RU" sz="6200" b="1" i="1" dirty="0" smtClean="0">
                <a:solidFill>
                  <a:schemeClr val="tx2">
                    <a:lumMod val="75000"/>
                  </a:schemeClr>
                </a:solidFill>
              </a:rPr>
              <a:t>Умение проводить анализ результатов экспериментальных исследований, в том числе, выраженных в виде таблицы или графика.</a:t>
            </a:r>
          </a:p>
          <a:p>
            <a:pPr algn="just"/>
            <a:r>
              <a:rPr lang="ru-RU" sz="6200" b="1" dirty="0" smtClean="0">
                <a:solidFill>
                  <a:schemeClr val="tx2">
                    <a:lumMod val="75000"/>
                  </a:schemeClr>
                </a:solidFill>
              </a:rPr>
              <a:t>4. </a:t>
            </a:r>
            <a:r>
              <a:rPr lang="ru-RU" sz="6200" b="1" i="1" dirty="0" smtClean="0">
                <a:solidFill>
                  <a:schemeClr val="tx2">
                    <a:lumMod val="75000"/>
                  </a:schemeClr>
                </a:solidFill>
              </a:rPr>
              <a:t>Умение использовать физические приборы и измерительные инструменты для прямых измерений физических величин </a:t>
            </a:r>
            <a:r>
              <a:rPr lang="ru-RU" sz="4900" b="1" dirty="0" smtClean="0">
                <a:solidFill>
                  <a:schemeClr val="tx2">
                    <a:lumMod val="75000"/>
                  </a:schemeClr>
                </a:solidFill>
              </a:rPr>
              <a:t>(расстояния, промежутка времени, массы, силы, силы тока, электрического напряжения) </a:t>
            </a:r>
            <a:r>
              <a:rPr lang="ru-RU" sz="6200" b="1" i="1" dirty="0" smtClean="0">
                <a:solidFill>
                  <a:schemeClr val="tx2">
                    <a:lumMod val="75000"/>
                  </a:schemeClr>
                </a:solidFill>
              </a:rPr>
              <a:t>и косвенных измерений физических величин</a:t>
            </a:r>
            <a:r>
              <a:rPr lang="ru-RU" sz="72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900" b="1" dirty="0" smtClean="0">
                <a:solidFill>
                  <a:schemeClr val="tx2">
                    <a:lumMod val="75000"/>
                  </a:schemeClr>
                </a:solidFill>
              </a:rPr>
              <a:t>(плотности вещества; силы Архимеда; коэффициента трения скольжения; жесткости пружины; периода и частоты колебаний математического маятника; момента силы, действующего на рычаг; работы силы упругости при подъеме груза с помощью подвижного или неподвижного блока; работы силы трения; оптической силы собирающей линзы; электрического сопротивления резистора; работы и мощности тока).</a:t>
            </a:r>
          </a:p>
          <a:p>
            <a:pPr algn="l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Заголовок 5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Владение основами знаний о методах научного познания и экспериментальными умениями: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pic>
        <p:nvPicPr>
          <p:cNvPr id="7" name="Содержимое 6" descr="Изображение 01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67245" t="48299" r="4012" b="40032"/>
          <a:stretch>
            <a:fillRect/>
          </a:stretch>
        </p:blipFill>
        <p:spPr>
          <a:xfrm>
            <a:off x="5929322" y="2786058"/>
            <a:ext cx="2857520" cy="1643074"/>
          </a:xfrm>
        </p:spPr>
      </p:pic>
      <p:sp>
        <p:nvSpPr>
          <p:cNvPr id="6" name="Текст 9"/>
          <p:cNvSpPr txBox="1">
            <a:spLocks/>
          </p:cNvSpPr>
          <p:nvPr/>
        </p:nvSpPr>
        <p:spPr>
          <a:xfrm>
            <a:off x="357158" y="1571612"/>
            <a:ext cx="5429288" cy="2071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lvl="0" indent="-457200">
              <a:spcBef>
                <a:spcPct val="20000"/>
              </a:spcBef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  Схема экспериментальной установки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457200" lvl="0" indent="-457200">
              <a:spcBef>
                <a:spcPct val="20000"/>
              </a:spcBef>
              <a:defRPr/>
            </a:pPr>
            <a:r>
              <a:rPr lang="en-US" b="1" dirty="0" smtClean="0"/>
              <a:t>      </a:t>
            </a:r>
            <a:r>
              <a:rPr lang="ru-RU" b="1" dirty="0" smtClean="0"/>
              <a:t>(для</a:t>
            </a:r>
            <a:r>
              <a:rPr lang="en-US" b="1" dirty="0" smtClean="0"/>
              <a:t> </a:t>
            </a:r>
            <a:r>
              <a:rPr lang="ru-RU" b="1" dirty="0" smtClean="0"/>
              <a:t>определения работы тока на резисторе </a:t>
            </a:r>
            <a:r>
              <a:rPr lang="en-US" b="1" dirty="0" smtClean="0"/>
              <a:t>R1)</a:t>
            </a:r>
            <a:endParaRPr lang="ru-RU" b="1" dirty="0" smtClean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dirty="0" smtClean="0"/>
              <a:t>2)   </a:t>
            </a:r>
            <a:r>
              <a:rPr lang="en-US" b="1" dirty="0" smtClean="0"/>
              <a:t>A = U · I · t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lvl="0" indent="-457200">
              <a:spcBef>
                <a:spcPct val="20000"/>
              </a:spcBef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lang="ru-RU" b="1" dirty="0" smtClean="0"/>
              <a:t>) </a:t>
            </a:r>
            <a:r>
              <a:rPr lang="en-US" b="1" dirty="0" smtClean="0"/>
              <a:t>  </a:t>
            </a:r>
            <a:r>
              <a:rPr lang="ru-RU" b="1" dirty="0" smtClean="0"/>
              <a:t>Измерение работы на </a:t>
            </a:r>
            <a:r>
              <a:rPr lang="en-US" b="1" dirty="0" smtClean="0"/>
              <a:t>R</a:t>
            </a:r>
            <a:r>
              <a:rPr lang="en-US" sz="1200" b="1" dirty="0" smtClean="0"/>
              <a:t>1</a:t>
            </a:r>
            <a:r>
              <a:rPr lang="ru-RU" b="1" dirty="0" smtClean="0"/>
              <a:t>:  </a:t>
            </a:r>
            <a:endParaRPr lang="en-US" b="1" dirty="0" smtClean="0"/>
          </a:p>
          <a:p>
            <a:pPr marL="457200" lvl="0" indent="-457200">
              <a:spcBef>
                <a:spcPct val="20000"/>
              </a:spcBef>
              <a:defRPr/>
            </a:pPr>
            <a:r>
              <a:rPr lang="ru-RU" b="1" dirty="0" smtClean="0"/>
              <a:t>       </a:t>
            </a:r>
            <a:r>
              <a:rPr lang="en-US" b="1" dirty="0" smtClean="0"/>
              <a:t>U = </a:t>
            </a:r>
            <a:r>
              <a:rPr lang="ru-RU" b="1" dirty="0" smtClean="0"/>
              <a:t> </a:t>
            </a:r>
            <a:r>
              <a:rPr lang="en-US" b="1" dirty="0" smtClean="0"/>
              <a:t>2</a:t>
            </a:r>
            <a:r>
              <a:rPr lang="ru-RU" b="1" dirty="0" smtClean="0"/>
              <a:t> В    </a:t>
            </a:r>
            <a:r>
              <a:rPr lang="en-US" b="1" dirty="0" smtClean="0"/>
              <a:t>I</a:t>
            </a:r>
            <a:r>
              <a:rPr lang="ru-RU" b="1" dirty="0" smtClean="0"/>
              <a:t> = 0,</a:t>
            </a:r>
            <a:r>
              <a:rPr lang="en-US" b="1" dirty="0" smtClean="0"/>
              <a:t>16</a:t>
            </a:r>
            <a:r>
              <a:rPr lang="ru-RU" b="1" dirty="0" smtClean="0"/>
              <a:t> А</a:t>
            </a:r>
            <a:r>
              <a:rPr lang="en-US" b="1" dirty="0" smtClean="0"/>
              <a:t> </a:t>
            </a:r>
            <a:r>
              <a:rPr lang="ru-RU" b="1" dirty="0" smtClean="0"/>
              <a:t>   </a:t>
            </a:r>
            <a:r>
              <a:rPr lang="en-US" b="1" dirty="0" smtClean="0"/>
              <a:t> t</a:t>
            </a:r>
            <a:r>
              <a:rPr lang="ru-RU" b="1" dirty="0" smtClean="0"/>
              <a:t> = 5 мин = 300 с</a:t>
            </a:r>
            <a:endParaRPr lang="en-US" b="1" dirty="0" smtClean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4)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lang="en-US" b="1" dirty="0" smtClean="0"/>
              <a:t>A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96 Дж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Текст 9"/>
          <p:cNvSpPr txBox="1">
            <a:spLocks/>
          </p:cNvSpPr>
          <p:nvPr/>
        </p:nvSpPr>
        <p:spPr>
          <a:xfrm>
            <a:off x="428596" y="4000504"/>
            <a:ext cx="5429288" cy="2071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lvl="0" indent="-457200">
              <a:spcBef>
                <a:spcPct val="20000"/>
              </a:spcBef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  Схема экспериментальной установки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457200" lvl="0" indent="-457200">
              <a:spcBef>
                <a:spcPct val="20000"/>
              </a:spcBef>
              <a:defRPr/>
            </a:pPr>
            <a:r>
              <a:rPr lang="en-US" b="1" dirty="0" smtClean="0"/>
              <a:t>      </a:t>
            </a:r>
            <a:r>
              <a:rPr lang="ru-RU" b="1" dirty="0" smtClean="0"/>
              <a:t>(для</a:t>
            </a:r>
            <a:r>
              <a:rPr lang="en-US" b="1" dirty="0" smtClean="0"/>
              <a:t> </a:t>
            </a:r>
            <a:r>
              <a:rPr lang="ru-RU" b="1" dirty="0" smtClean="0"/>
              <a:t>определения работы тока на резисторе </a:t>
            </a:r>
            <a:r>
              <a:rPr lang="en-US" b="1" dirty="0" smtClean="0"/>
              <a:t>R</a:t>
            </a:r>
            <a:r>
              <a:rPr lang="ru-RU" b="1" dirty="0" smtClean="0"/>
              <a:t>2</a:t>
            </a:r>
            <a:r>
              <a:rPr lang="en-US" b="1" dirty="0" smtClean="0"/>
              <a:t>)</a:t>
            </a:r>
            <a:endParaRPr lang="ru-RU" b="1" dirty="0" smtClean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dirty="0" smtClean="0"/>
              <a:t>2)   </a:t>
            </a:r>
            <a:r>
              <a:rPr lang="en-US" b="1" dirty="0" smtClean="0"/>
              <a:t>A = U · I · t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lvl="0" indent="-457200">
              <a:spcBef>
                <a:spcPct val="20000"/>
              </a:spcBef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lang="ru-RU" b="1" dirty="0" smtClean="0"/>
              <a:t>) </a:t>
            </a:r>
            <a:r>
              <a:rPr lang="en-US" b="1" dirty="0" smtClean="0"/>
              <a:t>  </a:t>
            </a:r>
            <a:r>
              <a:rPr lang="ru-RU" b="1" dirty="0" smtClean="0"/>
              <a:t>Измерение работы на </a:t>
            </a:r>
            <a:r>
              <a:rPr lang="en-US" b="1" dirty="0" smtClean="0"/>
              <a:t>R</a:t>
            </a:r>
            <a:r>
              <a:rPr lang="ru-RU" sz="1200" b="1" dirty="0" smtClean="0"/>
              <a:t>2</a:t>
            </a:r>
            <a:r>
              <a:rPr lang="ru-RU" b="1" dirty="0" smtClean="0"/>
              <a:t>:  </a:t>
            </a:r>
            <a:endParaRPr lang="en-US" b="1" dirty="0" smtClean="0"/>
          </a:p>
          <a:p>
            <a:pPr marL="457200" lvl="0" indent="-457200">
              <a:spcBef>
                <a:spcPct val="20000"/>
              </a:spcBef>
              <a:defRPr/>
            </a:pPr>
            <a:r>
              <a:rPr lang="ru-RU" b="1" dirty="0" smtClean="0"/>
              <a:t>       </a:t>
            </a:r>
            <a:r>
              <a:rPr lang="en-US" b="1" dirty="0" smtClean="0"/>
              <a:t>U = </a:t>
            </a:r>
            <a:r>
              <a:rPr lang="ru-RU" b="1" dirty="0" smtClean="0"/>
              <a:t> </a:t>
            </a:r>
            <a:r>
              <a:rPr lang="en-US" b="1" dirty="0" smtClean="0"/>
              <a:t>2</a:t>
            </a:r>
            <a:r>
              <a:rPr lang="ru-RU" b="1" dirty="0" smtClean="0"/>
              <a:t>,8 В    </a:t>
            </a:r>
            <a:r>
              <a:rPr lang="en-US" b="1" dirty="0" smtClean="0"/>
              <a:t>I</a:t>
            </a:r>
            <a:r>
              <a:rPr lang="ru-RU" b="1" dirty="0" smtClean="0"/>
              <a:t> = 0,5 А</a:t>
            </a:r>
            <a:r>
              <a:rPr lang="en-US" b="1" dirty="0" smtClean="0"/>
              <a:t> </a:t>
            </a:r>
            <a:r>
              <a:rPr lang="ru-RU" b="1" dirty="0" smtClean="0"/>
              <a:t>   </a:t>
            </a:r>
            <a:r>
              <a:rPr lang="en-US" b="1" dirty="0" smtClean="0"/>
              <a:t> t</a:t>
            </a:r>
            <a:r>
              <a:rPr lang="ru-RU" b="1" dirty="0" smtClean="0"/>
              <a:t> = 5 мин = 300 с</a:t>
            </a:r>
            <a:endParaRPr lang="en-US" b="1" dirty="0" smtClean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4)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lang="en-US" b="1" dirty="0" smtClean="0"/>
              <a:t>A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420 Дж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00034" y="3786190"/>
            <a:ext cx="471490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500042"/>
            <a:ext cx="7858180" cy="500066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5.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Исследование зависимости силы тока, протекающего через резистор, от электрического напряжения на резисторе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322384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AutoNum type="arabicParenR"/>
            </a:pPr>
            <a:r>
              <a:rPr lang="ru-RU" dirty="0" smtClean="0"/>
              <a:t>Схема экспериментальной установки (с использованием резистора </a:t>
            </a:r>
            <a:r>
              <a:rPr lang="en-US" dirty="0" smtClean="0"/>
              <a:t>R1</a:t>
            </a:r>
            <a:r>
              <a:rPr lang="ru-RU" dirty="0" smtClean="0"/>
              <a:t>)</a:t>
            </a:r>
          </a:p>
          <a:p>
            <a:pPr marL="457200" indent="-457200">
              <a:buAutoNum type="arabicParenR"/>
            </a:pPr>
            <a:r>
              <a:rPr lang="ru-RU" dirty="0" smtClean="0"/>
              <a:t>Результаты измерений</a:t>
            </a:r>
            <a:endParaRPr lang="ru-RU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sz="quarter" idx="4"/>
          </p:nvPr>
        </p:nvGraphicFramePr>
        <p:xfrm>
          <a:off x="4643438" y="1714488"/>
          <a:ext cx="4000527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509"/>
                <a:gridCol w="1333509"/>
                <a:gridCol w="1333509"/>
              </a:tblGrid>
              <a:tr h="3286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В</a:t>
                      </a:r>
                      <a:endParaRPr lang="ru-RU" dirty="0"/>
                    </a:p>
                  </a:txBody>
                  <a:tcPr/>
                </a:tc>
              </a:tr>
              <a:tr h="3286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r>
                        <a:rPr lang="ru-RU" b="1" dirty="0" smtClean="0"/>
                        <a:t>,3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1,6</a:t>
                      </a:r>
                      <a:endParaRPr lang="ru-RU" b="1" dirty="0"/>
                    </a:p>
                  </a:txBody>
                  <a:tcPr/>
                </a:tc>
              </a:tr>
              <a:tr h="3286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2,2</a:t>
                      </a:r>
                      <a:endParaRPr lang="ru-RU" b="1" dirty="0"/>
                    </a:p>
                  </a:txBody>
                  <a:tcPr/>
                </a:tc>
              </a:tr>
              <a:tr h="3286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2,6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Текст 9"/>
          <p:cNvSpPr>
            <a:spLocks noGrp="1"/>
          </p:cNvSpPr>
          <p:nvPr>
            <p:ph type="body" idx="1"/>
          </p:nvPr>
        </p:nvSpPr>
        <p:spPr>
          <a:xfrm>
            <a:off x="428596" y="5286388"/>
            <a:ext cx="8143932" cy="965193"/>
          </a:xfrm>
        </p:spPr>
        <p:txBody>
          <a:bodyPr>
            <a:noAutofit/>
          </a:bodyPr>
          <a:lstStyle/>
          <a:p>
            <a:pPr marL="457200" indent="-457200"/>
            <a:r>
              <a:rPr lang="ru-RU" sz="2000" dirty="0" smtClean="0"/>
              <a:t>3)   Вывод:  При увеличении напряжения между концами проводника сила тока в проводнике также увеличивается </a:t>
            </a:r>
          </a:p>
        </p:txBody>
      </p:sp>
      <p:pic>
        <p:nvPicPr>
          <p:cNvPr id="4098" name="Диаграмма 2"/>
          <p:cNvPicPr>
            <a:picLocks noChangeArrowheads="1"/>
          </p:cNvPicPr>
          <p:nvPr/>
        </p:nvPicPr>
        <p:blipFill>
          <a:blip r:embed="rId2"/>
          <a:srcRect l="3853" t="27365" r="3681" b="5743"/>
          <a:stretch>
            <a:fillRect/>
          </a:stretch>
        </p:blipFill>
        <p:spPr bwMode="auto">
          <a:xfrm>
            <a:off x="4143372" y="3429000"/>
            <a:ext cx="450059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5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3357562"/>
            <a:ext cx="2865120" cy="144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322384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AutoNum type="arabicParenR"/>
            </a:pPr>
            <a:r>
              <a:rPr lang="ru-RU" dirty="0" smtClean="0"/>
              <a:t>Схема экспериментальной установки (с использованием резистора </a:t>
            </a:r>
            <a:r>
              <a:rPr lang="en-US" dirty="0" smtClean="0"/>
              <a:t>R</a:t>
            </a:r>
            <a:r>
              <a:rPr lang="ru-RU" dirty="0" smtClean="0"/>
              <a:t>2)</a:t>
            </a:r>
          </a:p>
          <a:p>
            <a:pPr marL="457200" indent="-457200">
              <a:buAutoNum type="arabicParenR"/>
            </a:pPr>
            <a:r>
              <a:rPr lang="ru-RU" dirty="0" smtClean="0"/>
              <a:t>Результаты измерений</a:t>
            </a:r>
            <a:endParaRPr lang="ru-RU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sz="quarter" idx="4"/>
          </p:nvPr>
        </p:nvGraphicFramePr>
        <p:xfrm>
          <a:off x="4643438" y="1714488"/>
          <a:ext cx="4000527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509"/>
                <a:gridCol w="1333509"/>
                <a:gridCol w="1333509"/>
              </a:tblGrid>
              <a:tr h="3286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В</a:t>
                      </a:r>
                      <a:endParaRPr lang="ru-RU" dirty="0"/>
                    </a:p>
                  </a:txBody>
                  <a:tcPr/>
                </a:tc>
              </a:tr>
              <a:tr h="3286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r>
                        <a:rPr lang="ru-RU" b="1" dirty="0" smtClean="0"/>
                        <a:t>,16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1,8</a:t>
                      </a:r>
                      <a:endParaRPr lang="ru-RU" b="1" dirty="0"/>
                    </a:p>
                  </a:txBody>
                  <a:tcPr/>
                </a:tc>
              </a:tr>
              <a:tr h="3286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2,4</a:t>
                      </a:r>
                      <a:endParaRPr lang="ru-RU" b="1" dirty="0"/>
                    </a:p>
                  </a:txBody>
                  <a:tcPr/>
                </a:tc>
              </a:tr>
              <a:tr h="3286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0,26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3,2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Текст 9"/>
          <p:cNvSpPr>
            <a:spLocks noGrp="1"/>
          </p:cNvSpPr>
          <p:nvPr>
            <p:ph type="body" idx="1"/>
          </p:nvPr>
        </p:nvSpPr>
        <p:spPr>
          <a:xfrm>
            <a:off x="428596" y="5072074"/>
            <a:ext cx="8143932" cy="965193"/>
          </a:xfrm>
        </p:spPr>
        <p:txBody>
          <a:bodyPr>
            <a:noAutofit/>
          </a:bodyPr>
          <a:lstStyle/>
          <a:p>
            <a:pPr marL="457200" indent="-457200"/>
            <a:r>
              <a:rPr lang="ru-RU" sz="2000" dirty="0" smtClean="0"/>
              <a:t>3)   Вывод:  При увеличении напряжения между концами проводника сила тока в проводнике также увеличивается </a:t>
            </a:r>
          </a:p>
        </p:txBody>
      </p:sp>
      <p:pic>
        <p:nvPicPr>
          <p:cNvPr id="5122" name="Диаграмма 3"/>
          <p:cNvPicPr>
            <a:picLocks noChangeArrowheads="1"/>
          </p:cNvPicPr>
          <p:nvPr/>
        </p:nvPicPr>
        <p:blipFill>
          <a:blip r:embed="rId2"/>
          <a:srcRect l="3853" t="27365" r="1754" b="8783"/>
          <a:stretch>
            <a:fillRect/>
          </a:stretch>
        </p:blipFill>
        <p:spPr bwMode="auto">
          <a:xfrm>
            <a:off x="4143372" y="3286124"/>
            <a:ext cx="457203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5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3286124"/>
            <a:ext cx="2865120" cy="144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571480"/>
            <a:ext cx="7858180" cy="450059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5.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Проверка правила сложения напряжений при последовательном соединении двух резисторов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900618" cy="3179772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AutoNum type="arabicParenR"/>
            </a:pPr>
            <a:r>
              <a:rPr lang="ru-RU" dirty="0" smtClean="0"/>
              <a:t>Схема экспериментальной установки</a:t>
            </a:r>
          </a:p>
          <a:p>
            <a:pPr marL="457200" indent="-457200">
              <a:buAutoNum type="arabicParenR"/>
            </a:pPr>
            <a:r>
              <a:rPr lang="ru-RU" dirty="0" smtClean="0"/>
              <a:t>Результаты измерений</a:t>
            </a:r>
          </a:p>
          <a:p>
            <a:pPr marL="457200" indent="-457200"/>
            <a:r>
              <a:rPr lang="ru-RU" dirty="0" smtClean="0"/>
              <a:t>       Напряжение на резисторе </a:t>
            </a:r>
            <a:r>
              <a:rPr lang="en-US" dirty="0" smtClean="0"/>
              <a:t>R</a:t>
            </a:r>
            <a:r>
              <a:rPr lang="ru-RU" dirty="0" smtClean="0"/>
              <a:t>1: </a:t>
            </a:r>
            <a:r>
              <a:rPr lang="en-US" dirty="0" smtClean="0"/>
              <a:t> </a:t>
            </a:r>
            <a:r>
              <a:rPr lang="ru-RU" dirty="0" smtClean="0"/>
              <a:t>     </a:t>
            </a:r>
            <a:r>
              <a:rPr lang="en-US" dirty="0" smtClean="0"/>
              <a:t>U</a:t>
            </a:r>
            <a:r>
              <a:rPr lang="ru-RU" sz="1600" dirty="0" smtClean="0"/>
              <a:t>1 </a:t>
            </a:r>
            <a:r>
              <a:rPr lang="en-US" dirty="0" smtClean="0"/>
              <a:t>=</a:t>
            </a:r>
            <a:r>
              <a:rPr lang="ru-RU" dirty="0" smtClean="0"/>
              <a:t> 2,6 В</a:t>
            </a:r>
          </a:p>
          <a:p>
            <a:pPr marL="457200" indent="-457200"/>
            <a:r>
              <a:rPr lang="ru-RU" dirty="0" smtClean="0"/>
              <a:t>       Напряжение на резисторе </a:t>
            </a:r>
            <a:r>
              <a:rPr lang="en-US" dirty="0" smtClean="0"/>
              <a:t>R</a:t>
            </a:r>
            <a:r>
              <a:rPr lang="ru-RU" dirty="0" smtClean="0"/>
              <a:t>2: </a:t>
            </a:r>
            <a:r>
              <a:rPr lang="en-US" dirty="0" smtClean="0"/>
              <a:t> </a:t>
            </a:r>
            <a:r>
              <a:rPr lang="ru-RU" dirty="0" smtClean="0"/>
              <a:t>    </a:t>
            </a:r>
            <a:r>
              <a:rPr lang="en-US" dirty="0" smtClean="0"/>
              <a:t>U</a:t>
            </a:r>
            <a:r>
              <a:rPr lang="ru-RU" sz="1700" dirty="0" smtClean="0"/>
              <a:t>2 </a:t>
            </a:r>
            <a:r>
              <a:rPr lang="en-US" dirty="0" smtClean="0"/>
              <a:t>=</a:t>
            </a:r>
            <a:r>
              <a:rPr lang="ru-RU" dirty="0" smtClean="0"/>
              <a:t> </a:t>
            </a:r>
            <a:r>
              <a:rPr lang="en-US" dirty="0" smtClean="0"/>
              <a:t>1</a:t>
            </a:r>
            <a:r>
              <a:rPr lang="ru-RU" dirty="0" smtClean="0"/>
              <a:t> В</a:t>
            </a:r>
          </a:p>
          <a:p>
            <a:pPr marL="457200" indent="-457200"/>
            <a:r>
              <a:rPr lang="ru-RU" dirty="0" smtClean="0"/>
              <a:t>       Общее напряжение на концах цепи из двух резисторов:   </a:t>
            </a:r>
            <a:r>
              <a:rPr lang="en-US" dirty="0" smtClean="0"/>
              <a:t>U</a:t>
            </a:r>
            <a:r>
              <a:rPr lang="ru-RU" dirty="0" smtClean="0"/>
              <a:t> = 3,6 В</a:t>
            </a:r>
          </a:p>
          <a:p>
            <a:pPr marL="457200" indent="-457200"/>
            <a:r>
              <a:rPr lang="ru-RU" dirty="0" smtClean="0"/>
              <a:t>3)    Сумма напряжений   </a:t>
            </a:r>
            <a:r>
              <a:rPr lang="en-US" dirty="0" smtClean="0"/>
              <a:t>U</a:t>
            </a:r>
            <a:r>
              <a:rPr lang="ru-RU" sz="1600" dirty="0" smtClean="0"/>
              <a:t>1</a:t>
            </a:r>
            <a:r>
              <a:rPr lang="en-US" dirty="0" smtClean="0"/>
              <a:t> + U</a:t>
            </a:r>
            <a:r>
              <a:rPr lang="ru-RU" sz="1600" dirty="0" smtClean="0"/>
              <a:t>2</a:t>
            </a:r>
            <a:r>
              <a:rPr lang="en-US" dirty="0" smtClean="0"/>
              <a:t> =  3</a:t>
            </a:r>
            <a:r>
              <a:rPr lang="ru-RU" dirty="0" smtClean="0"/>
              <a:t>,6</a:t>
            </a:r>
            <a:r>
              <a:rPr lang="en-US" dirty="0" smtClean="0"/>
              <a:t> </a:t>
            </a:r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5" name="Текст 9"/>
          <p:cNvSpPr>
            <a:spLocks noGrp="1"/>
          </p:cNvSpPr>
          <p:nvPr>
            <p:ph type="body" idx="1"/>
          </p:nvPr>
        </p:nvSpPr>
        <p:spPr>
          <a:xfrm>
            <a:off x="357158" y="4857760"/>
            <a:ext cx="8143932" cy="965193"/>
          </a:xfrm>
        </p:spPr>
        <p:txBody>
          <a:bodyPr>
            <a:noAutofit/>
          </a:bodyPr>
          <a:lstStyle/>
          <a:p>
            <a:pPr marL="457200" indent="-457200"/>
            <a:r>
              <a:rPr lang="ru-RU" sz="2000" dirty="0" smtClean="0"/>
              <a:t>4)   Вывод:  Общее напряжение на двух последовательно соединенных резисторах равно сумме напряжений на каждом из резисторов.</a:t>
            </a:r>
          </a:p>
        </p:txBody>
      </p:sp>
      <p:pic>
        <p:nvPicPr>
          <p:cNvPr id="6" name="Рисунок 5" descr="6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2000240"/>
            <a:ext cx="3304032" cy="2371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785794"/>
            <a:ext cx="7858180" cy="385765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5.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Проверка правила для силы тока при параллельном соединении резисторов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686304" cy="317977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arenR"/>
            </a:pPr>
            <a:r>
              <a:rPr lang="ru-RU" dirty="0" smtClean="0"/>
              <a:t>Схема экспериментальной установки</a:t>
            </a:r>
          </a:p>
          <a:p>
            <a:pPr marL="457200" indent="-457200">
              <a:buAutoNum type="arabicParenR"/>
            </a:pPr>
            <a:r>
              <a:rPr lang="ru-RU" dirty="0" smtClean="0"/>
              <a:t>Результаты измерений</a:t>
            </a:r>
          </a:p>
          <a:p>
            <a:pPr marL="457200" indent="-457200"/>
            <a:r>
              <a:rPr lang="ru-RU" dirty="0" smtClean="0"/>
              <a:t>       Сила тока в резисторе </a:t>
            </a:r>
            <a:r>
              <a:rPr lang="en-US" dirty="0" smtClean="0"/>
              <a:t>R</a:t>
            </a:r>
            <a:r>
              <a:rPr lang="ru-RU" dirty="0" smtClean="0"/>
              <a:t>1:           </a:t>
            </a:r>
            <a:r>
              <a:rPr lang="en-US" dirty="0" smtClean="0"/>
              <a:t> I</a:t>
            </a:r>
            <a:r>
              <a:rPr lang="ru-RU" sz="1700" dirty="0" smtClean="0"/>
              <a:t>1 </a:t>
            </a:r>
            <a:r>
              <a:rPr lang="en-US" dirty="0" smtClean="0"/>
              <a:t>=</a:t>
            </a:r>
            <a:r>
              <a:rPr lang="ru-RU" dirty="0" smtClean="0"/>
              <a:t> 0,24 А</a:t>
            </a:r>
          </a:p>
          <a:p>
            <a:pPr marL="457200" indent="-457200"/>
            <a:r>
              <a:rPr lang="ru-RU" dirty="0" smtClean="0"/>
              <a:t>       Сила тока в резисторе </a:t>
            </a:r>
            <a:r>
              <a:rPr lang="en-US" dirty="0" smtClean="0"/>
              <a:t>R</a:t>
            </a:r>
            <a:r>
              <a:rPr lang="ru-RU" dirty="0" smtClean="0"/>
              <a:t>2: </a:t>
            </a:r>
            <a:r>
              <a:rPr lang="en-US" dirty="0" smtClean="0"/>
              <a:t>  </a:t>
            </a:r>
            <a:r>
              <a:rPr lang="ru-RU" dirty="0" smtClean="0"/>
              <a:t>        </a:t>
            </a:r>
            <a:r>
              <a:rPr lang="en-US" dirty="0" smtClean="0"/>
              <a:t> I</a:t>
            </a:r>
            <a:r>
              <a:rPr lang="ru-RU" sz="1700" dirty="0" smtClean="0"/>
              <a:t>2 </a:t>
            </a:r>
            <a:r>
              <a:rPr lang="en-US" dirty="0" smtClean="0"/>
              <a:t>=</a:t>
            </a:r>
            <a:r>
              <a:rPr lang="ru-RU" dirty="0" smtClean="0"/>
              <a:t> 0,56 А</a:t>
            </a:r>
          </a:p>
          <a:p>
            <a:pPr marL="457200" indent="-457200"/>
            <a:r>
              <a:rPr lang="ru-RU" dirty="0" smtClean="0"/>
              <a:t>       Общая сила тока в электрической цепи :   </a:t>
            </a:r>
            <a:r>
              <a:rPr lang="en-US" dirty="0" smtClean="0"/>
              <a:t>I</a:t>
            </a:r>
            <a:r>
              <a:rPr lang="ru-RU" dirty="0" smtClean="0"/>
              <a:t> = </a:t>
            </a:r>
            <a:r>
              <a:rPr lang="en-US" dirty="0" smtClean="0"/>
              <a:t>0</a:t>
            </a:r>
            <a:r>
              <a:rPr lang="ru-RU" dirty="0" smtClean="0"/>
              <a:t>,8</a:t>
            </a:r>
            <a:r>
              <a:rPr lang="en-US" dirty="0" smtClean="0"/>
              <a:t> </a:t>
            </a:r>
            <a:r>
              <a:rPr lang="ru-RU" dirty="0" smtClean="0"/>
              <a:t>А</a:t>
            </a:r>
          </a:p>
          <a:p>
            <a:pPr marL="457200" indent="-457200"/>
            <a:r>
              <a:rPr lang="ru-RU" dirty="0" smtClean="0"/>
              <a:t>3)    Сумма сил токов   </a:t>
            </a:r>
            <a:r>
              <a:rPr lang="en-US" dirty="0" smtClean="0"/>
              <a:t>I</a:t>
            </a:r>
            <a:r>
              <a:rPr lang="ru-RU" sz="1700" dirty="0" smtClean="0"/>
              <a:t>1</a:t>
            </a:r>
            <a:r>
              <a:rPr lang="en-US" dirty="0" smtClean="0"/>
              <a:t> + I</a:t>
            </a:r>
            <a:r>
              <a:rPr lang="ru-RU" sz="1700" dirty="0" smtClean="0"/>
              <a:t>2</a:t>
            </a:r>
            <a:r>
              <a:rPr lang="en-US" dirty="0" smtClean="0"/>
              <a:t> =  0</a:t>
            </a:r>
            <a:r>
              <a:rPr lang="ru-RU" dirty="0" smtClean="0"/>
              <a:t>,8 А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5" name="Текст 9"/>
          <p:cNvSpPr>
            <a:spLocks noGrp="1"/>
          </p:cNvSpPr>
          <p:nvPr>
            <p:ph type="body" idx="1"/>
          </p:nvPr>
        </p:nvSpPr>
        <p:spPr>
          <a:xfrm>
            <a:off x="500034" y="5286388"/>
            <a:ext cx="5786478" cy="965193"/>
          </a:xfrm>
        </p:spPr>
        <p:txBody>
          <a:bodyPr>
            <a:noAutofit/>
          </a:bodyPr>
          <a:lstStyle/>
          <a:p>
            <a:pPr marL="457200" indent="-457200"/>
            <a:r>
              <a:rPr lang="ru-RU" sz="2000" dirty="0" smtClean="0"/>
              <a:t>4)   Вывод:  При параллельном соединении резисторов общая сила тока до разветвления равна сумме сил тока в каждом из разветвлений.</a:t>
            </a:r>
          </a:p>
        </p:txBody>
      </p:sp>
      <p:pic>
        <p:nvPicPr>
          <p:cNvPr id="9" name="Рисунок 8" descr="6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1357298"/>
            <a:ext cx="2084832" cy="1578864"/>
          </a:xfrm>
          <a:prstGeom prst="rect">
            <a:avLst/>
          </a:prstGeom>
        </p:spPr>
      </p:pic>
      <p:pic>
        <p:nvPicPr>
          <p:cNvPr id="12" name="Рисунок 11" descr="6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2928934"/>
            <a:ext cx="2084832" cy="293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Комплект № 6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3438" y="1428736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собирающая линза, фокусное расстояние         F1 = 60 мм, обозначенная Л1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линейка длиной 200–300 мм с  миллиметровыми делениями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экран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рабочее поле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источник питания постоянного тока 4,5 В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соединительные провода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ключ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лампа на подставке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500174"/>
            <a:ext cx="3944112" cy="3791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785794"/>
            <a:ext cx="7858180" cy="385765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6.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Определение оптической силы собирающей линзы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Владение основами знаний о методах научного познания и экспериментальными умениями:</a:t>
            </a:r>
            <a:endParaRPr lang="ru-RU" sz="2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1857364"/>
            <a:ext cx="7858180" cy="428628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5.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Умение представлять экспериментальные результаты в виде таблиц или графиков и делать выводы на основании полученных экспериментальных данных: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 зависимости силы упругости, возникающей в пружине, от степени деформации пружины;  о зависимости периода колебаний математического маятника от длины нити;  о зависимости силы тока, возникающей в проводнике, от напряжения на концах проводника;  о зависимости силы трения скольжения от силы нормального давления; о свойствах изображения, полученного с помощью собирающей линзы.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6.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Умение проводить экспериментальную проверку физических законов и следствий: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проверка правила для электрического напряжения при последовательном соединении резисторов; проверка правила для силы электрического тока при параллельном соединении резисторов.</a:t>
            </a:r>
          </a:p>
          <a:p>
            <a:pPr algn="just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7.  Умение выражать результаты измерений и расчетов в единицах Международной системы.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sp>
        <p:nvSpPr>
          <p:cNvPr id="5" name="Текст 9"/>
          <p:cNvSpPr txBox="1">
            <a:spLocks/>
          </p:cNvSpPr>
          <p:nvPr/>
        </p:nvSpPr>
        <p:spPr>
          <a:xfrm>
            <a:off x="428596" y="1785926"/>
            <a:ext cx="4857784" cy="31797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Схема экспериментальной установки (изображение удаленного источника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света (окна) формируется практически в фокальной плоскости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 = 1/F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r>
              <a:rPr lang="en-US" sz="2800" dirty="0" smtClean="0"/>
              <a:t>F = 5 </a:t>
            </a:r>
            <a:r>
              <a:rPr lang="ru-RU" sz="2800" dirty="0" smtClean="0"/>
              <a:t>см = 0,05 м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r>
              <a:rPr lang="en-US" sz="2800" dirty="0" smtClean="0"/>
              <a:t>D = 20 </a:t>
            </a:r>
            <a:r>
              <a:rPr lang="ru-RU" sz="2800" dirty="0" err="1" smtClean="0"/>
              <a:t>дптр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7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2357430"/>
            <a:ext cx="3224784" cy="2151888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785794"/>
            <a:ext cx="7858180" cy="385765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6.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Определение свойств изображения, полученного с помощью собирающей линзы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5536" y="1556792"/>
            <a:ext cx="4040188" cy="1584176"/>
          </a:xfrm>
        </p:spPr>
        <p:txBody>
          <a:bodyPr>
            <a:noAutofit/>
          </a:bodyPr>
          <a:lstStyle/>
          <a:p>
            <a:r>
              <a:rPr lang="ru-RU" sz="1800" dirty="0"/>
              <a:t>1)  Схема экспериментальной установки</a:t>
            </a:r>
          </a:p>
          <a:p>
            <a:r>
              <a:rPr lang="ru-RU" sz="1800" dirty="0"/>
              <a:t>2)  </a:t>
            </a:r>
            <a:r>
              <a:rPr lang="ru-RU" sz="1800" dirty="0" smtClean="0"/>
              <a:t>Определение фокусного расстояния собирающей линзы с помощью удаленного окна (</a:t>
            </a:r>
            <a:r>
              <a:rPr lang="en-US" sz="1800" dirty="0" smtClean="0"/>
              <a:t>F</a:t>
            </a:r>
            <a:r>
              <a:rPr lang="ru-RU" sz="1800" dirty="0" smtClean="0"/>
              <a:t>=5 см)</a:t>
            </a:r>
          </a:p>
          <a:p>
            <a:r>
              <a:rPr lang="ru-RU" sz="1800" dirty="0" smtClean="0"/>
              <a:t>3)  Результаты измерений</a:t>
            </a:r>
            <a:endParaRPr lang="ru-RU" sz="18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838209347"/>
              </p:ext>
            </p:extLst>
          </p:nvPr>
        </p:nvGraphicFramePr>
        <p:xfrm>
          <a:off x="4427984" y="1844824"/>
          <a:ext cx="4248472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236"/>
                <a:gridCol w="21242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Расстояние предмета до линзы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Свойства изображения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 &lt; F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Мнимое, увеличенное, прямое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</a:t>
                      </a:r>
                      <a:r>
                        <a:rPr lang="en-US" sz="1400" baseline="0" dirty="0" smtClean="0"/>
                        <a:t> &lt; d</a:t>
                      </a:r>
                      <a:r>
                        <a:rPr lang="en-US" sz="1400" dirty="0" smtClean="0"/>
                        <a:t> &lt; 2F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Действительное, увеличенное, перевернутое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 &gt; 2F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Действительное, уменьшенное, перевернутое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Текст 9"/>
          <p:cNvSpPr>
            <a:spLocks noGrp="1"/>
          </p:cNvSpPr>
          <p:nvPr>
            <p:ph type="body" idx="1"/>
          </p:nvPr>
        </p:nvSpPr>
        <p:spPr>
          <a:xfrm>
            <a:off x="467544" y="5373216"/>
            <a:ext cx="8143932" cy="965193"/>
          </a:xfrm>
        </p:spPr>
        <p:txBody>
          <a:bodyPr>
            <a:noAutofit/>
          </a:bodyPr>
          <a:lstStyle/>
          <a:p>
            <a:pPr marL="457200" indent="-457200"/>
            <a:r>
              <a:rPr lang="ru-RU" sz="1800" dirty="0" smtClean="0"/>
              <a:t>4)   Вывод:  При удалении предмета от линзы изображение предмета из мнимого переходит в действительное, а его размеры уменьшаются. </a:t>
            </a:r>
          </a:p>
        </p:txBody>
      </p:sp>
      <p:pic>
        <p:nvPicPr>
          <p:cNvPr id="7" name="Рисунок 6" descr="7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429000"/>
            <a:ext cx="2938272" cy="2011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Комплект № 7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786314" y="1714488"/>
            <a:ext cx="4038600" cy="3686188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штатив с муфтой и лапкой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метровая линейка (погрешность     5 мм)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шарик с прикрепленной к нему нитью длиной 110 см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часы с секундной стрелкой (или секундомер) 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428736"/>
            <a:ext cx="4297680" cy="4017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857232"/>
            <a:ext cx="7858180" cy="385765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7.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Определение  периода и частоты колебаний математического маятника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sp>
        <p:nvSpPr>
          <p:cNvPr id="7" name="Текст 9"/>
          <p:cNvSpPr txBox="1">
            <a:spLocks/>
          </p:cNvSpPr>
          <p:nvPr/>
        </p:nvSpPr>
        <p:spPr>
          <a:xfrm>
            <a:off x="500034" y="2000240"/>
            <a:ext cx="5500726" cy="3000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Схема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экспериментальной установки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Измеряем время 10 полных колебаний при длине нити 1 м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endParaRPr lang="ru-RU" sz="2400" b="1" dirty="0" smtClean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20 с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10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arenR" startAt="3"/>
              <a:tabLst/>
              <a:defRPr/>
            </a:pPr>
            <a:r>
              <a:rPr lang="en-US" sz="2400" b="1" dirty="0" smtClean="0"/>
              <a:t>T</a:t>
            </a:r>
            <a:r>
              <a:rPr lang="ru-RU" sz="2400" b="1" dirty="0" smtClean="0"/>
              <a:t> = </a:t>
            </a:r>
            <a:r>
              <a:rPr lang="en-US" sz="2400" b="1" dirty="0" smtClean="0"/>
              <a:t>t/N = </a:t>
            </a:r>
            <a:r>
              <a:rPr lang="ru-RU" sz="2400" b="1" dirty="0" smtClean="0"/>
              <a:t>2</a:t>
            </a:r>
            <a:r>
              <a:rPr lang="en-US" sz="2400" b="1" dirty="0" smtClean="0"/>
              <a:t> c</a:t>
            </a:r>
            <a:endParaRPr lang="ru-RU" sz="2400" b="1" dirty="0" smtClean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arenR" startAt="3"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ν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N/t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0,5 Гц  </a:t>
            </a:r>
          </a:p>
        </p:txBody>
      </p:sp>
      <p:pic>
        <p:nvPicPr>
          <p:cNvPr id="6" name="Рисунок 5" descr="8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2143116"/>
            <a:ext cx="1371600" cy="251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144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714356"/>
            <a:ext cx="7858180" cy="450059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7.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Изучение зависимости периода колебаний математического маятника от длины нити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65193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arenR"/>
            </a:pPr>
            <a:r>
              <a:rPr lang="ru-RU" dirty="0" smtClean="0"/>
              <a:t>Схема экспериментальной установки</a:t>
            </a:r>
          </a:p>
          <a:p>
            <a:pPr marL="457200" indent="-457200">
              <a:buAutoNum type="arabicParenR"/>
            </a:pPr>
            <a:r>
              <a:rPr lang="ru-RU" dirty="0" smtClean="0"/>
              <a:t>Результаты измерений</a:t>
            </a:r>
            <a:endParaRPr lang="ru-RU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542689574"/>
              </p:ext>
            </p:extLst>
          </p:nvPr>
        </p:nvGraphicFramePr>
        <p:xfrm>
          <a:off x="4139952" y="1628800"/>
          <a:ext cx="460851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9"/>
                <a:gridCol w="1152129"/>
                <a:gridCol w="1152129"/>
                <a:gridCol w="1152129"/>
              </a:tblGrid>
              <a:tr h="3286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Длина маятника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0,5 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0,7 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м</a:t>
                      </a:r>
                      <a:endParaRPr lang="ru-RU" sz="1400" dirty="0"/>
                    </a:p>
                  </a:txBody>
                  <a:tcPr/>
                </a:tc>
              </a:tr>
              <a:tr h="3286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Время 10 колебаний, 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</a:t>
                      </a:r>
                      <a:endParaRPr lang="ru-RU" sz="1400" b="1" dirty="0"/>
                    </a:p>
                  </a:txBody>
                  <a:tcPr/>
                </a:tc>
              </a:tr>
              <a:tr h="3286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Период колебаний, 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Текст 9"/>
          <p:cNvSpPr>
            <a:spLocks noGrp="1"/>
          </p:cNvSpPr>
          <p:nvPr>
            <p:ph type="body" idx="1"/>
          </p:nvPr>
        </p:nvSpPr>
        <p:spPr>
          <a:xfrm>
            <a:off x="500034" y="5357826"/>
            <a:ext cx="8143932" cy="965193"/>
          </a:xfrm>
        </p:spPr>
        <p:txBody>
          <a:bodyPr>
            <a:noAutofit/>
          </a:bodyPr>
          <a:lstStyle/>
          <a:p>
            <a:pPr marL="457200" indent="-457200"/>
            <a:r>
              <a:rPr lang="ru-RU" sz="2000" dirty="0" smtClean="0"/>
              <a:t>3)   Вывод:  При увеличении длины маятника период колебаний увеличивается. Как видно из графика, достоверно можно утверждать, что период колебаний не прямо пропорционален  его длины.</a:t>
            </a:r>
          </a:p>
        </p:txBody>
      </p:sp>
      <p:pic>
        <p:nvPicPr>
          <p:cNvPr id="6147" name="Диаграмма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214686"/>
            <a:ext cx="492922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8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2428868"/>
            <a:ext cx="1371600" cy="251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242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Комплект № 8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3438" y="1428736"/>
            <a:ext cx="4038600" cy="4043378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штатив с муфтой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рычаг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блок подвижный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блок неподвижный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нить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3 груза массой по 100±2 г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динамометр школьный с пределом  измерения 4 Н (С = 0,1 Н)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линейка длиной 200–300 мм с  миллиметровыми делениями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6" name="Рисунок 5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85860"/>
            <a:ext cx="4053840" cy="4224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928670"/>
            <a:ext cx="7858180" cy="450059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8.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Определение момента силы, действующего на рычаг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300039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Рекомендации по проведению Г(И)А по физике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sp>
        <p:nvSpPr>
          <p:cNvPr id="5" name="Текст 9"/>
          <p:cNvSpPr txBox="1">
            <a:spLocks/>
          </p:cNvSpPr>
          <p:nvPr/>
        </p:nvSpPr>
        <p:spPr>
          <a:xfrm>
            <a:off x="500034" y="1928802"/>
            <a:ext cx="5072098" cy="3143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Схема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экспериментальной установки  (на левое плечо рычага длиной 5 см подвешиваем 3 груза, на правое плечо длиной 12,5 см подсоединяем динамометр и приводим рычаг в равновесие)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en-US" sz="2000" b="1" dirty="0" smtClean="0"/>
              <a:t>M = F · L</a:t>
            </a:r>
            <a:endParaRPr lang="ru-RU" sz="2000" b="1" dirty="0" smtClean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arenR" startAt="3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 = 1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,1 Н;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 = 0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125 </a:t>
            </a:r>
            <a:r>
              <a:rPr lang="ru-RU" sz="2000" b="1" dirty="0" smtClean="0"/>
              <a:t>м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arenR" startAt="3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 =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0,14 Н·</a:t>
            </a:r>
            <a:r>
              <a:rPr lang="ru-RU" sz="2000" b="1" dirty="0" smtClean="0"/>
              <a:t>м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9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2143116"/>
            <a:ext cx="3108960" cy="1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348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642918"/>
            <a:ext cx="7858180" cy="450059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8.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Определение работы силы упругости при подъеме груза с использованием подвижного блока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sp>
        <p:nvSpPr>
          <p:cNvPr id="7" name="Текст 9"/>
          <p:cNvSpPr txBox="1">
            <a:spLocks/>
          </p:cNvSpPr>
          <p:nvPr/>
        </p:nvSpPr>
        <p:spPr>
          <a:xfrm>
            <a:off x="571472" y="2214554"/>
            <a:ext cx="5072098" cy="2571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Схема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экспериментальной установки 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en-US" sz="2800" b="1" dirty="0" smtClean="0"/>
              <a:t>A = F</a:t>
            </a:r>
            <a:r>
              <a:rPr lang="ru-RU" b="1" dirty="0" err="1" smtClean="0"/>
              <a:t>упр</a:t>
            </a:r>
            <a:r>
              <a:rPr lang="en-US" sz="2800" b="1" dirty="0" smtClean="0"/>
              <a:t> · S</a:t>
            </a:r>
            <a:endParaRPr lang="ru-RU" sz="2800" b="1" dirty="0" smtClean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arenR" startAt="3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упр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0,5 Н;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S = 0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</a:t>
            </a:r>
            <a:r>
              <a:rPr lang="ru-RU" sz="2800" b="1" dirty="0" smtClean="0"/>
              <a:t>м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arenR" startAt="3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=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0,5 Н · 0,1 м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0,05 Дж</a:t>
            </a:r>
          </a:p>
        </p:txBody>
      </p:sp>
      <p:pic>
        <p:nvPicPr>
          <p:cNvPr id="6" name="Рисунок 5" descr="9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1857364"/>
            <a:ext cx="1871472" cy="287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998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714356"/>
            <a:ext cx="7858180" cy="450059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8.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Определение работы силы упругости при подъеме груза с использованием неподвижного блока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sp>
        <p:nvSpPr>
          <p:cNvPr id="7" name="Текст 9"/>
          <p:cNvSpPr txBox="1">
            <a:spLocks/>
          </p:cNvSpPr>
          <p:nvPr/>
        </p:nvSpPr>
        <p:spPr>
          <a:xfrm>
            <a:off x="714348" y="2071678"/>
            <a:ext cx="5072098" cy="2571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Схема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экспериментальной установки 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en-US" sz="2800" b="1" dirty="0" smtClean="0"/>
              <a:t>A = F</a:t>
            </a:r>
            <a:r>
              <a:rPr lang="ru-RU" b="1" dirty="0" err="1" smtClean="0"/>
              <a:t>упр</a:t>
            </a:r>
            <a:r>
              <a:rPr lang="en-US" sz="2800" b="1" dirty="0" smtClean="0"/>
              <a:t> · S</a:t>
            </a:r>
            <a:endParaRPr lang="ru-RU" sz="2800" b="1" dirty="0" smtClean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arenR" startAt="3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упр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Н;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S = 0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</a:t>
            </a:r>
            <a:r>
              <a:rPr lang="ru-RU" sz="2800" b="1" dirty="0" smtClean="0"/>
              <a:t>м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arenR" startAt="3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=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Н · 0,1 м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0,1 Дж</a:t>
            </a:r>
          </a:p>
        </p:txBody>
      </p:sp>
      <p:pic>
        <p:nvPicPr>
          <p:cNvPr id="6" name="Рисунок 5" descr="9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1928802"/>
            <a:ext cx="1725168" cy="301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998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1071546"/>
            <a:ext cx="7858180" cy="450059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8.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Исследование равновесия рычага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854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sp>
        <p:nvSpPr>
          <p:cNvPr id="11" name="Текст 9"/>
          <p:cNvSpPr txBox="1">
            <a:spLocks/>
          </p:cNvSpPr>
          <p:nvPr/>
        </p:nvSpPr>
        <p:spPr>
          <a:xfrm>
            <a:off x="500034" y="5214950"/>
            <a:ext cx="6500858" cy="965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/>
              <a:t>3)   Вывод:  При увеличении плеча силы величина силы, удерживающей рычаг в равновесии, уменьшается.</a:t>
            </a:r>
          </a:p>
        </p:txBody>
      </p:sp>
      <p:sp>
        <p:nvSpPr>
          <p:cNvPr id="6" name="Текст 9"/>
          <p:cNvSpPr txBox="1">
            <a:spLocks/>
          </p:cNvSpPr>
          <p:nvPr/>
        </p:nvSpPr>
        <p:spPr>
          <a:xfrm>
            <a:off x="500034" y="1643050"/>
            <a:ext cx="4429156" cy="3500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Схема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экспериментальной установки  (на левое плечо рычага длиной 10 см подвешиваем 2 груза, на правое плечо подсоединяем динамометр и изменяя правое плечо точек приложения динамометра приводим рычаг в равновесие)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u-RU" sz="2000" b="1" dirty="0" smtClean="0"/>
              <a:t>Результаты прямых измерений заносим в таблицу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4857752" y="2000240"/>
          <a:ext cx="4038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650"/>
                <a:gridCol w="1009650"/>
                <a:gridCol w="1009650"/>
                <a:gridCol w="10096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r>
                        <a:rPr lang="en-US" sz="1400" dirty="0" smtClean="0"/>
                        <a:t>1</a:t>
                      </a:r>
                      <a:r>
                        <a:rPr lang="ru-RU" dirty="0" smtClean="0"/>
                        <a:t>, см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r>
                        <a:rPr lang="en-US" sz="1400" dirty="0" smtClean="0"/>
                        <a:t>1</a:t>
                      </a:r>
                      <a:r>
                        <a:rPr lang="ru-RU" dirty="0" smtClean="0"/>
                        <a:t>,Н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9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3000372"/>
            <a:ext cx="2944368" cy="208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432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571480"/>
            <a:ext cx="7858180" cy="521497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При проведении экспериментального задания с использованием необходимых комплектов оборудования обучающийся должен оформить задание строго с тем планом, который указан в задании.</a:t>
            </a:r>
          </a:p>
          <a:p>
            <a:pPr hangingPunct="0"/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hangingPunct="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Ознакомиться с примерным оформлением экспериментальных заданий и их оцениванием можно в документе:</a:t>
            </a:r>
          </a:p>
          <a:p>
            <a:pPr hangingPunct="0">
              <a:lnSpc>
                <a:spcPct val="80000"/>
              </a:lnSpc>
            </a:pPr>
            <a:endParaRPr lang="ru-RU" sz="800" b="1" dirty="0" smtClean="0">
              <a:solidFill>
                <a:srgbClr val="FF0000"/>
              </a:solidFill>
            </a:endParaRPr>
          </a:p>
          <a:p>
            <a:pPr hangingPunct="0">
              <a:lnSpc>
                <a:spcPct val="8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«Методические рекомендации для экспертов</a:t>
            </a:r>
          </a:p>
          <a:p>
            <a:pPr hangingPunct="0">
              <a:lnSpc>
                <a:spcPct val="8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территориальных предметных комиссий по проверке выполнения заданий с развернутым ответом экзаменационных работ выпускников IX классов общеобразовательных учреждений» в 2010 году.</a:t>
            </a:r>
          </a:p>
          <a:p>
            <a:pPr algn="just"/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854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428604"/>
            <a:ext cx="7858180" cy="6000792"/>
          </a:xfrm>
        </p:spPr>
        <p:txBody>
          <a:bodyPr>
            <a:noAutofit/>
          </a:bodyPr>
          <a:lstStyle/>
          <a:p>
            <a:pPr lvl="0"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Контрольные измерительные материалы ГИА по физике содержат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, которое выполняется выпускниками с использованием реального лабораторного оборудования. Поэтому экзамен проводится в кабинетах физики, в которых  должен быть противопожарный инвентарь и медицинская аптечка. Типовое электрооборудование кабинета физики должно обеспечивать лабораторные столы переменным напряжением с действующим значением 36-42В. При необходимости можно использовать другие кабинеты, отвечающие требованиям безопасного труда при выполнении экспериментальных заданий экзаменационной работы. В этом случае используются батарейные источники электрического тока.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1785926"/>
            <a:ext cx="7858180" cy="257176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Каждому экзаменуемому выдается пакет с индивидуальными экзаменационными материалами и комплект оборудования, в котором имеется все необходимое оборудование и измерительные приборы  для выполнения экспериментального задания соответствующего варианта. </a:t>
            </a:r>
          </a:p>
          <a:p>
            <a:pPr lvl="0" algn="just"/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428604"/>
            <a:ext cx="7858180" cy="6143668"/>
          </a:xfrm>
        </p:spPr>
        <p:txBody>
          <a:bodyPr>
            <a:noAutofit/>
          </a:bodyPr>
          <a:lstStyle/>
          <a:p>
            <a:pPr algn="just"/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В рамках ГИА при использовании экспериментальных заданий на реальном оборудовании оценке подлежит только </a:t>
            </a:r>
            <a:r>
              <a:rPr lang="ru-RU" sz="1900" b="1" i="1" dirty="0" smtClean="0">
                <a:solidFill>
                  <a:schemeClr val="tx2">
                    <a:lumMod val="75000"/>
                  </a:schemeClr>
                </a:solidFill>
              </a:rPr>
              <a:t>письменный отчет учащегося о ходе и результатах выполнения задания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. Полученный учащимся результат измерений служит основанием для оценивания качества выполнения задания и  вывода об уровне сформированности всей совокупности экспериментальных умений, которые использовались при его получении. Критерии проверки экспериментальных заданий требуют использования в рамках ГИА </a:t>
            </a:r>
            <a:r>
              <a:rPr lang="ru-RU" sz="1900" b="1" i="1" dirty="0" smtClean="0">
                <a:solidFill>
                  <a:schemeClr val="tx2">
                    <a:lumMod val="75000"/>
                  </a:schemeClr>
                </a:solidFill>
              </a:rPr>
              <a:t>стандартизованного лабораторного оборудования.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 Все предлагаемые в экзаменационных вариантах экспериментальные задания сконструированы на базе оборудования и измерительных приборов из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типовых наборов для фронтальных работ по физике комплектов торговой марки «</a:t>
            </a:r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</a:rPr>
              <a:t>L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 - микро»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, которые созданы на базе типовых наборов для фронтального лабораторного эксперимента для кабинета физики. Состав этих наборов отвечает требованиям надежности и требованиям к конструированию экспериментальных заданий банка экзаменационных заданий ГИА, а при использовании в учебном процессе обеспечивает  формирование экспериментальных умений в рамках требований стандартов второго поколения.   С описанием состава типовых наборов торговой марки «</a:t>
            </a: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</a:rPr>
              <a:t>L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микро» можно ознакомиться на сайте  производителя  комплектов оборудования по адресу </a:t>
            </a:r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</a:rPr>
              <a:t>http://l-micro.ru/index.php?kabinet=1&amp;more=1</a:t>
            </a:r>
            <a:r>
              <a:rPr lang="ru-RU" sz="19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9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just"/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3243</Words>
  <Application>Microsoft Office PowerPoint</Application>
  <PresentationFormat>Экран (4:3)</PresentationFormat>
  <Paragraphs>388</Paragraphs>
  <Slides>67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8" baseType="lpstr">
      <vt:lpstr>Тема Office</vt:lpstr>
      <vt:lpstr> Государственная итоговая  аттестация по физике в новой форме</vt:lpstr>
      <vt:lpstr> Проведение экспериментальных заданий на Г(И)А в новой форме  в 9 классе</vt:lpstr>
      <vt:lpstr> Требования к уровню подготовки, освоение которых проверяется заданиями КИМ (из спецификации КИМов в 2013 году)</vt:lpstr>
      <vt:lpstr>Владение основами знаний о методах научного познания и экспериментальными умениями:</vt:lpstr>
      <vt:lpstr>Владение основами знаний о методах научного познания и экспериментальными умениями:</vt:lpstr>
      <vt:lpstr>Рекомендации по проведению Г(И)А по физике</vt:lpstr>
      <vt:lpstr>Слайд 7</vt:lpstr>
      <vt:lpstr>Слайд 8</vt:lpstr>
      <vt:lpstr>Слайд 9</vt:lpstr>
      <vt:lpstr>Слайд 10</vt:lpstr>
      <vt:lpstr>ИНСТРУКЦИЯ по правилам безопасности труда для учащихся при проведении экзамена в кабинете физики</vt:lpstr>
      <vt:lpstr>Слайд 12</vt:lpstr>
      <vt:lpstr>Слайд 13</vt:lpstr>
      <vt:lpstr> Перечень  комплектов оборудования для проведения Г(И)А выпускников 9 классов образовательных учреждений 2013 года (по новой форме) по физике</vt:lpstr>
      <vt:lpstr> Комплекты оборудования из типовых наборов для фронтальных работ и наборов   «L - микро»</vt:lpstr>
      <vt:lpstr>Комплект № 1</vt:lpstr>
      <vt:lpstr>Слайд 17</vt:lpstr>
      <vt:lpstr>Образец возможного выполнения задания</vt:lpstr>
      <vt:lpstr>Комплект № 2</vt:lpstr>
      <vt:lpstr>Слайд 20</vt:lpstr>
      <vt:lpstr>Образец возможного выполнения задания</vt:lpstr>
      <vt:lpstr>Комплект № 3</vt:lpstr>
      <vt:lpstr>Слайд 23</vt:lpstr>
      <vt:lpstr>Образец возможного выполнения задания</vt:lpstr>
      <vt:lpstr>Слайд 25</vt:lpstr>
      <vt:lpstr>Образец возможного выполнения задания</vt:lpstr>
      <vt:lpstr>Комплект № 4</vt:lpstr>
      <vt:lpstr>Слайд 28</vt:lpstr>
      <vt:lpstr>Образец возможного выполнения задания</vt:lpstr>
      <vt:lpstr>Слайд 30</vt:lpstr>
      <vt:lpstr>Образец возможного выполнения задания</vt:lpstr>
      <vt:lpstr>Слайд 32</vt:lpstr>
      <vt:lpstr>Образец возможного выполнения задания</vt:lpstr>
      <vt:lpstr>Комплект № 5</vt:lpstr>
      <vt:lpstr>Слайд 35</vt:lpstr>
      <vt:lpstr>Образец возможного выполнения задания</vt:lpstr>
      <vt:lpstr>Слайд 37</vt:lpstr>
      <vt:lpstr>Образец возможного выполнения задания</vt:lpstr>
      <vt:lpstr>Слайд 39</vt:lpstr>
      <vt:lpstr>Образец возможного выполнения задания</vt:lpstr>
      <vt:lpstr>Слайд 41</vt:lpstr>
      <vt:lpstr>Образец возможного выполнения задания</vt:lpstr>
      <vt:lpstr>Образец возможного выполнения задания</vt:lpstr>
      <vt:lpstr>Слайд 44</vt:lpstr>
      <vt:lpstr>Образец возможного выполнения задания</vt:lpstr>
      <vt:lpstr>Слайд 46</vt:lpstr>
      <vt:lpstr>Образец возможного выполнения задания</vt:lpstr>
      <vt:lpstr>Комплект № 6</vt:lpstr>
      <vt:lpstr>Слайд 49</vt:lpstr>
      <vt:lpstr>Образец возможного выполнения задания</vt:lpstr>
      <vt:lpstr>Слайд 51</vt:lpstr>
      <vt:lpstr>Образец возможного выполнения задания</vt:lpstr>
      <vt:lpstr>Комплект № 7</vt:lpstr>
      <vt:lpstr>Слайд 54</vt:lpstr>
      <vt:lpstr>Образец возможного выполнения задания</vt:lpstr>
      <vt:lpstr>Слайд 56</vt:lpstr>
      <vt:lpstr>Образец возможного выполнения задания</vt:lpstr>
      <vt:lpstr>Комплект № 8</vt:lpstr>
      <vt:lpstr>Слайд 59</vt:lpstr>
      <vt:lpstr>Образец возможного выполнения задания</vt:lpstr>
      <vt:lpstr>Слайд 61</vt:lpstr>
      <vt:lpstr>Образец возможного выполнения задания</vt:lpstr>
      <vt:lpstr>Слайд 63</vt:lpstr>
      <vt:lpstr>Образец возможного выполнения задания</vt:lpstr>
      <vt:lpstr>Слайд 65</vt:lpstr>
      <vt:lpstr>Образец возможного выполнения задания</vt:lpstr>
      <vt:lpstr>Слайд 67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Yuryi</cp:lastModifiedBy>
  <cp:revision>204</cp:revision>
  <dcterms:modified xsi:type="dcterms:W3CDTF">2013-09-10T18:05:26Z</dcterms:modified>
</cp:coreProperties>
</file>