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BA12C-D1A5-4963-9A63-A7757DF5302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887F-A076-4A44-B82A-AC0075161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3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A887F-A076-4A44-B82A-AC00751612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3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543800" cy="2593975"/>
          </a:xfrm>
        </p:spPr>
        <p:txBody>
          <a:bodyPr/>
          <a:lstStyle/>
          <a:p>
            <a:pPr algn="ctr"/>
            <a:r>
              <a:rPr lang="ru-RU" sz="3600" dirty="0"/>
              <a:t>Совершенствование </a:t>
            </a:r>
            <a:r>
              <a:rPr lang="ru-RU" sz="3600" dirty="0" smtClean="0"/>
              <a:t>методических компетенций педагогических работников в условиях реализации </a:t>
            </a:r>
            <a:r>
              <a:rPr lang="ru-RU" sz="3600" dirty="0"/>
              <a:t>национального проекта «ОБРАЗОВАНИЕ</a:t>
            </a:r>
            <a:r>
              <a:rPr lang="ru-RU" sz="3600" dirty="0" smtClean="0"/>
              <a:t>». Основные затруднения молодого учителя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445224"/>
            <a:ext cx="3727688" cy="1066800"/>
          </a:xfrm>
        </p:spPr>
        <p:txBody>
          <a:bodyPr/>
          <a:lstStyle/>
          <a:p>
            <a:pPr algn="r"/>
            <a:r>
              <a:rPr lang="ru-RU" dirty="0" smtClean="0"/>
              <a:t>Подготовила: Косуха И.Е учитель по химии и биологии</a:t>
            </a:r>
            <a:br>
              <a:rPr lang="ru-RU" dirty="0" smtClean="0"/>
            </a:br>
            <a:r>
              <a:rPr lang="ru-RU" dirty="0" smtClean="0"/>
              <a:t>МБОУ СОШ №45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25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ru-RU" sz="3600" dirty="0"/>
              <a:t>«Идеальный» учитель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620000" cy="54200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dirty="0"/>
              <a:t>Это крайность, к которой можно прийти, стараясь сгладить проблемы близости поколений. Попадая в школу, многие учителя стремятся быть идеальными во всем, руководствуясь правилом: «Учитель должен знать все и не должен ошибаться».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учитель допускает ошибку или не знает, как ответить на вопрос ученика, это не повод отрицать свою неправоту любой ценой, только бы не подорвать свой авторитет, или винить ученика в том, что он задает вопросы не по теме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134121" cy="313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2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ru-RU" sz="3200" dirty="0"/>
              <a:t>Неуверенность в себе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7908032" cy="480060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 начале своей деятельности педагог сталкивается с огромным объемом информации, которую надо изучить, структурировать, переработать, да еще и донести до учеников за каких-то 40-45 минут… Неудивительно, что такой фронт работ вызывает растерянность и страх.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926209" cy="392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20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pPr algn="ctr"/>
            <a:r>
              <a:rPr lang="ru-RU" sz="3200" dirty="0"/>
              <a:t>Урок любой ценой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7897688" cy="5276056"/>
          </a:xfrm>
        </p:spPr>
        <p:txBody>
          <a:bodyPr>
            <a:normAutofit/>
          </a:bodyPr>
          <a:lstStyle/>
          <a:p>
            <a:r>
              <a:rPr lang="ru-RU" sz="2800" dirty="0"/>
              <a:t>Часто в погоне успеть все за один урок и «выполнить план» учитель начисто забывает про тех, для кого все это затевалось — про учеников… Тогда он может вести урок в своем темпе, не интересуясь, понятен материал аудитории или нет, успевает ли она за ним.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214240" cy="414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9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3200" dirty="0"/>
              <a:t>Неразвитые ораторские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7969696" cy="5204048"/>
          </a:xfrm>
        </p:spPr>
        <p:txBody>
          <a:bodyPr/>
          <a:lstStyle/>
          <a:p>
            <a:r>
              <a:rPr lang="ru-RU" sz="2800" dirty="0"/>
              <a:t>достаточно ли четкая, понятная, выразительная, эмоциональная моя речь?</a:t>
            </a:r>
          </a:p>
          <a:p>
            <a:r>
              <a:rPr lang="ru-RU" sz="2800" dirty="0"/>
              <a:t>не слишком ли быстро/медленно я говорю?</a:t>
            </a:r>
          </a:p>
          <a:p>
            <a:r>
              <a:rPr lang="ru-RU" sz="2800" dirty="0"/>
              <a:t>моя речь чистая, или есть слова и звуки-паразиты?</a:t>
            </a:r>
          </a:p>
          <a:p>
            <a:r>
              <a:rPr lang="ru-RU" sz="2800" dirty="0"/>
              <a:t>что с моей мимикой и жестами: их достаточно, слишком много/мало?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425329" cy="342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5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3200" dirty="0"/>
              <a:t>В чужой монастырь…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064896" cy="5276056"/>
          </a:xfrm>
        </p:spPr>
        <p:txBody>
          <a:bodyPr>
            <a:normAutofit/>
          </a:bodyPr>
          <a:lstStyle/>
          <a:p>
            <a:r>
              <a:rPr lang="ru-RU" sz="2400" dirty="0"/>
              <a:t>Последняя проблема, но не по значению: взаимоотношения с коллегами. Ведь трудности в школе возникают не только на почве общения с учениками, но и из-за непонимания/конфликтов с коллегами, руководством школы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44429"/>
            <a:ext cx="5112568" cy="381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1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" y="1600200"/>
            <a:ext cx="721894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6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Методическая компетентность учителя - владение педагогом различными методами обучения, знание дидактических методов, приемов и умение применять их в процессе обучения, знание психологических механизмов усвоения знаний и умений в процессе обучения.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00" y="2636912"/>
            <a:ext cx="51347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848872" cy="48006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Можно сказать, что методическая </a:t>
            </a:r>
            <a:r>
              <a:rPr lang="ru-RU" sz="2800" dirty="0"/>
              <a:t>компетентность учителя рассматривается как интегративная характеристика деятельности педагога, отражающая реальный  уровень владения методическими знаниями и умениями формировать у обучающихся планируемые результаты, разрабатывать программные, методические и дидактические материалы по предмету, проводить мониторинг результатов обучения обучающихся и качества собственной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1217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139507"/>
              </p:ext>
            </p:extLst>
          </p:nvPr>
        </p:nvGraphicFramePr>
        <p:xfrm>
          <a:off x="251520" y="188640"/>
          <a:ext cx="8136904" cy="6432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089"/>
                <a:gridCol w="6033815"/>
              </a:tblGrid>
              <a:tr h="95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Компетенция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652" marR="456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свойства   личности,   потенциальной   способности индивида справляться с различными задачами, как совокупность знаний, умений и навыков, необходимых для осуществления конкретной профессиональной деятельности.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652" marR="45652" marT="0" marB="0"/>
                </a:tc>
              </a:tr>
              <a:tr h="3052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Профессиональная компетентность педагога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652" marR="456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это многофакторное явление, включающее в себя систему теоретических знаний педагога и способов их применения в конкретных педагогических ситуациях, ценностные ориентации педагога, а также интегративные показатели его культуры (речь, стиль общения, отношение к себе и своей деятельности, к смежным областям знания и др.).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профессиональной компетентностью понимается совокупность профессиональных и личностных качеств, необходимых для успешной педагогической деятельности. Профессионально компетентным можно назвать педагога, который на достаточно высоком уровне осуществляет педагогическую деятельность, педагогическое общение, достигает стабильно высоких результатов в развитии и воспитании.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652" marR="45652" marT="0" marB="0"/>
                </a:tc>
              </a:tr>
              <a:tr h="1090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Методическая компетентность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652" marR="456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это важная составляющая в практической деятельности каждою педагога. Она связана с подбором средств и методов обучения, форм взаимодействия ученика и учителя, кроме того, методическая компетентность способствует формированию ключевых компетенций у обучающихся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652" marR="45652" marT="0" marB="0"/>
                </a:tc>
              </a:tr>
              <a:tr h="130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Государственный образовательный стандарт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652" marR="456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совокупность обязательных требований к образованию определенного уровня и (или) к профессии, 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652" marR="456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58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Так выделяют пять составляющих профессиональной компетентности педагога: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7969696" cy="4800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/>
              <a:t>специальную (в области преподаваемой дисциплины); </a:t>
            </a:r>
          </a:p>
          <a:p>
            <a:pPr lvl="0"/>
            <a:r>
              <a:rPr lang="ru-RU" sz="2800" dirty="0"/>
              <a:t>методическую (в области формирования знаний, умений и навыков и способов их формирования);</a:t>
            </a:r>
          </a:p>
          <a:p>
            <a:pPr lvl="0"/>
            <a:r>
              <a:rPr lang="ru-RU" sz="2800" dirty="0"/>
              <a:t>психолого-педагогическую (компетентность в области обучения, взаимодействия); </a:t>
            </a:r>
          </a:p>
          <a:p>
            <a:pPr lvl="0"/>
            <a:r>
              <a:rPr lang="ru-RU" sz="2800" dirty="0"/>
              <a:t>дифференциально-психологическую  (мотивация к обучению);</a:t>
            </a:r>
          </a:p>
          <a:p>
            <a:pPr lvl="0"/>
            <a:r>
              <a:rPr lang="ru-RU" sz="2800" dirty="0" err="1" smtClean="0"/>
              <a:t>Аутопсихологическую</a:t>
            </a:r>
            <a:r>
              <a:rPr lang="ru-RU" sz="2800" dirty="0"/>
              <a:t> (рефлексия собственной </a:t>
            </a:r>
            <a:r>
              <a:rPr lang="ru-RU" sz="2800" dirty="0" smtClean="0"/>
              <a:t>деятельности)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81" y="1412776"/>
            <a:ext cx="2259750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2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119057" cy="536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65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sz="3600" dirty="0"/>
              <a:t>Основные затруднения молодого учителя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80920" cy="4800600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организация урока;</a:t>
            </a:r>
          </a:p>
          <a:p>
            <a:r>
              <a:rPr lang="ru-RU" sz="2800" dirty="0"/>
              <a:t>дисциплина и порядок на уроке;</a:t>
            </a:r>
          </a:p>
          <a:p>
            <a:r>
              <a:rPr lang="ru-RU" sz="2800" dirty="0"/>
              <a:t>недостаточно высокий уровень владения методикой преподавания предмета;</a:t>
            </a:r>
          </a:p>
          <a:p>
            <a:r>
              <a:rPr lang="ru-RU" sz="2800" dirty="0"/>
              <a:t>затруднения при объяснении материала;</a:t>
            </a:r>
          </a:p>
          <a:p>
            <a:r>
              <a:rPr lang="ru-RU" sz="2800" dirty="0"/>
              <a:t>взаимодействие с учениками;</a:t>
            </a:r>
          </a:p>
          <a:p>
            <a:r>
              <a:rPr lang="ru-RU" sz="2800" dirty="0"/>
              <a:t>общение с администрацией;</a:t>
            </a:r>
          </a:p>
          <a:p>
            <a:r>
              <a:rPr lang="ru-RU" sz="2800" dirty="0"/>
              <a:t>оформление школьной документации;</a:t>
            </a:r>
          </a:p>
          <a:p>
            <a:r>
              <a:rPr lang="ru-RU" sz="2800" dirty="0"/>
              <a:t>организация работы с родителями обучающихся;</a:t>
            </a:r>
          </a:p>
          <a:p>
            <a:r>
              <a:rPr lang="ru-RU" sz="2800" dirty="0"/>
              <a:t>осуществление классного руководства.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1820622" cy="182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8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20000" cy="1143000"/>
          </a:xfrm>
        </p:spPr>
        <p:txBody>
          <a:bodyPr/>
          <a:lstStyle/>
          <a:p>
            <a:r>
              <a:rPr lang="ru-RU" sz="3600" dirty="0"/>
              <a:t>Пути решения профессиональных затруднений молодого педагога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620000" cy="4800600"/>
          </a:xfrm>
        </p:spPr>
        <p:txBody>
          <a:bodyPr/>
          <a:lstStyle/>
          <a:p>
            <a:endParaRPr lang="ru-RU" dirty="0"/>
          </a:p>
          <a:p>
            <a:r>
              <a:rPr lang="ru-RU" sz="2800" dirty="0"/>
              <a:t>занятия в Школе молодого педагога;</a:t>
            </a:r>
          </a:p>
          <a:p>
            <a:r>
              <a:rPr lang="ru-RU" sz="2800" dirty="0"/>
              <a:t>наставничество;</a:t>
            </a:r>
          </a:p>
          <a:p>
            <a:r>
              <a:rPr lang="ru-RU" sz="2800" dirty="0"/>
              <a:t>участие в профессиональных конкурсах и методических мероприятиях;</a:t>
            </a:r>
          </a:p>
          <a:p>
            <a:r>
              <a:rPr lang="ru-RU" sz="2800" dirty="0"/>
              <a:t>непрерывное обучение, самообразование;</a:t>
            </a:r>
          </a:p>
          <a:p>
            <a:r>
              <a:rPr lang="ru-RU" sz="2800" dirty="0"/>
              <a:t>освоение современных интернет-технологий;</a:t>
            </a:r>
          </a:p>
          <a:p>
            <a:r>
              <a:rPr lang="ru-RU" sz="2800" dirty="0"/>
              <a:t>помощь школьного психолога.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40783"/>
            <a:ext cx="2417217" cy="241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09120"/>
            <a:ext cx="2606386" cy="260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22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908720"/>
          </a:xfrm>
        </p:spPr>
        <p:txBody>
          <a:bodyPr/>
          <a:lstStyle/>
          <a:p>
            <a:pPr algn="ctr"/>
            <a:r>
              <a:rPr lang="ru-RU" sz="3200" dirty="0"/>
              <a:t>Близость поколений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Многие учителя начинают работать, только-только окончив ВУЗ. И в этом, несомненно, есть свои достоинства и недостатки. Из достоинств: ученики быстрее начинают воспринимать учителя как «своего», с ними легче найти общий язык.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Но есть и недостатки: иногда такое общение на равных может размывать необходимые рамки.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630064" cy="248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14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</TotalTime>
  <Words>775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Совершенствование методических компетенций педагогических работников в условиях реализации национального проекта «ОБРАЗОВАНИЕ». Основные затруднения молодого учителя</vt:lpstr>
      <vt:lpstr>Презентация PowerPoint</vt:lpstr>
      <vt:lpstr>Презентация PowerPoint</vt:lpstr>
      <vt:lpstr>Презентация PowerPoint</vt:lpstr>
      <vt:lpstr>Так выделяют пять составляющих профессиональной компетентности педагога: </vt:lpstr>
      <vt:lpstr>Презентация PowerPoint</vt:lpstr>
      <vt:lpstr>Основные затруднения молодого учителя</vt:lpstr>
      <vt:lpstr>Пути решения профессиональных затруднений молодого педагога </vt:lpstr>
      <vt:lpstr>Близость поколений</vt:lpstr>
      <vt:lpstr>«Идеальный» учитель</vt:lpstr>
      <vt:lpstr>Неуверенность в себе</vt:lpstr>
      <vt:lpstr>Урок любой ценой</vt:lpstr>
      <vt:lpstr>Неразвитые ораторские навыки</vt:lpstr>
      <vt:lpstr>В чужой монастырь…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методических компетенций педагогических работников в условиях реализации национального проекта «ОБРАЗОВАНИЕ»</dc:title>
  <dc:creator>User</dc:creator>
  <cp:lastModifiedBy>Пользователь Windows</cp:lastModifiedBy>
  <cp:revision>5</cp:revision>
  <dcterms:created xsi:type="dcterms:W3CDTF">2023-10-17T07:23:13Z</dcterms:created>
  <dcterms:modified xsi:type="dcterms:W3CDTF">2023-10-17T08:25:09Z</dcterms:modified>
</cp:coreProperties>
</file>