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2" r:id="rId3"/>
    <p:sldId id="274" r:id="rId4"/>
    <p:sldId id="263" r:id="rId5"/>
    <p:sldId id="264" r:id="rId6"/>
    <p:sldId id="265" r:id="rId7"/>
    <p:sldId id="286" r:id="rId8"/>
    <p:sldId id="267" r:id="rId9"/>
    <p:sldId id="268" r:id="rId10"/>
    <p:sldId id="258" r:id="rId11"/>
    <p:sldId id="259" r:id="rId12"/>
    <p:sldId id="260" r:id="rId13"/>
    <p:sldId id="287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>
        <p:scale>
          <a:sx n="77" d="100"/>
          <a:sy n="77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780" y="736469"/>
            <a:ext cx="9144000" cy="2387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Анализ эпизода художественного произведения как основа подготовк</a:t>
            </a:r>
            <a:r>
              <a:rPr lang="ru-RU" altLang="en-US" sz="4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и</a:t>
            </a:r>
            <a:r>
              <a:rPr lang="en-US" sz="48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charset="0"/>
                <a:cs typeface="Times New Roman" panose="02020603050405020304" charset="0"/>
              </a:rPr>
              <a:t> к ОГЭ по литературе.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067210"/>
          </a:xfrm>
        </p:spPr>
        <p:txBody>
          <a:bodyPr>
            <a:normAutofit lnSpcReduction="10000"/>
          </a:bodyPr>
          <a:lstStyle/>
          <a:p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Дудкова Татьяна Борисовна</a:t>
            </a:r>
          </a:p>
          <a:p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учитель русского языка и литературы </a:t>
            </a:r>
          </a:p>
          <a:p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МБОУ СОШ № 18 имени В.Я. Алексеева</a:t>
            </a:r>
          </a:p>
          <a:p>
            <a:endParaRPr lang="ru-RU" alt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ru-RU" altLang="en-US" dirty="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2023 г.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13435"/>
            <a:ext cx="10515600" cy="877570"/>
          </a:xfrm>
        </p:spPr>
        <p:txBody>
          <a:bodyPr>
            <a:normAutofit fontScale="90000"/>
          </a:bodyPr>
          <a:lstStyle/>
          <a:p>
            <a:r>
              <a:rPr lang="ru-RU" altLang="en-US" sz="3555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2.2. Укажите другой фрагмент романа, в котором Гринёв  попадает  в  ситуацию выбора. Какими жизненными     принципами он руководствуется в сложившейся ситуации?</a:t>
            </a:r>
            <a:r>
              <a:rPr lang="ru-RU" altLang="en-US" sz="40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ru-RU" altLang="en-US" sz="4000" dirty="0">
                <a:latin typeface="Times New Roman" panose="02020603050405020304" charset="0"/>
                <a:cs typeface="Times New Roman" panose="02020603050405020304" charset="0"/>
              </a:rPr>
              <a:t/>
            </a:r>
            <a:br>
              <a:rPr lang="ru-RU" altLang="en-US" sz="4000" dirty="0">
                <a:latin typeface="Times New Roman" panose="02020603050405020304" charset="0"/>
                <a:cs typeface="Times New Roman" panose="02020603050405020304" charset="0"/>
              </a:rPr>
            </a:br>
            <a:endParaRPr lang="ru-RU" altLang="en-US" sz="40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918845" y="2112645"/>
            <a:ext cx="10515600" cy="3823335"/>
          </a:xfrm>
        </p:spPr>
        <p:txBody>
          <a:bodyPr>
            <a:noAutofit/>
          </a:bodyPr>
          <a:lstStyle/>
          <a:p>
            <a:pPr marL="0" indent="457200" algn="just">
              <a:buNone/>
            </a:pPr>
            <a:r>
              <a:rPr lang="ru-RU" altLang="en-US" sz="3000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1. Определение 2-3 подходящих эпизодов.</a:t>
            </a:r>
            <a:endParaRPr lang="ru-RU" altLang="en-US" sz="3000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457200" algn="just">
              <a:buNone/>
            </a:pPr>
            <a:r>
              <a:rPr lang="ru-RU" altLang="en-US" sz="3000" dirty="0">
                <a:latin typeface="Times New Roman" panose="02020603050405020304" charset="0"/>
                <a:cs typeface="Times New Roman" panose="02020603050405020304" charset="0"/>
              </a:rPr>
              <a:t>2. В чём состоит нравственный выбор героя в данном фрагменте?</a:t>
            </a:r>
          </a:p>
          <a:p>
            <a:pPr marL="0" indent="457200" algn="just">
              <a:buNone/>
            </a:pPr>
            <a:r>
              <a:rPr lang="ru-RU" altLang="en-US" sz="3000" dirty="0">
                <a:latin typeface="Times New Roman" panose="02020603050405020304" charset="0"/>
                <a:cs typeface="Times New Roman" panose="02020603050405020304" charset="0"/>
              </a:rPr>
              <a:t>3. В чём сложность данного выбора и как её преодолевает?</a:t>
            </a:r>
          </a:p>
          <a:p>
            <a:pPr marL="0" indent="457200" algn="just">
              <a:buNone/>
            </a:pPr>
            <a:r>
              <a:rPr lang="ru-RU" altLang="en-US" sz="3000" dirty="0">
                <a:latin typeface="Times New Roman" panose="02020603050405020304" charset="0"/>
                <a:cs typeface="Times New Roman" panose="02020603050405020304" charset="0"/>
              </a:rPr>
              <a:t>4. О чём свидетельствуют фрагменты нравственного выбора в общем контексте произведения?</a:t>
            </a:r>
          </a:p>
          <a:p>
            <a:pPr marL="0" indent="457200" algn="just">
              <a:buNone/>
            </a:pPr>
            <a:r>
              <a:rPr lang="ru-RU" altLang="en-US" sz="3000" dirty="0">
                <a:latin typeface="Times New Roman" panose="02020603050405020304" charset="0"/>
                <a:cs typeface="Times New Roman" panose="02020603050405020304" charset="0"/>
              </a:rPr>
              <a:t>5. Какие жизненные принципы героя обуславливают его выбор?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en-US" sz="3555">
                <a:latin typeface="Times New Roman" panose="02020603050405020304" charset="0"/>
                <a:cs typeface="Times New Roman" panose="02020603050405020304" charset="0"/>
              </a:rPr>
              <a:t>1.1. Почему во время прощания с Эрастом Лиза «не смела взглянуть» на мать?</a:t>
            </a:r>
            <a:br>
              <a:rPr lang="ru-RU" altLang="en-US" sz="3555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3555">
                <a:latin typeface="Times New Roman" panose="02020603050405020304" charset="0"/>
                <a:cs typeface="Times New Roman" panose="02020603050405020304" charset="0"/>
              </a:rPr>
              <a:t>1.2. Какую роль в приведённом фрагменте повести играет пейзаж («Утренняя заря…»)?</a:t>
            </a:r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idx="1"/>
          </p:nvPr>
        </p:nvGraphicFramePr>
        <p:xfrm>
          <a:off x="838200" y="2146935"/>
          <a:ext cx="105156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1.1. </a:t>
                      </a:r>
                    </a:p>
                    <a:p>
                      <a:pPr>
                        <a:buNone/>
                      </a:pP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1. Какое место занимает эпизод в произведении?</a:t>
                      </a:r>
                    </a:p>
                    <a:p>
                      <a:pPr>
                        <a:buNone/>
                      </a:pP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2.  При каких обстоятел</a:t>
                      </a: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ь</a:t>
                      </a: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ствах происходит  данное прощание Лизы и Эраста? Каким образом связаны участники эпизода?</a:t>
                      </a:r>
                    </a:p>
                    <a:p>
                      <a:pPr>
                        <a:buNone/>
                      </a:pP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3. О каких чувствах героини свидетел</a:t>
                      </a: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ь</a:t>
                      </a: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ствует эта деталь?</a:t>
                      </a:r>
                      <a:endParaRPr lang="ru-RU" altLang="en-US" sz="2400" dirty="0"/>
                    </a:p>
                    <a:p>
                      <a:pPr>
                        <a:buNone/>
                      </a:pPr>
                      <a:endParaRPr lang="ru-RU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1.2. </a:t>
                      </a:r>
                    </a:p>
                    <a:p>
                      <a:pPr>
                        <a:buNone/>
                      </a:pP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1. Зачем нужен пейзаж как художественный приём? </a:t>
                      </a:r>
                    </a:p>
                    <a:p>
                      <a:pPr>
                        <a:buNone/>
                      </a:pP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2. Почему у сентименталистов он особенно важен?</a:t>
                      </a:r>
                    </a:p>
                    <a:p>
                      <a:pPr>
                        <a:buNone/>
                      </a:pP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3. В чём своеобразие этого пейзажа?</a:t>
                      </a:r>
                    </a:p>
                    <a:p>
                      <a:pPr>
                        <a:buNone/>
                      </a:pPr>
                      <a:r>
                        <a:rPr lang="ru-RU" altLang="en-US" sz="24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4. Как пейзаж работает на дальнейшее развитие эпизода?</a:t>
                      </a:r>
                    </a:p>
                    <a:p>
                      <a:pPr>
                        <a:buNone/>
                      </a:pPr>
                      <a:endParaRPr lang="ru-RU" altLang="en-US" sz="2400" dirty="0">
                        <a:latin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000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altLang="en-US" sz="2665" dirty="0">
                <a:latin typeface="Times New Roman" panose="02020603050405020304" charset="0"/>
                <a:cs typeface="Times New Roman" panose="02020603050405020304" charset="0"/>
              </a:rPr>
              <a:t>2.1. Выберите другой фрагмент романа с участием Онегина. На основе анализа текста выявите черты героя, которые раскрываются автором в данном фрагменте.</a:t>
            </a:r>
            <a:br>
              <a:rPr lang="ru-RU" altLang="en-US" sz="2665" dirty="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ru-RU" altLang="en-US" sz="2665" dirty="0">
                <a:latin typeface="Times New Roman" panose="02020603050405020304" charset="0"/>
                <a:cs typeface="Times New Roman" panose="02020603050405020304" charset="0"/>
              </a:rPr>
              <a:t>2.2. Выберите другой фрагмент романа, в котором Онегин изображён как типичный представитель дворянской молодежи своего времени. Проанализируйте поведение героя в показанных условиях.</a:t>
            </a:r>
          </a:p>
        </p:txBody>
      </p:sp>
      <p:graphicFrame>
        <p:nvGraphicFramePr>
          <p:cNvPr id="4" name="Замещающее 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2664460"/>
          <a:ext cx="10515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2.1</a:t>
                      </a:r>
                    </a:p>
                    <a:p>
                      <a:pPr>
                        <a:buNone/>
                      </a:pP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1.Какие эпизоды романа наиболее ярко и образно раскрывают </a:t>
                      </a:r>
                      <a:r>
                        <a:rPr lang="ru-RU" altLang="en-US" sz="20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характерт</a:t>
                      </a: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героя? (2-3 эпизода. из которого выбирается наиболее интересный для учащегося)</a:t>
                      </a:r>
                    </a:p>
                    <a:p>
                      <a:pPr>
                        <a:buNone/>
                      </a:pP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2. Какие черты характера раскрываются через поступки героя, авторскую </a:t>
                      </a:r>
                      <a:r>
                        <a:rPr lang="ru-RU" altLang="en-US" sz="20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характеристику,сопоставление</a:t>
                      </a: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с другими героями и т.д.?</a:t>
                      </a:r>
                    </a:p>
                    <a:p>
                      <a:pPr>
                        <a:buNone/>
                      </a:pPr>
                      <a:endParaRPr lang="ru-RU" altLang="en-US" sz="2000" dirty="0"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2.2</a:t>
                      </a:r>
                    </a:p>
                    <a:p>
                      <a:pPr>
                        <a:buNone/>
                      </a:pP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1. Какие главы будут наиболее подходит</a:t>
                      </a: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  <a:sym typeface="+mn-ea"/>
                        </a:rPr>
                        <a:t>ь для раскрытия темы? Почему?</a:t>
                      </a:r>
                    </a:p>
                    <a:p>
                      <a:pPr>
                        <a:buNone/>
                      </a:pP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2. Какое именно времяпрепровождение было характерно для дворянской молодёжи той эпохи (по данному эпизоду)?</a:t>
                      </a:r>
                    </a:p>
                    <a:p>
                      <a:pPr>
                        <a:buNone/>
                      </a:pP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3. Как образ подобный образ жизни характеризует </a:t>
                      </a:r>
                      <a:r>
                        <a:rPr lang="ru-RU" altLang="en-US" sz="2000" dirty="0" err="1">
                          <a:latin typeface="Times New Roman" panose="02020603050405020304" charset="0"/>
                          <a:cs typeface="Times New Roman" panose="02020603050405020304" charset="0"/>
                        </a:rPr>
                        <a:t>молодёжь</a:t>
                      </a:r>
                      <a:r>
                        <a:rPr lang="ru-RU" altLang="en-US" sz="2000" dirty="0">
                          <a:latin typeface="Times New Roman" panose="02020603050405020304" charset="0"/>
                          <a:cs typeface="Times New Roman" panose="02020603050405020304" charset="0"/>
                        </a:rPr>
                        <a:t> того времени? жизни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0086" y="616795"/>
            <a:ext cx="10515600" cy="960336"/>
          </a:xfrm>
        </p:spPr>
        <p:txBody>
          <a:bodyPr>
            <a:normAutofit/>
          </a:bodyPr>
          <a:lstStyle/>
          <a:p>
            <a:r>
              <a:rPr lang="ru-RU" altLang="en-US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Навыки анализа эпизода помогут также:</a:t>
            </a:r>
            <a:endParaRPr lang="ru-RU" altLang="en-US" dirty="0">
              <a:solidFill>
                <a:srgbClr val="FF0000"/>
              </a:solidFill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05468" y="1690688"/>
            <a:ext cx="10948332" cy="4351338"/>
          </a:xfrm>
        </p:spPr>
        <p:txBody>
          <a:bodyPr/>
          <a:lstStyle/>
          <a:p>
            <a:pPr indent="457200" algn="just"/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при работе по анализу стихотворения, которое также является эпизодом;</a:t>
            </a:r>
          </a:p>
          <a:p>
            <a:pPr indent="457200" algn="just"/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при написании одного из сочинений задания 5 (именно эпизоды могут быт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ь использованы для примеров, раскрывающих сюжетные особенности, проблемы произведения и характеры героев);</a:t>
            </a:r>
          </a:p>
          <a:p>
            <a:pPr indent="457200" algn="just"/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умение анализироват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ь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 эпизод - ключ к пониманию произведения в целом, расширение читател</a:t>
            </a: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ьской и литературоведческой компетентности.</a:t>
            </a:r>
            <a:endParaRPr lang="ru-RU" altLang="en-US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en-US" sz="7200" i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ru-RU" altLang="en-US" sz="8000" i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Спасибо за внимание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en-US" sz="6600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</a:rPr>
              <a:t>Выбор ОГЭ по литературе </a:t>
            </a:r>
          </a:p>
        </p:txBody>
      </p:sp>
      <p:sp>
        <p:nvSpPr>
          <p:cNvPr id="4" name="Замещающее содержимое 3"/>
          <p:cNvSpPr>
            <a:spLocks noGrp="1"/>
          </p:cNvSpPr>
          <p:nvPr>
            <p:ph idx="1"/>
          </p:nvPr>
        </p:nvSpPr>
        <p:spPr>
          <a:xfrm>
            <a:off x="838200" y="230379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altLang="en-US" dirty="0">
                <a:highlight>
                  <a:srgbClr val="FFFF00"/>
                </a:highlight>
              </a:rPr>
              <a:t> </a:t>
            </a:r>
            <a:r>
              <a:rPr lang="ru-RU" altLang="en-US" sz="5400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- зачем?</a:t>
            </a:r>
          </a:p>
          <a:p>
            <a:pPr marL="0" indent="0">
              <a:buNone/>
            </a:pPr>
            <a:r>
              <a:rPr lang="ru-RU" altLang="en-US" sz="5400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- что наобходимо знать?</a:t>
            </a:r>
          </a:p>
          <a:p>
            <a:pPr marL="0" indent="0">
              <a:buNone/>
            </a:pPr>
            <a:r>
              <a:rPr lang="ru-RU" altLang="en-US" sz="5400" dirty="0"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- что уметь?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94995"/>
            <a:ext cx="10515600" cy="1325563"/>
          </a:xfrm>
        </p:spPr>
        <p:txBody>
          <a:bodyPr>
            <a:normAutofit fontScale="90000"/>
          </a:bodyPr>
          <a:lstStyle/>
          <a:p>
            <a:pPr indent="457200"/>
            <a:r>
              <a:rPr lang="ru-RU" altLang="en-US" sz="3555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Цель школьного анализа – создание читательской интерпретации произведения и соотнесение её с научным исследованием текста.</a:t>
            </a:r>
            <a:r>
              <a:rPr lang="ru-RU" altLang="en-US" sz="3555" dirty="0"/>
              <a:t/>
            </a:r>
            <a:br>
              <a:rPr lang="ru-RU" altLang="en-US" sz="3555" dirty="0"/>
            </a:br>
            <a:endParaRPr lang="ru-RU" altLang="en-US" sz="3555" dirty="0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198" y="2085684"/>
            <a:ext cx="10515601" cy="4351338"/>
          </a:xfrm>
        </p:spPr>
        <p:txBody>
          <a:bodyPr>
            <a:normAutofit fontScale="87500" lnSpcReduction="20000"/>
          </a:bodyPr>
          <a:lstStyle/>
          <a:p>
            <a:pPr marL="0" indent="0" algn="just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Проанализировать эпизод – это значит:</a:t>
            </a:r>
          </a:p>
          <a:p>
            <a:pPr indent="0" algn="just"/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 определить взаимоотношения персонажей до этого эпизода произведения; </a:t>
            </a:r>
          </a:p>
          <a:p>
            <a:pPr indent="0" algn="just"/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 уяснить, что даёт эта сцена для понимания характеров  действующих лиц, их душевного состояния;</a:t>
            </a:r>
          </a:p>
          <a:p>
            <a:pPr indent="0" algn="just"/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 показать, с помощью каких приёмов в данном эпизоде раскрываются характеры;</a:t>
            </a:r>
          </a:p>
          <a:p>
            <a:pPr indent="0" algn="just"/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 сделать вывод о выявленных по ходу анализа сцены чертах характера, нравственных качествах, идеалах и  жизненных целях персонажей;</a:t>
            </a:r>
          </a:p>
          <a:p>
            <a:pPr indent="0" algn="just"/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 определить, какова роль данного эпизода в развитии действия или конфликта произведения в целом;</a:t>
            </a:r>
          </a:p>
          <a:p>
            <a:pPr indent="0" algn="just"/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 понять значение этой сцены в раскрытии идейного содержания всего произведения.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мещающее содержимое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596" y="174071"/>
            <a:ext cx="11096216" cy="6509857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Замещающее содержимое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0022" y="69209"/>
            <a:ext cx="10091955" cy="6719582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68960"/>
            <a:ext cx="10515600" cy="946150"/>
          </a:xfrm>
        </p:spPr>
        <p:txBody>
          <a:bodyPr>
            <a:normAutofit fontScale="90000"/>
          </a:bodyPr>
          <a:lstStyle/>
          <a:p>
            <a:r>
              <a:rPr lang="ru-RU" altLang="en-US" sz="3555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Вопрос 1.1.: Кому труднее сделать выбор: Пугачёву или Гринёву? </a:t>
            </a:r>
            <a:br>
              <a:rPr lang="ru-RU" altLang="en-US" sz="3555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r>
              <a:rPr lang="ru-RU" altLang="en-US" sz="3555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Предлагаю обучающимся ряд вопросов: </a:t>
            </a:r>
            <a:endParaRPr lang="ru-RU" altLang="en-US" sz="4000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1) В чём именно состоит нравственный выбор каждого?</a:t>
            </a:r>
          </a:p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2) Почему данный выбор сложен для обоих героев? Какие детали говорят об этом?</a:t>
            </a:r>
          </a:p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3) Для кого он сложнее и почему?</a:t>
            </a:r>
          </a:p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2.1. Какую роль в приведённом фрагменте играет приём контраста?</a:t>
            </a:r>
          </a:p>
          <a:p>
            <a:pPr marL="0" indent="0">
              <a:buNone/>
            </a:pPr>
            <a:r>
              <a:rPr lang="ru-RU" altLang="en-US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Если говорить о приёме контраста, то предлагаю следующие вопросы:</a:t>
            </a:r>
          </a:p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1) Почему Пушкин выбирает именно этот приём?</a:t>
            </a:r>
          </a:p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2) В чём противопоставлены герои? </a:t>
            </a:r>
          </a:p>
          <a:p>
            <a:pPr marL="0" indent="0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3) Какой вывод делает читатель из этого противопоставления?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Сравнител</a:t>
            </a:r>
            <a:r>
              <a:rPr lang="ru-RU" altLang="en-US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ь</a:t>
            </a:r>
            <a:r>
              <a:rPr lang="ru-RU" altLang="en-US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ный анализ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altLang="en-US" sz="3200" dirty="0">
                <a:latin typeface="Times New Roman" panose="02020603050405020304" charset="0"/>
                <a:cs typeface="Times New Roman" panose="02020603050405020304" charset="0"/>
              </a:rPr>
              <a:t>2.1. Укажите другой фрагмент романа с участием   Гринёва. Какие черты характера Гринёва проявились в выбранном Вами фрагменте? </a:t>
            </a:r>
          </a:p>
          <a:p>
            <a:pPr marL="0" indent="457200" algn="just">
              <a:buNone/>
            </a:pPr>
            <a:r>
              <a:rPr lang="ru-RU" altLang="en-US" sz="3200" dirty="0">
                <a:latin typeface="Times New Roman" panose="02020603050405020304" charset="0"/>
                <a:cs typeface="Times New Roman" panose="02020603050405020304" charset="0"/>
              </a:rPr>
              <a:t>2.2. Укажите другой фрагмент романа, в котором  Гринёв попадает в ситуацию выбора. Какими жизненными принципами он руководствуется в сложившейся ситуации?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9595" y="92175"/>
            <a:ext cx="10515600" cy="1325563"/>
          </a:xfrm>
        </p:spPr>
        <p:txBody>
          <a:bodyPr/>
          <a:lstStyle/>
          <a:p>
            <a:r>
              <a:rPr lang="ru-RU" altLang="en-US" dirty="0">
                <a:solidFill>
                  <a:srgbClr val="C00000"/>
                </a:solidFill>
                <a:latin typeface="Times New Roman" panose="02020603050405020304" charset="0"/>
                <a:cs typeface="Times New Roman" panose="02020603050405020304" charset="0"/>
              </a:rPr>
              <a:t>Сравнение эпизодов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838200" y="1417738"/>
            <a:ext cx="10515600" cy="4966283"/>
          </a:xfrm>
        </p:spPr>
        <p:txBody>
          <a:bodyPr>
            <a:normAutofit fontScale="90000" lnSpcReduction="10000"/>
          </a:bodyPr>
          <a:lstStyle/>
          <a:p>
            <a:pPr marL="0" indent="457200" algn="just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1. Общие идеи, мотивы, ключевые слова, объединяющие данный эпизод с предыдущим.</a:t>
            </a:r>
          </a:p>
          <a:p>
            <a:pPr marL="0" indent="457200" algn="just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2. Содержательная функция эпизода:</a:t>
            </a:r>
          </a:p>
          <a:p>
            <a:pPr marL="0" indent="457200" algn="just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а) раскрываются какие-то стороны характера персонажа, его мировоззрение;</a:t>
            </a:r>
          </a:p>
          <a:p>
            <a:pPr marL="0" indent="457200" algn="just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б) даётся представление о душевном состоянии персонажа;</a:t>
            </a:r>
          </a:p>
          <a:p>
            <a:pPr marL="0" indent="457200" algn="just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в) показан поворот во взаимоотношениях героев;</a:t>
            </a:r>
          </a:p>
          <a:p>
            <a:pPr marL="0" indent="457200" algn="just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г) выражается авторский взгляд на те или иные проблемы.</a:t>
            </a:r>
          </a:p>
          <a:p>
            <a:pPr marL="0" indent="457200" algn="just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3. Общие идеи, мотивы, ключевые слова, объединяющие данный эпизод с последующим.</a:t>
            </a:r>
          </a:p>
          <a:p>
            <a:pPr marL="0" indent="457200" algn="just">
              <a:buNone/>
            </a:pPr>
            <a:r>
              <a:rPr lang="ru-RU" altLang="en-US" dirty="0">
                <a:latin typeface="Times New Roman" panose="02020603050405020304" charset="0"/>
                <a:cs typeface="Times New Roman" panose="02020603050405020304" charset="0"/>
              </a:rPr>
              <a:t>4. Своеобразие языковых средств, художественных приёмов, служащих воплощению авторской идеи.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7" y="55470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altLang="en-US" sz="40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2.1 Укажите  другой фрагмент романа с участием   Гринёва. Какие черты характера Гринёва проявились в выбранном Вами фрагменте?</a:t>
            </a: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53006" y="2320290"/>
            <a:ext cx="10900794" cy="4351338"/>
          </a:xfrm>
        </p:spPr>
        <p:txBody>
          <a:bodyPr/>
          <a:lstStyle/>
          <a:p>
            <a:pPr marL="0" indent="457200" algn="just">
              <a:buNone/>
            </a:pPr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1. Определение 2-3 подходящих эпизодов.</a:t>
            </a:r>
          </a:p>
          <a:p>
            <a:pPr marL="0" indent="457200" algn="just">
              <a:buNone/>
            </a:pPr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2. Какие черты героя проявляются в этом фрагменте (через какие поступки, детали, авторские замечания)?</a:t>
            </a:r>
          </a:p>
          <a:p>
            <a:pPr marL="0" indent="457200" algn="just">
              <a:buNone/>
            </a:pPr>
            <a:r>
              <a:rPr lang="ru-RU" altLang="en-US" sz="3600" dirty="0">
                <a:latin typeface="Times New Roman" panose="02020603050405020304" charset="0"/>
                <a:cs typeface="Times New Roman" panose="02020603050405020304" charset="0"/>
              </a:rPr>
              <a:t>3. Значение эпизода в романе и связь с предыдущим эпизодом.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715</Words>
  <Application>Microsoft Office PowerPoint</Application>
  <PresentationFormat>Произвольный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Анализ эпизода художественного произведения как основа подготовки к ОГЭ по литературе.</vt:lpstr>
      <vt:lpstr>Выбор ОГЭ по литературе </vt:lpstr>
      <vt:lpstr>Цель школьного анализа – создание читательской интерпретации произведения и соотнесение её с научным исследованием текста. </vt:lpstr>
      <vt:lpstr>Презентация PowerPoint</vt:lpstr>
      <vt:lpstr>Презентация PowerPoint</vt:lpstr>
      <vt:lpstr>Вопрос 1.1.: Кому труднее сделать выбор: Пугачёву или Гринёву?  Предлагаю обучающимся ряд вопросов: </vt:lpstr>
      <vt:lpstr>Сравнительный анализ</vt:lpstr>
      <vt:lpstr>Сравнение эпизодов</vt:lpstr>
      <vt:lpstr>2.1 Укажите  другой фрагмент романа с участием   Гринёва. Какие черты характера Гринёва проявились в выбранном Вами фрагменте?</vt:lpstr>
      <vt:lpstr>2.2. Укажите другой фрагмент романа, в котором Гринёв  попадает  в  ситуацию выбора. Какими жизненными     принципами он руководствуется в сложившейся ситуации?  </vt:lpstr>
      <vt:lpstr>1.1. Почему во время прощания с Эрастом Лиза «не смела взглянуть» на мать? 1.2. Какую роль в приведённом фрагменте повести играет пейзаж («Утренняя заря…»)?</vt:lpstr>
      <vt:lpstr>2.1. Выберите другой фрагмент романа с участием Онегина. На основе анализа текста выявите черты героя, которые раскрываются автором в данном фрагменте. 2.2. Выберите другой фрагмент романа, в котором Онегин изображён как типичный представитель дворянской молодежи своего времени. Проанализируйте поведение героя в показанных условиях.</vt:lpstr>
      <vt:lpstr>Навыки анализа эпизода помогут также: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Админ</dc:creator>
  <cp:lastModifiedBy>Екатерина Васильевна Петрасевич</cp:lastModifiedBy>
  <cp:revision>12</cp:revision>
  <dcterms:created xsi:type="dcterms:W3CDTF">2023-01-28T14:03:00Z</dcterms:created>
  <dcterms:modified xsi:type="dcterms:W3CDTF">2023-02-06T04:11:14Z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3F5430614921484E9A9D184BCAF4364D</vt:lpwstr>
  </property>
  <property fmtid="{D5CDD505-2E9C-101B-9397-08002B2CF9AE}" pid="3" name="KSOProductBuildVer">
    <vt:lpwstr>1049-11.2.0.11440</vt:lpwstr>
  </property>
</Properties>
</file>