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81" r:id="rId3"/>
    <p:sldId id="284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2" r:id="rId24"/>
    <p:sldId id="283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C2845-8F40-4C4E-90A7-9C359B1EF69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9BA9-C5A5-48D0-AA2F-B84315CEA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6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9BA9-C5A5-48D0-AA2F-B84315CEA7D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2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ipi.ru/ege/videokonsultatsii" TargetMode="External"/><Relationship Id="rId4" Type="http://schemas.openxmlformats.org/officeDocument/2006/relationships/hyperlink" Target="https://fipi.ru/navigator-podgotovki/navigator-ege#ob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85728"/>
            <a:ext cx="6529406" cy="19288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Методические основы эффективной подготовки учащихся к ЕГЭ по биологии 2023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643446"/>
            <a:ext cx="4857784" cy="1657352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биологии МБОУ Сургутский естественно - научный лицей</a:t>
            </a:r>
          </a:p>
          <a:p>
            <a:r>
              <a:rPr lang="ru-RU" dirty="0" smtClean="0"/>
              <a:t>Химикова Ольга Измайловна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Изменения в КИМ 2023 года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по сравнению с 2022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1537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Задания содержательного блока «Система и многообразие органического мира» 1 части – единый вариативный  модуль </a:t>
            </a:r>
            <a:r>
              <a:rPr lang="ru-RU" sz="1800" b="1" dirty="0" smtClean="0">
                <a:solidFill>
                  <a:srgbClr val="0070C0"/>
                </a:solidFill>
              </a:rPr>
              <a:t>(задания 9–12)</a:t>
            </a:r>
            <a:r>
              <a:rPr lang="ru-RU" sz="1800" b="1" dirty="0" smtClean="0"/>
              <a:t>, </a:t>
            </a:r>
            <a:r>
              <a:rPr lang="ru-RU" sz="1800" dirty="0" smtClean="0"/>
              <a:t>состоящий из комбинации двух разделов: «Многообразие растений и грибов» (2 задания) и «Многообразие животных» (2 задания)</a:t>
            </a:r>
          </a:p>
          <a:p>
            <a:pPr algn="ctr">
              <a:buNone/>
            </a:pPr>
            <a:r>
              <a:rPr lang="ru-RU" sz="1800" dirty="0" smtClean="0"/>
              <a:t>   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Downloads\IMG_20230208_19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3571900" cy="4184179"/>
          </a:xfrm>
          <a:prstGeom prst="rect">
            <a:avLst/>
          </a:prstGeom>
          <a:noFill/>
        </p:spPr>
      </p:pic>
      <p:pic>
        <p:nvPicPr>
          <p:cNvPr id="3075" name="Picture 3" descr="C:\Users\User\Downloads\IMG_20230208_191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85992"/>
            <a:ext cx="382971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Изменения в КИМ 2023 года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по сравнению с 2022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1537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Задания содержательного блока «Организм человека и его здоровье» в 1 части экзаменационной работы собраны в единый модуль, состоящий из 4 заданий </a:t>
            </a:r>
            <a:r>
              <a:rPr lang="ru-RU" sz="1800" b="1" dirty="0" smtClean="0">
                <a:solidFill>
                  <a:srgbClr val="0070C0"/>
                </a:solidFill>
              </a:rPr>
              <a:t>(задания 13–16)</a:t>
            </a:r>
            <a:r>
              <a:rPr lang="ru-RU" sz="1800" b="1" dirty="0" smtClean="0"/>
              <a:t>.</a:t>
            </a:r>
          </a:p>
          <a:p>
            <a:pPr algn="ctr">
              <a:buNone/>
            </a:pPr>
            <a:r>
              <a:rPr lang="ru-RU" sz="1800" dirty="0" smtClean="0"/>
              <a:t>   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User\Downloads\IMG_20230208_194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36881"/>
            <a:ext cx="4143404" cy="47927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3143248"/>
            <a:ext cx="3000396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содержательном блоке «Организм человека и его здоровье» добавлено 1 задание по рисунку для создания модуля: </a:t>
            </a:r>
            <a:r>
              <a:rPr lang="ru-RU" b="1" dirty="0" smtClean="0"/>
              <a:t>линии 13-14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Остальные задания сохранились.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58246" cy="5715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Изменения в КИМ 2023 года по сравнению с 2022</a:t>
            </a:r>
            <a:endParaRPr lang="ru-RU" sz="2400" dirty="0"/>
          </a:p>
        </p:txBody>
      </p:sp>
      <p:pic>
        <p:nvPicPr>
          <p:cNvPr id="5121" name="image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929090" cy="4911363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284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14356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Из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части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работы исключена линия 24 на анализ биологической  информации. Собран мини-модуль из двух линий заданий (задания 23 и 24), направленных на проверку </a:t>
            </a:r>
            <a:r>
              <a:rPr lang="ru-RU" sz="1400" dirty="0" err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сформированности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методологических умений и навыков (анализ эксперимента).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C:\Users\User\Downloads\IMG_20230208_20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500462" cy="4196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58246" cy="5715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Изменения в КИМ 2023 года по сравнению с 2022</a:t>
            </a:r>
            <a:endParaRPr lang="ru-RU" sz="2400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284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1435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Блок заданий 23-24 части 2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 rot="10800000" flipV="1">
            <a:off x="1285852" y="1524459"/>
            <a:ext cx="2143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было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2022 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 flipH="1">
            <a:off x="4929190" y="1558629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появилось нового в 2023 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1285852" y="2257921"/>
            <a:ext cx="221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Переменная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357158" y="3023174"/>
            <a:ext cx="22145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Независимая П, -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т.е условия, которые задает экспериментатор.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Вероятно, это будет 1 фактор, который изменяет сам экспериментатор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2428860" y="3021392"/>
            <a:ext cx="22145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Зависимая П, -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та, что изменяется в ходе эксперимента при введении независимой переменной.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 этими изменениями наблюдает Э. и их фиксирует (результат)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2643174" y="264318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1142976" y="2643182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4643438" y="2832851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Нулевая гипотеза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 flipH="1">
            <a:off x="6858016" y="2782964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Отрицательный контроль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5500694" y="2214554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786578" y="2214554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Задание линии 2 Части 1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анализ эксперимента, выявление закономерностей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400" dirty="0">
              <a:solidFill>
                <a:srgbClr val="0070C0"/>
              </a:solidFill>
            </a:endParaRPr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142976" y="928670"/>
            <a:ext cx="5929354" cy="3214710"/>
            <a:chOff x="4103" y="-6258"/>
            <a:chExt cx="10398" cy="5812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2" y="-6259"/>
              <a:ext cx="10398" cy="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4" name="Line 4"/>
            <p:cNvSpPr>
              <a:spLocks noChangeShapeType="1"/>
            </p:cNvSpPr>
            <p:nvPr/>
          </p:nvSpPr>
          <p:spPr bwMode="auto">
            <a:xfrm>
              <a:off x="11225" y="-5612"/>
              <a:ext cx="201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7177" y="-5266"/>
              <a:ext cx="6763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6039" y="-476"/>
              <a:ext cx="66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857224" y="3634917"/>
            <a:ext cx="3071834" cy="21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0" tIns="634800" rIns="114264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Устанавливаем причинно- следственную связь!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независимая переменная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(температура)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500562" y="4866972"/>
            <a:ext cx="350043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зависимая переменная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(концентрация солей и количество воды)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ED7D31"/>
              </a:solidFill>
              <a:effectLst/>
              <a:latin typeface="Calibri" pitchFamily="34" charset="0"/>
              <a:ea typeface="Arial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Calibri" pitchFamily="34" charset="0"/>
                <a:ea typeface="Arial" pitchFamily="34" charset="0"/>
                <a:cs typeface="Calibri" pitchFamily="34" charset="0"/>
              </a:rPr>
              <a:t>2 балла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Задание линии 22 Части 2 (ЕГЭ 2022)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50839" y="785794"/>
            <a:ext cx="7793061" cy="5929354"/>
            <a:chOff x="1171" y="-7898"/>
            <a:chExt cx="17352" cy="8592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1" y="-7898"/>
              <a:ext cx="14631" cy="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10372" y="-5198"/>
              <a:ext cx="509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1473" y="-4713"/>
              <a:ext cx="1399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0" y="-4116"/>
              <a:ext cx="12423" cy="4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Нулевая гипотеза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855185"/>
            <a:ext cx="73581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SzTx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Гипотеза – научное предположение, которое может объяснить наблюдаемое в эксперименте явление.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SzTx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Эксперимент – это основной метод, позволяющий проверить гипотезу, которую выдвинул Экспериментатор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SzTx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(т.е. изучить влияние независимой переменной на величину зависимой).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71472" y="3873942"/>
            <a:ext cx="3143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Рабочая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незавимая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переменная влияет на зависимую (взаимосвязь между переменными есть)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285984" y="2571744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 Light"/>
                <a:ea typeface="Calibri" pitchFamily="34" charset="0"/>
                <a:cs typeface="Arial" pitchFamily="34" charset="0"/>
              </a:rPr>
              <a:t>гипотеза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 rot="10800000" flipV="1">
            <a:off x="4500562" y="3796973"/>
            <a:ext cx="35004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Нулевая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незавимая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переменная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влияет на зависимую  переменную (взаимосвязи между переменными нет)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929190" y="307181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500298" y="3071810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Нулевая гипотеза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1338731"/>
            <a:ext cx="79296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00000"/>
              <a:tabLst>
                <a:tab pos="11636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сформулировать нулевую гипотезу?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00000"/>
              <a:tabLst>
                <a:tab pos="11636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36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icrosoft Sans Serif" pitchFamily="34" charset="0"/>
                <a:cs typeface="Calibri" pitchFamily="34" charset="0"/>
              </a:rPr>
              <a:t>Для формулировки нулевой гипотезы необходимо, прочитав условия задачи, правильно определить независимую и зависимую переменные.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36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36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Далее можно формулировать нулевую гипотезу,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3638" algn="l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которой мы будем утверждать, что нет связи между наблюдаемыми событиями, о которых идет речь именно в этой задаче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36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(т.е. нет связи между независимой переменной и наблюдаемой зависимой переменой).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Отрицательный контроль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1056302"/>
            <a:ext cx="75009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Что такое Контроль и зачем его использовать?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любом эксперименте есть как минимум две составные части (два объекта):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00000"/>
              <a:buFontTx/>
              <a:buChar char="•"/>
              <a:tabLst>
                <a:tab pos="14954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Опыт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– на объекты оказывается воздействие (например, вводятся лекарственные препараты)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00000"/>
              <a:buFontTx/>
              <a:buChar char="•"/>
              <a:tabLst>
                <a:tab pos="14954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Контроль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на объекты не оказывается воздействие (например, не вводятся лекарственные препараты, а вводится растворитель)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00000"/>
              <a:tabLst>
                <a:tab pos="14954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Сопоставление результатов в опыте и контроле позволяет доказать, что изменение произошло.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Отрицательный контроль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– эксперимент, в котором изучаемое изменение не происходит.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Как поставить отрицательный контроль 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– нужно создать условия, при которых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изучаемый объект не подвергается экспериментальному воздействию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Обязательно при прочих равных условиях!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</a:rPr>
              <a:t>Отрицательный</a:t>
            </a:r>
            <a:r>
              <a:rPr lang="ru-RU" sz="2400" b="1" dirty="0" smtClean="0">
                <a:solidFill>
                  <a:srgbClr val="0070C0"/>
                </a:solidFill>
              </a:rPr>
              <a:t> контроль: еще одно пояснение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1128003"/>
            <a:ext cx="821537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Отрицательный контроль:</a:t>
            </a: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экспериментальный контроль, в котором независимая переменная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остается постоянной при прочих равных условиях эксперимента.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Т.е. экспериментатор создает такие же условия эксперимента, но значение независимой переменной делает неизменной (постоянной).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 отрицательного контроля: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Отрицательный контроль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использует для проверки внешних неучтенных факторов, которые могут оказать влияние на результат эксперимента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нужно для постановки отрицательного контроля?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Microsoft Sans Serif" pitchFamily="34" charset="0"/>
              <a:cs typeface="Calibri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icrosoft Sans Serif" pitchFamily="34" charset="0"/>
                <a:cs typeface="Calibri" pitchFamily="34" charset="0"/>
              </a:rPr>
              <a:t>Необходимо выявить независимую переменную, то есть экспериментальное воздействие и свести его к нулю. Иными словами – создать условия, при которых изучаемый объект не подвергается экспериментальному воздействию ПРИ ПРОЧИХ РАВНЫХ УСЛОВИЯХ эксперимента.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285860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КИМ ЕГЭ 2023 г. по биологии будет продолжено структурное и содержательное обновление действующей экзаменационной модели. Плавный поэтапный переход на новую модель под ФГОСОО проводится с учетом полученных результатов, с последующей коррекцией как отдельных линий заданий, так и целых модулей.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254621"/>
            <a:ext cx="785818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13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Независимая переменная – то, что задает экспериментатор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13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Зависимая переменная – то, что меняется из-за влияния (действия) независимой переменной.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13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Нулевая гипотеза – независимая и зависимая переменные НЕ связаны.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13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Рабочая гипотеза - независимая и зависимая переменные связаны.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13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Отрицательный контроль – эксперимент, где независимая переменная остается постоянна.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13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Зачем нужен отрицательный контроль? или Цель отрицательного контроля?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13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– необходим для проверки: действительно ли независимая переменная влияет на зависимую.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13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28189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Задание линии 23 Части 2 (2023)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image2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090154" cy="5007074"/>
          </a:xfrm>
          <a:prstGeom prst="rect">
            <a:avLst/>
          </a:prstGeom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2769" name="Group 1"/>
          <p:cNvGrpSpPr>
            <a:grpSpLocks/>
          </p:cNvGrpSpPr>
          <p:nvPr/>
        </p:nvGrpSpPr>
        <p:grpSpPr bwMode="auto">
          <a:xfrm>
            <a:off x="4572000" y="1000108"/>
            <a:ext cx="4214842" cy="4786346"/>
            <a:chOff x="0" y="0"/>
            <a:chExt cx="7316" cy="7866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" y="0"/>
              <a:ext cx="7208" cy="7866"/>
            </a:xfrm>
            <a:prstGeom prst="rect">
              <a:avLst/>
            </a:prstGeom>
            <a:noFill/>
          </p:spPr>
        </p:pic>
        <p:sp>
          <p:nvSpPr>
            <p:cNvPr id="32770" name="Rectangle 2"/>
            <p:cNvSpPr>
              <a:spLocks noChangeArrowheads="1"/>
            </p:cNvSpPr>
            <p:nvPr/>
          </p:nvSpPr>
          <p:spPr bwMode="auto">
            <a:xfrm>
              <a:off x="22" y="2832"/>
              <a:ext cx="6480" cy="186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28189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Задание линии 23 Части 2 (2023)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image2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090154" cy="5007074"/>
          </a:xfrm>
          <a:prstGeom prst="rect">
            <a:avLst/>
          </a:prstGeom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4643438" y="857232"/>
            <a:ext cx="3857652" cy="4394215"/>
            <a:chOff x="0" y="0"/>
            <a:chExt cx="8143" cy="7946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143" cy="7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103" y="900"/>
              <a:ext cx="7090" cy="7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-93378"/>
            <a:ext cx="7929618" cy="740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3136" tIns="660192" rIns="228528" bIns="7871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600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600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усилить акцент на работу с изображениями отдельных типичных объектов или их частей (фрагментов), а также процессов, протекающих в живых системах (в КИМ возросло количество рисунков);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уделить больше внимание системному повторению разделов «Растения. Бактерии. Грибы. Лишайники», «Животные», в контексте адаптаций к окружающей среде в разделе «Человек и его здоровье» основной акцент сделать на рассмотрение организма не в системе строение – функция, а наоборот, функция – строение;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обратить внимание на формирование средствами предмета биологии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метапредметных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результатов, в частности базовых исследовательских действий, например формирование научного типа мышления, владение исследовательской терминологией, а также ключевыми понятиями и важнейшими научными методами.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Последние являются важными ввиду относительно низких результатов, полученных при выполнении заданий, проверяющих знания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частнонаучных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методов в области современной биологии.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74638"/>
            <a:ext cx="7353328" cy="1011222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В связи с изменениями в КИМ ЕГЭ 2023 рекомендуется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10001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Методическую помощь учителям и обучающимся при подготовке к ЕГЭ могут оказать материалы с сайта ФИПИ (</a:t>
            </a:r>
            <a:r>
              <a:rPr lang="ru-RU" sz="2400" b="1" dirty="0" err="1" smtClean="0">
                <a:solidFill>
                  <a:srgbClr val="0070C0"/>
                </a:solidFill>
                <a:hlinkClick r:id="rId3"/>
              </a:rPr>
              <a:t>www.fipi.ru</a:t>
            </a:r>
            <a:r>
              <a:rPr lang="ru-RU" sz="2400" b="1" dirty="0" smtClean="0">
                <a:solidFill>
                  <a:srgbClr val="0070C0"/>
                </a:solidFill>
              </a:rPr>
              <a:t>):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657814"/>
            <a:ext cx="835824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документы, определяющие структуру и содержание КИМ ЕГЭ 2023 г.;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открытый банк заданий ЕГЭ;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63688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Навигатор самостоятельной подготовки к ЕГЭ (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fipi.ru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)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Учебно-методические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ЕГЭ;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рекомендации на основе анализа типичных ошибок участников ЕГЭ прошлых лет (2015–2022 гг.);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рекомендации для учителей по преподаванию учебных предметов в образовательных организациях с высокой долей обучающихся с рисками учебной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неуспешности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Биология;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 «Педагогические измерения»;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63688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563688" algn="l"/>
              </a:tabLst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видеоконсультации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участников ЕГЭ (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https://fipi.ru/ege/videokonsultatsii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razrabotchikov-kim-yege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63" y="130324"/>
            <a:ext cx="2194543" cy="3217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" y="98403"/>
            <a:ext cx="2171705" cy="3034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96" y="3842096"/>
            <a:ext cx="2109456" cy="3061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68" y="98404"/>
            <a:ext cx="2527061" cy="3034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78" y="2492896"/>
            <a:ext cx="2278790" cy="3231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" y="3219820"/>
            <a:ext cx="2565766" cy="36077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70" y="11528"/>
            <a:ext cx="2906567" cy="39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24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08813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4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00034" y="124566"/>
            <a:ext cx="828680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Введение в структуру КИМ ЕГЭ по биологии новых моделей заданий связано с завершением перехода учебного процесса в школах России на современный федеральный государственный образовательный стандарт.</a:t>
            </a:r>
          </a:p>
          <a:p>
            <a:endParaRPr lang="ru-RU" sz="1400" dirty="0" smtClean="0"/>
          </a:p>
          <a:p>
            <a:r>
              <a:rPr lang="ru-RU" sz="1400" dirty="0" smtClean="0"/>
              <a:t> Этот документ установил такие требования к результатам обучения, которые предполагают наличие у выпускников школы не только теоретических знаний, но и умения применять свои знания для решения разнообразных учебных и практических задач, выполнения проектных работ и проведения исследований. </a:t>
            </a:r>
          </a:p>
          <a:p>
            <a:endParaRPr lang="ru-RU" sz="1400" dirty="0" smtClean="0"/>
          </a:p>
          <a:p>
            <a:r>
              <a:rPr lang="ru-RU" sz="1400" dirty="0" smtClean="0"/>
              <a:t>Федеральный государственный образовательный стандарт по биологии предполагает формирование у школьников навыков исследовательской и проектной деятельности: </a:t>
            </a:r>
          </a:p>
          <a:p>
            <a:r>
              <a:rPr lang="ru-RU" sz="1400" dirty="0" smtClean="0"/>
              <a:t>        – </a:t>
            </a:r>
            <a:r>
              <a:rPr lang="ru-RU" sz="1400" b="1" dirty="0" smtClean="0"/>
              <a:t>на базовом уровне овладение: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/>
              <a:t>основными методами научного познания, используемыми при биологических исследованиях живых объектов и экосистем: описание, измерение, проведение наблюдений; выявление и оценка антропогенных изменений в природе;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/>
              <a:t>умениями объяснять результаты биологических экспериментов, решать элементарные биологические задачи; </a:t>
            </a:r>
          </a:p>
          <a:p>
            <a:pPr marL="342900" indent="-342900"/>
            <a:endParaRPr lang="ru-RU" sz="1400" dirty="0" smtClean="0"/>
          </a:p>
          <a:p>
            <a:pPr marL="342900" indent="-342900"/>
            <a:r>
              <a:rPr lang="ru-RU" sz="1400" b="1" dirty="0" smtClean="0"/>
              <a:t>        – на углубленном уровне овладение: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b="1" dirty="0" smtClean="0"/>
              <a:t> </a:t>
            </a:r>
            <a:r>
              <a:rPr lang="ru-RU" sz="1400" dirty="0" smtClean="0"/>
              <a:t>умениями исследовать и анализировать биологические объекты и системы, объяснять закономерности биологических процессов и явлений, прогнозировать последствия значимых биологических исследований;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/>
              <a:t> умениями выдвигать гипотезы на основе знаний об основополагающих биологических закономерностях и законах, о происхождении и сущности жизни, глобальных изменениях в биосфере и проверять выдвинутые гипотезы экспериментальными средствами, формулируя цель исследования;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/>
              <a:t>методами самостоятельной постановки биологических экспериментов, описания, анализа и оценки достоверности полученного результата. На внедрение этих требований ориентировано поэтапное изменение ЕГЭ 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ЕГЭ-2023 по биологии. Что учесть в содержании и методике подготовки с учетом изменений в </a:t>
            </a:r>
            <a:r>
              <a:rPr lang="ru-RU" sz="2400" b="1" dirty="0" err="1" smtClean="0">
                <a:solidFill>
                  <a:srgbClr val="FF0000"/>
                </a:solidFill>
              </a:rPr>
              <a:t>КИМах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Всего 22 </a:t>
            </a:r>
            <a:r>
              <a:rPr lang="ru-RU" dirty="0" smtClean="0"/>
              <a:t>задания разного уровня сложности:</a:t>
            </a:r>
          </a:p>
          <a:p>
            <a:r>
              <a:rPr lang="ru-RU" dirty="0" smtClean="0"/>
              <a:t>6 – с множественным выбором ответов из предложенного списка; 3 – на поиск ответа по изображению на рисунке;</a:t>
            </a:r>
          </a:p>
          <a:p>
            <a:r>
              <a:rPr lang="ru-RU" dirty="0" smtClean="0"/>
              <a:t>4 – на установление соответствия элементов двух-трёх множеств;</a:t>
            </a:r>
          </a:p>
          <a:p>
            <a:r>
              <a:rPr lang="ru-RU" dirty="0" smtClean="0"/>
              <a:t>4 – на установление последовательности систематических таксонов, биологических объектов, процессов и явлений;</a:t>
            </a:r>
          </a:p>
          <a:p>
            <a:r>
              <a:rPr lang="ru-RU" dirty="0" smtClean="0"/>
              <a:t>2 – на решение биологических задач по цитологии и генетике; 2 – на дополнение недостающей информации в таблице;</a:t>
            </a:r>
          </a:p>
          <a:p>
            <a:r>
              <a:rPr lang="ru-RU" dirty="0" smtClean="0"/>
              <a:t>1 – на анализ информации, представленной в графической или табличной форме.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428736"/>
            <a:ext cx="4500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Что изменилось в 1 части?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Что изменилось в 1 части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Всего 22 задания (+1 задание </a:t>
            </a:r>
            <a:r>
              <a:rPr lang="ru-RU" dirty="0" smtClean="0"/>
              <a:t>к блоку «Организм человека и его здоровье» для модуля из </a:t>
            </a:r>
            <a:r>
              <a:rPr lang="ru-RU" b="1" dirty="0" smtClean="0"/>
              <a:t>линий 13-14</a:t>
            </a:r>
            <a:r>
              <a:rPr lang="ru-RU" dirty="0" smtClean="0"/>
              <a:t>);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Темы “Вирусы” и “Бактерии” внесли в блок “Клетка – биологическая система”</a:t>
            </a:r>
          </a:p>
          <a:p>
            <a:pPr lvl="0">
              <a:buNone/>
            </a:pPr>
            <a:r>
              <a:rPr lang="ru-RU" dirty="0" smtClean="0"/>
              <a:t>      (</a:t>
            </a:r>
            <a:r>
              <a:rPr lang="ru-RU" b="1" dirty="0" smtClean="0"/>
              <a:t>5-8 линии, </a:t>
            </a:r>
            <a:r>
              <a:rPr lang="ru-RU" dirty="0" smtClean="0"/>
              <a:t>включая модуль </a:t>
            </a:r>
            <a:r>
              <a:rPr lang="ru-RU" b="1" dirty="0" smtClean="0"/>
              <a:t>линий 5-6);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b="1" dirty="0" smtClean="0"/>
              <a:t>Линии 9-12, </a:t>
            </a:r>
            <a:r>
              <a:rPr lang="ru-RU" dirty="0" smtClean="0"/>
              <a:t>включая модуль линий </a:t>
            </a:r>
            <a:r>
              <a:rPr lang="ru-RU" b="1" dirty="0" smtClean="0"/>
              <a:t>9-10, </a:t>
            </a:r>
            <a:r>
              <a:rPr lang="ru-RU" dirty="0" smtClean="0"/>
              <a:t>входят в один блок: 2 задания – «Многообразие животных»;   2 задания – «Многообразие растений и грибов».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Линии 13-16 </a:t>
            </a:r>
            <a:r>
              <a:rPr lang="ru-RU" dirty="0" smtClean="0"/>
              <a:t>входят в блок “Организм человека и его здоровье”, включая модуль </a:t>
            </a:r>
            <a:r>
              <a:rPr lang="ru-RU" b="1" dirty="0" smtClean="0"/>
              <a:t>линий 13-14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Что изменилось во 2 части?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b="1" dirty="0" smtClean="0"/>
              <a:t>Всего 7 заданий </a:t>
            </a:r>
            <a:r>
              <a:rPr lang="ru-RU" dirty="0" smtClean="0"/>
              <a:t>с развернутым ответом</a:t>
            </a:r>
          </a:p>
          <a:p>
            <a:pPr lvl="1">
              <a:buNone/>
            </a:pPr>
            <a:endParaRPr lang="ru-RU" sz="1400" dirty="0" smtClean="0"/>
          </a:p>
          <a:p>
            <a:r>
              <a:rPr lang="ru-RU" b="1" dirty="0" smtClean="0"/>
              <a:t>2 часть начинается </a:t>
            </a:r>
            <a:r>
              <a:rPr lang="ru-RU" dirty="0" smtClean="0"/>
              <a:t>не с 22 задания, а с блока: </a:t>
            </a:r>
            <a:r>
              <a:rPr lang="ru-RU" b="1" dirty="0" smtClean="0"/>
              <a:t>23 линия </a:t>
            </a:r>
            <a:r>
              <a:rPr lang="ru-RU" dirty="0" smtClean="0"/>
              <a:t>(была 22 линия) и </a:t>
            </a:r>
            <a:r>
              <a:rPr lang="ru-RU" b="1" dirty="0" smtClean="0"/>
              <a:t>24 линия (новая!) </a:t>
            </a:r>
            <a:r>
              <a:rPr lang="ru-RU" dirty="0" smtClean="0"/>
              <a:t>- задания на анализ хода и результатов эксперимента;</a:t>
            </a:r>
            <a:endParaRPr lang="ru-RU" sz="1400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2400" dirty="0" smtClean="0"/>
              <a:t>      </a:t>
            </a:r>
          </a:p>
          <a:p>
            <a:r>
              <a:rPr lang="ru-RU" sz="2400" b="1" dirty="0" smtClean="0"/>
              <a:t> </a:t>
            </a:r>
            <a:r>
              <a:rPr lang="ru-RU" b="1" dirty="0" smtClean="0"/>
              <a:t>Исключили </a:t>
            </a:r>
            <a:r>
              <a:rPr lang="ru-RU" dirty="0" smtClean="0"/>
              <a:t>задание на анализ биологической информации (ошибки в тексте) - бывшая </a:t>
            </a:r>
            <a:r>
              <a:rPr lang="ru-RU" b="1" dirty="0" smtClean="0"/>
              <a:t>линия 24.</a:t>
            </a:r>
            <a:endParaRPr lang="ru-RU" sz="14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sz="2400" dirty="0" smtClean="0"/>
          </a:p>
          <a:p>
            <a:r>
              <a:rPr lang="ru-RU" dirty="0" smtClean="0"/>
              <a:t>Далее изменилась только нумерация заданий.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sz="2400" dirty="0" smtClean="0"/>
          </a:p>
          <a:p>
            <a:r>
              <a:rPr lang="ru-RU" b="1" dirty="0" smtClean="0"/>
              <a:t>Всего </a:t>
            </a:r>
            <a:r>
              <a:rPr lang="ru-RU" dirty="0" smtClean="0"/>
              <a:t>в работе </a:t>
            </a:r>
            <a:r>
              <a:rPr lang="ru-RU" b="1" dirty="0" smtClean="0"/>
              <a:t>29 заданий </a:t>
            </a:r>
            <a:r>
              <a:rPr lang="ru-RU" dirty="0" smtClean="0"/>
              <a:t>вместо 28</a:t>
            </a:r>
            <a:endParaRPr lang="ru-RU" sz="1600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sz="6000" dirty="0" smtClean="0"/>
          </a:p>
          <a:p>
            <a:r>
              <a:rPr lang="ru-RU" dirty="0" smtClean="0"/>
              <a:t>Максимальный первичный </a:t>
            </a:r>
            <a:r>
              <a:rPr lang="ru-RU" b="1" dirty="0" smtClean="0"/>
              <a:t>балл 58 </a:t>
            </a:r>
            <a:r>
              <a:rPr lang="ru-RU" dirty="0" smtClean="0"/>
              <a:t>(вместо 59);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Что изменилось во 2 части?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554528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Всего 7 </a:t>
            </a:r>
            <a:r>
              <a:rPr lang="ru-RU" dirty="0" smtClean="0"/>
              <a:t>заданий </a:t>
            </a:r>
            <a:r>
              <a:rPr lang="ru-RU" b="1" dirty="0" smtClean="0"/>
              <a:t>высокого </a:t>
            </a:r>
            <a:r>
              <a:rPr lang="ru-RU" dirty="0" smtClean="0"/>
              <a:t>уровня сложности:</a:t>
            </a:r>
          </a:p>
          <a:p>
            <a:pPr lvl="0"/>
            <a:r>
              <a:rPr lang="ru-RU" dirty="0" smtClean="0"/>
              <a:t>– анализ экспериментальных данных (</a:t>
            </a:r>
            <a:r>
              <a:rPr lang="ru-RU" u="sng" dirty="0" smtClean="0"/>
              <a:t>методология эксперимента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– анализ экспериментальных данных (</a:t>
            </a:r>
            <a:r>
              <a:rPr lang="ru-RU" u="sng" dirty="0" smtClean="0"/>
              <a:t>выводы по результатам эксперимента и прогнозы</a:t>
            </a:r>
            <a:r>
              <a:rPr lang="ru-RU" dirty="0" smtClean="0"/>
              <a:t>) 25 – задание с изображением биологического объекта (анализ рисунка, ответы на вопросы) 26 – задания по блокам «Система и многообразие органического мира» и «Организм человека и его здоровье»</a:t>
            </a:r>
          </a:p>
          <a:p>
            <a:pPr lvl="0"/>
            <a:r>
              <a:rPr lang="ru-RU" dirty="0" smtClean="0"/>
              <a:t>– задания на обобщение и применение знаний по общей биологии (клетке, организму, эволюции органического мира и экологических закономерностях)</a:t>
            </a:r>
          </a:p>
          <a:p>
            <a:pPr lvl="0"/>
            <a:r>
              <a:rPr lang="ru-RU" dirty="0" smtClean="0"/>
              <a:t>– задачи по цитологии</a:t>
            </a:r>
          </a:p>
          <a:p>
            <a:pPr lvl="0"/>
            <a:r>
              <a:rPr lang="ru-RU" dirty="0" smtClean="0"/>
              <a:t>– задачи по генетике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Изменения в КИМ 2023 года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по сравнению с 2022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143932" cy="554528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Задания с кратким ответом, проверяющие знания бактерий и вирусов, представлены в заданиях блока «Клетка и организм – биологические системы» (задания 5–8).</a:t>
            </a:r>
          </a:p>
          <a:p>
            <a:pPr algn="ctr">
              <a:buNone/>
            </a:pPr>
            <a:r>
              <a:rPr lang="ru-RU" sz="1800" dirty="0" smtClean="0"/>
              <a:t>    </a:t>
            </a:r>
            <a:r>
              <a:rPr lang="ru-RU" sz="1400" b="1" dirty="0" smtClean="0">
                <a:solidFill>
                  <a:srgbClr val="0070C0"/>
                </a:solidFill>
              </a:rPr>
              <a:t>Блок заданий 5–8: «Клетка, организм», состоящий из модуля (задания 5–6) и двух заданий (7 и 8)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ownloads\Screenshot_20230208_18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68" y="2571744"/>
            <a:ext cx="3065551" cy="3857652"/>
          </a:xfrm>
          <a:prstGeom prst="rect">
            <a:avLst/>
          </a:prstGeom>
          <a:noFill/>
        </p:spPr>
      </p:pic>
      <p:pic>
        <p:nvPicPr>
          <p:cNvPr id="1027" name="Picture 3" descr="C:\Users\User\Downloads\IMG_20230208_19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850" y="2571744"/>
            <a:ext cx="3373173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Изменения в КИМ 2023 года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по сравнению с 2022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1537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Задания содержательного блока «Система и многообразие органического мира» 1 части – единый вариативный  модуль </a:t>
            </a:r>
            <a:r>
              <a:rPr lang="ru-RU" sz="1800" b="1" dirty="0" smtClean="0">
                <a:solidFill>
                  <a:srgbClr val="0070C0"/>
                </a:solidFill>
              </a:rPr>
              <a:t>(задания 9–12)</a:t>
            </a:r>
            <a:r>
              <a:rPr lang="ru-RU" sz="1800" b="1" dirty="0" smtClean="0"/>
              <a:t>, </a:t>
            </a:r>
            <a:r>
              <a:rPr lang="ru-RU" sz="1800" dirty="0" smtClean="0"/>
              <a:t>состоящий из комбинации двух разделов: «Многообразие растений и грибов» (2 задания) и «Многообразие животных» (2 задания)</a:t>
            </a:r>
          </a:p>
          <a:p>
            <a:pPr algn="ctr">
              <a:buNone/>
            </a:pPr>
            <a:r>
              <a:rPr lang="ru-RU" sz="1800" dirty="0" smtClean="0"/>
              <a:t>   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ownloads\IMG_20230208_191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3495306" cy="4286280"/>
          </a:xfrm>
          <a:prstGeom prst="rect">
            <a:avLst/>
          </a:prstGeom>
          <a:noFill/>
        </p:spPr>
      </p:pic>
      <p:pic>
        <p:nvPicPr>
          <p:cNvPr id="2051" name="Picture 3" descr="C:\Users\User\Downloads\IMG_20230208_191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85992"/>
            <a:ext cx="3800373" cy="4252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434</TotalTime>
  <Words>1581</Words>
  <Application>Microsoft Office PowerPoint</Application>
  <PresentationFormat>Экран (4:3)</PresentationFormat>
  <Paragraphs>169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Century Schoolbook</vt:lpstr>
      <vt:lpstr>Microsoft Sans Serif</vt:lpstr>
      <vt:lpstr>Times New Roman</vt:lpstr>
      <vt:lpstr>Wingdings</vt:lpstr>
      <vt:lpstr>Wingdings 2</vt:lpstr>
      <vt:lpstr>Эркер</vt:lpstr>
      <vt:lpstr>Методические основы эффективной подготовки учащихся к ЕГЭ по биологии 2023 года</vt:lpstr>
      <vt:lpstr>Презентация PowerPoint</vt:lpstr>
      <vt:lpstr>Презентация PowerPoint</vt:lpstr>
      <vt:lpstr>ЕГЭ-2023 по биологии. Что учесть в содержании и методике подготовки с учетом изменений в КИМах?</vt:lpstr>
      <vt:lpstr>Что изменилось в 1 части</vt:lpstr>
      <vt:lpstr>Что изменилось во 2 части?</vt:lpstr>
      <vt:lpstr>Что изменилось во 2 части?</vt:lpstr>
      <vt:lpstr>Изменения в КИМ 2023 года  по сравнению с 2022</vt:lpstr>
      <vt:lpstr>Изменения в КИМ 2023 года  по сравнению с 2022</vt:lpstr>
      <vt:lpstr>Изменения в КИМ 2023 года  по сравнению с 2022</vt:lpstr>
      <vt:lpstr>Изменения в КИМ 2023 года  по сравнению с 2022</vt:lpstr>
      <vt:lpstr>Изменения в КИМ 2023 года по сравнению с 2022</vt:lpstr>
      <vt:lpstr>Изменения в КИМ 2023 года по сравнению с 2022</vt:lpstr>
      <vt:lpstr>Задание линии 2 Части 1  анализ эксперимента, выявление закономерностей </vt:lpstr>
      <vt:lpstr>Задание линии 22 Части 2 (ЕГЭ 2022)</vt:lpstr>
      <vt:lpstr>Нулевая гипотеза</vt:lpstr>
      <vt:lpstr>Нулевая гипотеза</vt:lpstr>
      <vt:lpstr>Отрицательный контроль</vt:lpstr>
      <vt:lpstr>Отрицательный контроль: еще одно пояснение</vt:lpstr>
      <vt:lpstr>Презентация PowerPoint</vt:lpstr>
      <vt:lpstr>Задание линии 23 Части 2 (2023)</vt:lpstr>
      <vt:lpstr>Задание линии 23 Части 2 (2023)</vt:lpstr>
      <vt:lpstr>В связи с изменениями в КИМ ЕГЭ 2023 рекомендуется</vt:lpstr>
      <vt:lpstr>Методическую помощь учителям и обучающимся при подготовке к ЕГЭ могут оказать материалы с сайта ФИПИ (www.fipi.ru):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405e</cp:lastModifiedBy>
  <cp:revision>43</cp:revision>
  <dcterms:created xsi:type="dcterms:W3CDTF">2023-02-08T13:16:26Z</dcterms:created>
  <dcterms:modified xsi:type="dcterms:W3CDTF">2023-02-10T09:22:06Z</dcterms:modified>
</cp:coreProperties>
</file>