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8"/>
  </p:notesMasterIdLst>
  <p:sldIdLst>
    <p:sldId id="292" r:id="rId3"/>
    <p:sldId id="341" r:id="rId4"/>
    <p:sldId id="342" r:id="rId5"/>
    <p:sldId id="323" r:id="rId6"/>
    <p:sldId id="346" r:id="rId7"/>
    <p:sldId id="357" r:id="rId8"/>
    <p:sldId id="339" r:id="rId9"/>
    <p:sldId id="324" r:id="rId10"/>
    <p:sldId id="344" r:id="rId11"/>
    <p:sldId id="345" r:id="rId12"/>
    <p:sldId id="325" r:id="rId13"/>
    <p:sldId id="326" r:id="rId14"/>
    <p:sldId id="327" r:id="rId15"/>
    <p:sldId id="328" r:id="rId16"/>
    <p:sldId id="35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2C07602-C62E-427B-B9C4-20DFE540A286}">
          <p14:sldIdLst>
            <p14:sldId id="289"/>
            <p14:sldId id="349"/>
            <p14:sldId id="350"/>
            <p14:sldId id="351"/>
            <p14:sldId id="293"/>
            <p14:sldId id="294"/>
            <p14:sldId id="352"/>
            <p14:sldId id="354"/>
            <p14:sldId id="309"/>
            <p14:sldId id="299"/>
            <p14:sldId id="353"/>
            <p14:sldId id="355"/>
            <p14:sldId id="317"/>
            <p14:sldId id="356"/>
            <p14:sldId id="291"/>
            <p14:sldId id="292"/>
            <p14:sldId id="341"/>
            <p14:sldId id="342"/>
            <p14:sldId id="323"/>
            <p14:sldId id="346"/>
            <p14:sldId id="357"/>
            <p14:sldId id="339"/>
            <p14:sldId id="324"/>
            <p14:sldId id="344"/>
            <p14:sldId id="345"/>
            <p14:sldId id="325"/>
            <p14:sldId id="326"/>
            <p14:sldId id="327"/>
            <p14:sldId id="328"/>
            <p14:sldId id="358"/>
          </p14:sldIdLst>
        </p14:section>
        <p14:section name="Раздел без заголовка" id="{3AD27BC3-CA21-4271-A49C-F7137E72DBC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2F2F4"/>
    <a:srgbClr val="FFFFCC"/>
    <a:srgbClr val="FFCCCC"/>
    <a:srgbClr val="FFFF99"/>
    <a:srgbClr val="FF9999"/>
    <a:srgbClr val="FFCC99"/>
    <a:srgbClr val="FF7C80"/>
    <a:srgbClr val="FF99CC"/>
    <a:srgbClr val="FF6699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157" autoAdjust="0"/>
  </p:normalViewPr>
  <p:slideViewPr>
    <p:cSldViewPr snapToGrid="0">
      <p:cViewPr varScale="1">
        <p:scale>
          <a:sx n="99" d="100"/>
          <a:sy n="99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4" d="100"/>
          <a:sy n="44" d="100"/>
        </p:scale>
        <p:origin x="-2034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E8F67-0361-49A3-8759-7006E2D0E24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C3358-0711-4782-B327-20C25D6505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3867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415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401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140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093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6780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232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3618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1711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0262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4601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405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4045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4874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400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86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25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030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948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592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671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354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584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499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FDEA1-3F8F-4C1B-9CD4-B56A567DA36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7F77-C661-4978-B924-566018C0AE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292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637" y="815930"/>
            <a:ext cx="6882062" cy="536103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подготовки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итоговому сочинению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ru-RU" sz="2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Гуменюк</a:t>
            </a: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И.И., 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ru-RU" sz="2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 МБОУ лицея № 1 </a:t>
            </a:r>
            <a:endParaRPr lang="ru-RU" sz="2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749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1447FBF-96AC-4486-9B18-6CD028E29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0" y="4045225"/>
            <a:ext cx="8869375" cy="159026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07241461"/>
              </p:ext>
            </p:extLst>
          </p:nvPr>
        </p:nvGraphicFramePr>
        <p:xfrm>
          <a:off x="109330" y="359087"/>
          <a:ext cx="8706678" cy="6330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7841">
                  <a:extLst>
                    <a:ext uri="{9D8B030D-6E8A-4147-A177-3AD203B41FA5}">
                      <a16:colId xmlns="" xmlns:a16="http://schemas.microsoft.com/office/drawing/2014/main" val="2894960916"/>
                    </a:ext>
                  </a:extLst>
                </a:gridCol>
                <a:gridCol w="5298837">
                  <a:extLst>
                    <a:ext uri="{9D8B030D-6E8A-4147-A177-3AD203B41FA5}">
                      <a16:colId xmlns="" xmlns:a16="http://schemas.microsoft.com/office/drawing/2014/main" val="3026354717"/>
                    </a:ext>
                  </a:extLst>
                </a:gridCol>
              </a:tblGrid>
              <a:tr h="966038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может помочь человеку понять свой внутренний мир?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53487816"/>
                  </a:ext>
                </a:extLst>
              </a:tr>
              <a:tr h="1880264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r>
                        <a:rPr lang="ru-RU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Тезис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мой взгляд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важнейший источник самообразования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потому что во время чтения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 возвышается духовно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становясь сильной личностью.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54150878"/>
                  </a:ext>
                </a:extLst>
              </a:tr>
              <a:tr h="342568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                      </a:t>
                      </a:r>
                      <a:r>
                        <a:rPr lang="ru-RU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Микровывод</a:t>
                      </a:r>
                    </a:p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 </a:t>
                      </a:r>
                      <a:r>
                        <a:rPr lang="ru-RU" sz="20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считает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что 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способствует росту личности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развитию человечности, бережному отношению  к природе и к окружающим людям.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Таким образом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книги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— важнейший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нравственного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просвещения и формирования личности.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20066790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109330" y="4721087"/>
            <a:ext cx="8666922" cy="198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42333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34177"/>
            <a:ext cx="7886700" cy="84749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969" y="1103972"/>
            <a:ext cx="8809462" cy="5352584"/>
          </a:xfrm>
        </p:spPr>
        <p:txBody>
          <a:bodyPr>
            <a:normAutofit/>
          </a:bodyPr>
          <a:lstStyle/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произведению </a:t>
            </a:r>
          </a:p>
          <a:p>
            <a:pPr marL="0" lvl="0" indent="0" algn="just"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указаны автор, название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содержание, связанное с темой сочинения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работаем с ключевыми слова темы!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50000"/>
              </a:lnSpc>
            </a:pPr>
            <a:r>
              <a:rPr lang="ru-RU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примеры  из произведения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иллюстрирующие сформулированный тезис  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произведение – эпизод - герой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44079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07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основной части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479" y="802891"/>
            <a:ext cx="8619892" cy="584323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 тема рассматривается  во многих произведениях русской </a:t>
            </a:r>
          </a:p>
          <a:p>
            <a:pPr marL="0" indent="0">
              <a:buNone/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(мировой, современной, …) литературы….</a:t>
            </a:r>
          </a:p>
          <a:p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в произведении …автор описывает ....</a:t>
            </a:r>
          </a:p>
          <a:p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 в произведении…показан….</a:t>
            </a:r>
          </a:p>
          <a:p>
            <a:pPr marL="0" indent="0">
              <a:buNone/>
            </a:pP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7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перехода от одной мысли к другой  </a:t>
            </a:r>
            <a:r>
              <a:rPr lang="ru-RU" sz="72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 связка</a:t>
            </a:r>
          </a:p>
          <a:p>
            <a:endParaRPr lang="ru-RU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произведении… тоже/также показан…</a:t>
            </a:r>
          </a:p>
          <a:p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подобного поведения можно увидеть в…</a:t>
            </a:r>
          </a:p>
          <a:p>
            <a:endParaRPr lang="ru-RU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Подобным образом ведет себя герой(героиня) романа….</a:t>
            </a:r>
          </a:p>
          <a:p>
            <a:pPr>
              <a:lnSpc>
                <a:spcPct val="170000"/>
              </a:lnSpc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Похожая ситуация описана в произведении…</a:t>
            </a:r>
            <a:endParaRPr lang="ru-RU" sz="7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847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539" y="365129"/>
            <a:ext cx="8508379" cy="4697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Пример-аргумент состоит  из 3 элементов</a:t>
            </a:r>
            <a:endParaRPr lang="ru-RU" sz="3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661" y="745435"/>
            <a:ext cx="8601954" cy="583378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к литературному произведению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(называем автора и произведение, его жанр (если не знаем, то пишем — «произведение», чтобы избежать фактических ошибок).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интерпретация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(обращаемся к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сюжету произведения или конкретному эпизоду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характеризуем героя(-ев),  несколько раз упомянув автора, используя речевые клише: 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повествует», «автор описывает»,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«писатель рассуждает»,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«писатель показывает», «автор считает».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Микровывод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(он завершает только одну из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всё сочинение в целом; нужен для логичности и связности текста.</a:t>
            </a:r>
          </a:p>
        </p:txBody>
      </p:sp>
    </p:spTree>
    <p:extLst>
      <p:ext uri="{BB962C8B-B14F-4D97-AF65-F5344CB8AC3E}">
        <p14:creationId xmlns="" xmlns:p14="http://schemas.microsoft.com/office/powerpoint/2010/main" val="2682495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произведения 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его фрагмента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422" y="1416204"/>
            <a:ext cx="5096107" cy="5163016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20000"/>
              </a:lnSpc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повествует о…</a:t>
            </a:r>
          </a:p>
          <a:p>
            <a:pPr lvl="0">
              <a:lnSpc>
                <a:spcPct val="120000"/>
              </a:lnSpc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описывает…</a:t>
            </a:r>
          </a:p>
          <a:p>
            <a:pPr lvl="0">
              <a:lnSpc>
                <a:spcPct val="120000"/>
              </a:lnSpc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Писатель размышляет о…</a:t>
            </a:r>
          </a:p>
          <a:p>
            <a:pPr lvl="0">
              <a:lnSpc>
                <a:spcPct val="120000"/>
              </a:lnSpc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Писатель обращает наше внимание на…</a:t>
            </a:r>
          </a:p>
          <a:p>
            <a:pPr lvl="0">
              <a:lnSpc>
                <a:spcPct val="120000"/>
              </a:lnSpc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поступок героя говорит о ...</a:t>
            </a:r>
          </a:p>
          <a:p>
            <a:pPr lvl="0">
              <a:lnSpc>
                <a:spcPct val="120000"/>
              </a:lnSpc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показывает, к каким последствиям привело...</a:t>
            </a:r>
          </a:p>
          <a:p>
            <a:pPr lvl="0">
              <a:lnSpc>
                <a:spcPct val="120000"/>
              </a:lnSpc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Этому герою/поступку автор противопоставляет...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53309" y="3111195"/>
            <a:ext cx="334536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Микровывод:</a:t>
            </a:r>
          </a:p>
          <a:p>
            <a:pPr>
              <a:lnSpc>
                <a:spcPct val="150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Писатель считает, что…</a:t>
            </a:r>
          </a:p>
          <a:p>
            <a:pPr>
              <a:lnSpc>
                <a:spcPct val="150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подчеркивает…</a:t>
            </a:r>
          </a:p>
          <a:p>
            <a:pPr>
              <a:lnSpc>
                <a:spcPct val="150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акцентирует внимание на том, что…</a:t>
            </a:r>
          </a:p>
          <a:p>
            <a:pPr>
              <a:lnSpc>
                <a:spcPct val="150000"/>
              </a:lnSpc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автора, …</a:t>
            </a:r>
          </a:p>
          <a:p>
            <a:endParaRPr lang="ru-RU" sz="20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7768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365129"/>
            <a:ext cx="8191793" cy="73215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какой книги потребовало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Вас душевной работы?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43" y="1097280"/>
            <a:ext cx="8806374" cy="576072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r>
              <a:rPr lang="ru-RU" sz="1900" dirty="0"/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может вызывать разные эмоции у читателя в зависимости от содержания: полное спокойствие, искреннюю радость или молчаливую печаль. Например, произведения о войне чаще всего заставляют испытывать гордость за страну, пробуждают чувство патриотизма. Знакомясь с ними, человек прикладывает усилия, чтобы полностью понять, какие качества были присущи участникам описанных событий. 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мой взгляд, чтение книг о Великой Отечественной войне потребовало от меня душевной работы, потому что в них рассказывается о жизни людей, которые, проявляя героизм, защищали Родину.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Многие писатели посвящают свои произведения событиям того тяжёлого времени. С. Алексеевич в книге «У войны не женское лицо»  рассказывает о судьбах тех, кто воевал, чтобы сберечь мир будущим поколениям. В собранных ею воспоминаниях повествуется о том, насколько тяжело было всем в эти трудное время. «Конечно, война – это не женское дело», но эти «обыкновенные девушки» были нужны там, на фронте. Они готовы к подвигу, даже не представляя, что такое армия. Героини отмечали: «Вся эта военная премудрость не давалась сразу». Тяжело было привыкнуть им к жёсткой дисциплине, постоянным бомбёжкам, раненым и убитым: «Когда посмотришь на войну нашими … глазами, так она страшнее страшного…». Справляясь с многочисленными трудностями, девушки работали в госпиталях, спасая жизни, шли в бой, давая отпор врагу. Автор обращает внимание на то, что подвиг женщин-бойцов невозможно ничем измерить, нельзя забыть. Прочитав произведения С. Алексеевич, видишь, насколько были сильны духом люди, которые выполняли долг перед Отечеством, несмотря на страх.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образом, чтение книг о Великой Отечественной войне требует от человека некоторых усилий, однако помогает ему узнать многое о том тяжёлом времени. Более того, с помощью этих произведений он может «увидеть» жизнь разных людей, которые сплотились ради победы. Хочется верить, что благодаря этому не будет забыт подвиг советского народа.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15893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30"/>
            <a:ext cx="7886700" cy="705388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1083" y="1059366"/>
            <a:ext cx="8541833" cy="5452945"/>
          </a:xfrm>
        </p:spPr>
        <p:txBody>
          <a:bodyPr>
            <a:noAutofit/>
          </a:bodyPr>
          <a:lstStyle/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связок между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содержательными частями сочинения: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вступлением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основной частью сочинения и заключением.</a:t>
            </a:r>
          </a:p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Пропорциональность частей сочинения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Вступление и заключение в совокупности должны составлять не более 1/3 всего сочинения. Основная часть – 2/3.</a:t>
            </a:r>
          </a:p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строго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следовать теме сочинения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рассуждения(тема №528).</a:t>
            </a:r>
          </a:p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композиционно выстраивать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свое сочинение в соответствии с темой и основной мыслью.  </a:t>
            </a:r>
          </a:p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количество лишней информации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вступлении и заключении, однако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короткое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необоснованное заключение – это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тоже плохо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заключения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серьезной логической ошибкой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Заключение должно содержательно соответствовать  вступлению / теме / основному тексту сочинения. 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3</a:t>
            </a:r>
          </a:p>
        </p:txBody>
      </p:sp>
    </p:spTree>
    <p:extLst>
      <p:ext uri="{BB962C8B-B14F-4D97-AF65-F5344CB8AC3E}">
        <p14:creationId xmlns="" xmlns:p14="http://schemas.microsoft.com/office/powerpoint/2010/main" val="230509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917261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5B9BD5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78780" y="1170878"/>
            <a:ext cx="8508381" cy="5441795"/>
          </a:xfrm>
        </p:spPr>
        <p:txBody>
          <a:bodyPr>
            <a:normAutofit/>
          </a:bodyPr>
          <a:lstStyle/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во вступлении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формулировки ключевого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тезиса,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который нужно  доказать.</a:t>
            </a:r>
          </a:p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Нечеткое формулирование тезисов,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затрудняющее их встраивание в логическую структуру сочинения.</a:t>
            </a:r>
          </a:p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тезисов несколько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не должно быть противоречия между ними, сформулированными в разных частях сочинения.</a:t>
            </a:r>
          </a:p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Слабые аргументы.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Являются таковыми, если не доказывают, неубедительно или поверхностно  подтверждают тезис.</a:t>
            </a:r>
          </a:p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Частое нарушение  логической последовательности в примерах (по времени написания произведений: 19 век           20 век/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А.Пушкин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Л. Толстой</a:t>
            </a:r>
          </a:p>
          <a:p>
            <a:pPr mar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Необоснованные повторы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одних и тех же мыслей.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оперировать абстрактными понятиями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(трусость, счастье и др.)</a:t>
            </a:r>
          </a:p>
          <a:p>
            <a:pPr marL="0" lvl="0" indent="0" algn="just" defTabSz="457200" fontAlgn="base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5FC7BC"/>
              </a:buClr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делении текста на абзацы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даже полное отсутствие абзацев. 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3826565" y="4194313"/>
            <a:ext cx="487017" cy="9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351105" y="4204253"/>
            <a:ext cx="5466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6190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478" y="365129"/>
            <a:ext cx="8887521" cy="1325563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итогового сочинения- рассуждения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143" y="1260091"/>
            <a:ext cx="8586439" cy="4916875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</a:t>
            </a:r>
          </a:p>
          <a:p>
            <a:pPr marL="0" lvl="0" indent="0">
              <a:buNone/>
            </a:pPr>
            <a:endParaRPr lang="ru-RU" sz="3000" b="1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ru-RU" sz="3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мысль сочинения, которую нужно аргументированно доказывать</a:t>
            </a:r>
          </a:p>
          <a:p>
            <a:pPr marL="0" lvl="0" indent="0">
              <a:buNone/>
            </a:pPr>
            <a:r>
              <a:rPr lang="ru-RU" sz="3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тезиса зависит от темы сочинения</a:t>
            </a:r>
          </a:p>
          <a:p>
            <a:pPr marL="0" lvl="0" indent="0">
              <a:buNone/>
            </a:pPr>
            <a:endParaRPr lang="ru-RU" sz="30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3000" b="1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3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3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en-US" sz="3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lang="ru-RU" sz="3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 (из 1 или </a:t>
            </a:r>
            <a:r>
              <a:rPr lang="ru-RU" sz="30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произведений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buNone/>
            </a:pPr>
            <a:endParaRPr lang="ru-RU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  <a:p>
            <a:pPr marL="0" lvl="0" indent="0">
              <a:buNone/>
            </a:pPr>
            <a:endParaRPr lang="ru-RU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образом,…</a:t>
            </a:r>
          </a:p>
          <a:p>
            <a:pPr lvl="8"/>
            <a:endParaRPr lang="ru-RU" sz="3000" dirty="0"/>
          </a:p>
        </p:txBody>
      </p:sp>
    </p:spTree>
    <p:extLst>
      <p:ext uri="{BB962C8B-B14F-4D97-AF65-F5344CB8AC3E}">
        <p14:creationId xmlns="" xmlns:p14="http://schemas.microsoft.com/office/powerpoint/2010/main" val="92917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A7E06CB-6199-4CE4-851C-545AB4DBB944}"/>
              </a:ext>
            </a:extLst>
          </p:cNvPr>
          <p:cNvSpPr txBox="1"/>
          <p:nvPr/>
        </p:nvSpPr>
        <p:spPr>
          <a:xfrm>
            <a:off x="432580" y="312234"/>
            <a:ext cx="8430065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ru-RU" sz="2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несколько видов тем</a:t>
            </a:r>
          </a:p>
          <a:p>
            <a:pPr defTabSz="685800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– понятие</a:t>
            </a:r>
          </a:p>
          <a:p>
            <a:pPr defTabSz="685800"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книг в жизни человека.</a:t>
            </a:r>
          </a:p>
          <a:p>
            <a:pPr defTabSz="685800"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– вопрос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Формулирование вопросом – самый популярный вид темы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конфликт отцов и детей неизбежен?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Согласны ли вы с высказыванием А.П. Чехова: "Наука – самое прекрасное и нужное в жизни человека"?</a:t>
            </a:r>
          </a:p>
          <a:p>
            <a:pPr defTabSz="685800">
              <a:defRPr/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>
              <a:defRPr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– осмысление цитаты</a:t>
            </a:r>
          </a:p>
          <a:p>
            <a:pPr defTabSz="685800">
              <a:defRPr/>
            </a:pP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понимаете высказывание: "Неуважение к предкам есть первый признак безнравственности"?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7D2274B-2130-4028-ACA2-D75DC59CCB90}"/>
              </a:ext>
            </a:extLst>
          </p:cNvPr>
          <p:cNvSpPr txBox="1"/>
          <p:nvPr/>
        </p:nvSpPr>
        <p:spPr>
          <a:xfrm>
            <a:off x="566529" y="4194313"/>
            <a:ext cx="8296117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85800">
              <a:lnSpc>
                <a:spcPct val="150000"/>
              </a:lnSpc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defTabSz="685800">
              <a:lnSpc>
                <a:spcPct val="150000"/>
              </a:lnSpc>
              <a:defRPr/>
            </a:pP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Лао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Цзы говорил: «Кто умер, но не забыт, тот бессмертен». Я согласна с этим высказыванием, потому что бессмертен тот, кого помнят люди. При жизни человек мог совершить подвиги, сделать невозможное в жизни, написать какое-нибудь интересное произведение о том, что сделал.</a:t>
            </a:r>
          </a:p>
        </p:txBody>
      </p:sp>
    </p:spTree>
    <p:extLst>
      <p:ext uri="{BB962C8B-B14F-4D97-AF65-F5344CB8AC3E}">
        <p14:creationId xmlns="" xmlns:p14="http://schemas.microsoft.com/office/powerpoint/2010/main" val="4278794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F1E32CC-9C57-404D-8FB4-F43BB79E6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174" y="526774"/>
            <a:ext cx="8617226" cy="49631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0" i="0" dirty="0">
                <a:solidFill>
                  <a:srgbClr val="262626"/>
                </a:solidFill>
                <a:effectLst/>
                <a:latin typeface="-apple-system"/>
              </a:rPr>
              <a:t> 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Подмена одного понятия другим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тема звучала так: «Что важнее в дружбе: получать или отдавать?", а учащиеся написали сочинение о </a:t>
            </a:r>
            <a:r>
              <a:rPr lang="ru-RU" sz="36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ДРУЖБЕ </a:t>
            </a:r>
            <a:r>
              <a:rPr lang="ru-RU" sz="3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целом.</a:t>
            </a:r>
            <a:endParaRPr lang="ru-RU" sz="3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бы ничего, но в теме не спрашивали о ДРУЖБЕ</a:t>
            </a:r>
          </a:p>
        </p:txBody>
      </p:sp>
    </p:spTree>
    <p:extLst>
      <p:ext uri="{BB962C8B-B14F-4D97-AF65-F5344CB8AC3E}">
        <p14:creationId xmlns="" xmlns:p14="http://schemas.microsoft.com/office/powerpoint/2010/main" val="48250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СФОРМУЛИРОВАТЬ ТЕЗИС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083" y="1360450"/>
            <a:ext cx="8608741" cy="5196468"/>
          </a:xfrm>
        </p:spPr>
        <p:txBody>
          <a:bodyPr>
            <a:normAutofit fontScale="25000" lnSpcReduction="20000"/>
          </a:bodyPr>
          <a:lstStyle/>
          <a:p>
            <a:pPr marL="0" lvl="0" indent="0" algn="ctr" fontAlgn="base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7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тезиса зависит от </a:t>
            </a:r>
            <a:r>
              <a:rPr lang="ru-RU" sz="7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сочинения</a:t>
            </a:r>
            <a:endParaRPr lang="en-US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ct val="20000"/>
              </a:spcBef>
              <a:buNone/>
            </a:pPr>
            <a:endParaRPr lang="ru-RU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</a:pP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тема сочинения дана в виде </a:t>
            </a:r>
            <a:r>
              <a:rPr lang="ru-RU" sz="9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</a:t>
            </a: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тезис – это </a:t>
            </a:r>
            <a:r>
              <a:rPr lang="ru-RU" sz="9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</a:t>
            </a:r>
            <a:endParaRPr lang="en-US" sz="9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base">
              <a:lnSpc>
                <a:spcPct val="100000"/>
              </a:lnSpc>
              <a:spcBef>
                <a:spcPct val="20000"/>
              </a:spcBef>
              <a:buNone/>
            </a:pPr>
            <a:endParaRPr lang="ru-RU" sz="9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</a:pP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тема сформулирована в виде </a:t>
            </a:r>
            <a:r>
              <a:rPr lang="ru-RU" sz="9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метафорического высказывания</a:t>
            </a: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тезис – </a:t>
            </a:r>
            <a:r>
              <a:rPr lang="ru-RU" sz="9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расшифровка высказывания </a:t>
            </a:r>
            <a:endParaRPr lang="en-US" sz="9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</a:pPr>
            <a:endParaRPr lang="ru-RU" sz="9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00000"/>
              </a:lnSpc>
              <a:spcBef>
                <a:spcPct val="20000"/>
              </a:spcBef>
            </a:pP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тема сформулирована в виде цитаты, которую не нужно расшифровывать, то </a:t>
            </a:r>
            <a:r>
              <a:rPr lang="ru-RU" sz="9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пересказать мысль своими словами, расширить ее, распространить</a:t>
            </a:r>
            <a:endParaRPr lang="ru-RU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9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800" dirty="0"/>
          </a:p>
        </p:txBody>
      </p:sp>
    </p:spTree>
    <p:extLst>
      <p:ext uri="{BB962C8B-B14F-4D97-AF65-F5344CB8AC3E}">
        <p14:creationId xmlns="" xmlns:p14="http://schemas.microsoft.com/office/powerpoint/2010/main" val="3629869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261" y="245328"/>
            <a:ext cx="7980091" cy="107051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990" y="1037067"/>
            <a:ext cx="8147360" cy="2018371"/>
          </a:xfrm>
        </p:spPr>
        <p:txBody>
          <a:bodyPr>
            <a:normAutofit fontScale="85000" lnSpcReduction="200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 - кратко сформулированные основные мысли по теме сочинения</a:t>
            </a:r>
          </a:p>
          <a:p>
            <a:pPr lvl="0">
              <a:lnSpc>
                <a:spcPct val="100000"/>
              </a:lnSpc>
            </a:pP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Конечно,…/действительно,…</a:t>
            </a:r>
          </a:p>
          <a:p>
            <a:pPr lvl="0">
              <a:lnSpc>
                <a:spcPct val="100000"/>
              </a:lnSpc>
            </a:pP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Безусловно,…</a:t>
            </a:r>
          </a:p>
          <a:p>
            <a:pPr lvl="0" algn="just">
              <a:lnSpc>
                <a:spcPct val="100000"/>
              </a:lnSpc>
            </a:pP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мой взгляд,…</a:t>
            </a:r>
          </a:p>
          <a:p>
            <a:pPr marL="0" lvl="0" indent="0">
              <a:lnSpc>
                <a:spcPct val="100000"/>
              </a:lnSpc>
              <a:buNone/>
            </a:pPr>
            <a:endParaRPr lang="ru-RU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</a:pPr>
            <a:endParaRPr lang="ru-RU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9468202"/>
              </p:ext>
            </p:extLst>
          </p:nvPr>
        </p:nvGraphicFramePr>
        <p:xfrm>
          <a:off x="144967" y="3144441"/>
          <a:ext cx="8898672" cy="3512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73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313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81320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1516">
                <a:tc>
                  <a:txBody>
                    <a:bodyPr/>
                    <a:lstStyle/>
                    <a:p>
                      <a:r>
                        <a:rPr lang="ru-RU" sz="2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</a:t>
                      </a:r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какой книги </a:t>
                      </a:r>
                      <a:r>
                        <a:rPr lang="ru-RU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потребовало от Вас душевной работы?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мой взгляд, именно </a:t>
                      </a:r>
                      <a:r>
                        <a:rPr lang="ru-RU" sz="2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 книг о Великой Отечественной войне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оставляет человека равнодушным, потому что в них рассказывается </a:t>
                      </a:r>
                    </a:p>
                    <a:p>
                      <a:pPr algn="just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жизни людей, которые, проявляя мужество и смелость, защищали Родину.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755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9080847-738B-4353-9D6E-429FE5771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8" y="479502"/>
            <a:ext cx="8609469" cy="577221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 – ответ на  вопрос по теме</a:t>
            </a:r>
          </a:p>
          <a:p>
            <a:pPr marL="0" indent="0" algn="ctr">
              <a:lnSpc>
                <a:spcPct val="170000"/>
              </a:lnSpc>
              <a:buNone/>
            </a:pPr>
            <a:endParaRPr lang="ru-RU" sz="5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/>
          </a:p>
          <a:p>
            <a:pPr marL="0" indent="0">
              <a:lnSpc>
                <a:spcPct val="170000"/>
              </a:lnSpc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.</a:t>
            </a:r>
          </a:p>
          <a:p>
            <a:pPr marL="0" indent="0">
              <a:lnSpc>
                <a:spcPct val="170000"/>
              </a:lnSpc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75652410"/>
              </p:ext>
            </p:extLst>
          </p:nvPr>
        </p:nvGraphicFramePr>
        <p:xfrm>
          <a:off x="345684" y="1600200"/>
          <a:ext cx="8609472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736">
                  <a:extLst>
                    <a:ext uri="{9D8B030D-6E8A-4147-A177-3AD203B41FA5}">
                      <a16:colId xmlns="" xmlns:a16="http://schemas.microsoft.com/office/drawing/2014/main" val="4204758113"/>
                    </a:ext>
                  </a:extLst>
                </a:gridCol>
                <a:gridCol w="4304736">
                  <a:extLst>
                    <a:ext uri="{9D8B030D-6E8A-4147-A177-3AD203B41FA5}">
                      <a16:colId xmlns="" xmlns:a16="http://schemas.microsoft.com/office/drawing/2014/main" val="776052788"/>
                    </a:ext>
                  </a:extLst>
                </a:gridCol>
              </a:tblGrid>
              <a:tr h="1062067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Чему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учит читателя классическая литература? </a:t>
                      </a:r>
                    </a:p>
                    <a:p>
                      <a:pPr algn="just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ли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 помочь разобраться в себе?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6801956"/>
                  </a:ext>
                </a:extLst>
              </a:tr>
              <a:tr h="2655168">
                <a:tc>
                  <a:txBody>
                    <a:bodyPr/>
                    <a:lstStyle/>
                    <a:p>
                      <a:pPr algn="just"/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Действительно,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читая классическую литературу,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можно узнать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отношениях, основанных на взаимном доверии, привязанности, общности интересов, которые  помогают поддержать человека на выбранном пути. </a:t>
                      </a:r>
                    </a:p>
                    <a:p>
                      <a:pPr algn="just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Безусловно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книги незаменимы и будут иметь ценность всегда,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потому что </a:t>
                      </a: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они смогут помочь разобраться в трудных жизненных ситуациях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3594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9804209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1759</TotalTime>
  <Words>550</Words>
  <Application>Microsoft Office PowerPoint</Application>
  <PresentationFormat>Экран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1_Тема Office</vt:lpstr>
      <vt:lpstr>Тема Office</vt:lpstr>
      <vt:lpstr>Слайд 1</vt:lpstr>
      <vt:lpstr>Типичные ошибки</vt:lpstr>
      <vt:lpstr>Типичные ошибки</vt:lpstr>
      <vt:lpstr>Структура итогового сочинения- рассуждения </vt:lpstr>
      <vt:lpstr>Слайд 5</vt:lpstr>
      <vt:lpstr>Слайд 6</vt:lpstr>
      <vt:lpstr>КАК СФОРМУЛИРОВАТЬ ТЕЗИС</vt:lpstr>
      <vt:lpstr>Тезис</vt:lpstr>
      <vt:lpstr>Слайд 9</vt:lpstr>
      <vt:lpstr>Слайд 10</vt:lpstr>
      <vt:lpstr>     Основная часть</vt:lpstr>
      <vt:lpstr>В основной части </vt:lpstr>
      <vt:lpstr>Пример-аргумент состоит  из 3 элементов</vt:lpstr>
      <vt:lpstr>Интерпретация произведения  или его фрагмента</vt:lpstr>
      <vt:lpstr>Чтение какой книги потребовало  от Вас душевной работы?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 Б</dc:creator>
  <cp:lastModifiedBy>Home</cp:lastModifiedBy>
  <cp:revision>158</cp:revision>
  <dcterms:created xsi:type="dcterms:W3CDTF">2019-08-16T06:39:20Z</dcterms:created>
  <dcterms:modified xsi:type="dcterms:W3CDTF">2022-11-25T15:21:51Z</dcterms:modified>
</cp:coreProperties>
</file>