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311" r:id="rId2"/>
    <p:sldId id="312" r:id="rId3"/>
    <p:sldId id="313" r:id="rId4"/>
    <p:sldId id="347" r:id="rId5"/>
    <p:sldId id="327" r:id="rId6"/>
    <p:sldId id="328" r:id="rId7"/>
    <p:sldId id="349" r:id="rId8"/>
    <p:sldId id="350" r:id="rId9"/>
    <p:sldId id="348" r:id="rId10"/>
    <p:sldId id="314" r:id="rId11"/>
    <p:sldId id="315" r:id="rId12"/>
    <p:sldId id="355" r:id="rId13"/>
    <p:sldId id="357" r:id="rId14"/>
    <p:sldId id="356" r:id="rId15"/>
    <p:sldId id="359" r:id="rId16"/>
    <p:sldId id="353" r:id="rId17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500AD66-C9E3-4A7C-89F7-1FAE522E1B76}">
          <p14:sldIdLst>
            <p14:sldId id="311"/>
            <p14:sldId id="312"/>
            <p14:sldId id="313"/>
            <p14:sldId id="347"/>
            <p14:sldId id="327"/>
            <p14:sldId id="328"/>
            <p14:sldId id="349"/>
            <p14:sldId id="350"/>
            <p14:sldId id="348"/>
            <p14:sldId id="314"/>
            <p14:sldId id="315"/>
            <p14:sldId id="355"/>
            <p14:sldId id="357"/>
            <p14:sldId id="356"/>
            <p14:sldId id="359"/>
            <p14:sldId id="35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492"/>
    <a:srgbClr val="FFC000"/>
    <a:srgbClr val="00CC9C"/>
    <a:srgbClr val="A5B9C8"/>
    <a:srgbClr val="5E738E"/>
    <a:srgbClr val="01CD9C"/>
    <a:srgbClr val="006600"/>
    <a:srgbClr val="FF9999"/>
    <a:srgbClr val="0080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2" autoAdjust="0"/>
    <p:restoredTop sz="94249" autoAdjust="0"/>
  </p:normalViewPr>
  <p:slideViewPr>
    <p:cSldViewPr snapToGrid="0">
      <p:cViewPr varScale="1">
        <p:scale>
          <a:sx n="66" d="100"/>
          <a:sy n="66" d="100"/>
        </p:scale>
        <p:origin x="-45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84138" indent="0"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учителей общеобразовательных организаций, вовлеченных в национальную систему профессионального роста педагогических работников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работников,</a:t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прошедших добровольную независимую оценку профессиональной квалификации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0" presStyleCnt="2" custScaleX="242306" custScaleY="76681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1" presStyleCnt="2" custScaleX="242306" custScaleY="68004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8102FDF8-71E7-4AAE-AE87-FA8875F8659F}" srcId="{F4EF4B61-5EA7-4BFD-8F6A-6094B37E24DD}" destId="{17B049BC-EF86-48A4-A779-C064763862B5}" srcOrd="0" destOrd="0" parTransId="{0620A82F-45E9-4FBB-8D32-E9400F1924D7}" sibTransId="{F4F423EF-B873-4051-ABDB-F206F58118F1}"/>
    <dgm:cxn modelId="{92A20ABE-5B42-4E55-BB18-107CC4E2C663}" type="presOf" srcId="{17B049BC-EF86-48A4-A779-C064763862B5}" destId="{56D895B8-0873-45BD-B50A-FE9A96CACA8B}" srcOrd="0" destOrd="0" presId="urn:microsoft.com/office/officeart/2005/8/layout/vList5"/>
    <dgm:cxn modelId="{D44D0061-698A-452F-B570-0554A0DF1850}" type="presOf" srcId="{3776AB71-5EB9-4F33-A396-B23BA02DBAC8}" destId="{3ACEBB66-512B-458B-86A2-DA4168885FF7}" srcOrd="0" destOrd="0" presId="urn:microsoft.com/office/officeart/2005/8/layout/vList5"/>
    <dgm:cxn modelId="{0882B39F-BD6A-411B-986E-1B083EF5B6C7}" srcId="{F4EF4B61-5EA7-4BFD-8F6A-6094B37E24DD}" destId="{3776AB71-5EB9-4F33-A396-B23BA02DBAC8}" srcOrd="1" destOrd="0" parTransId="{E1BD0CD4-BCFB-43FE-9917-3A9FCB0F056B}" sibTransId="{BBCC6006-241F-4BCF-9D10-5FA4A673AD5D}"/>
    <dgm:cxn modelId="{67ECBC14-147C-4564-BC01-0E5C3568AE6C}" type="presOf" srcId="{F4EF4B61-5EA7-4BFD-8F6A-6094B37E24DD}" destId="{4BAD4AB4-9566-40A5-A2A5-1C228CE0F9AF}" srcOrd="0" destOrd="0" presId="urn:microsoft.com/office/officeart/2005/8/layout/vList5"/>
    <dgm:cxn modelId="{77656E81-451D-42CA-9998-ECEDB9C0B412}" type="presParOf" srcId="{4BAD4AB4-9566-40A5-A2A5-1C228CE0F9AF}" destId="{F2C312E1-231B-4015-BD86-696C10A28C08}" srcOrd="0" destOrd="0" presId="urn:microsoft.com/office/officeart/2005/8/layout/vList5"/>
    <dgm:cxn modelId="{657E810B-D425-4C46-B581-491A25E89A71}" type="presParOf" srcId="{F2C312E1-231B-4015-BD86-696C10A28C08}" destId="{56D895B8-0873-45BD-B50A-FE9A96CACA8B}" srcOrd="0" destOrd="0" presId="urn:microsoft.com/office/officeart/2005/8/layout/vList5"/>
    <dgm:cxn modelId="{913BA9A7-63D0-4BA0-B21D-471AD8913B90}" type="presParOf" srcId="{4BAD4AB4-9566-40A5-A2A5-1C228CE0F9AF}" destId="{9D439700-9024-48FF-B3FD-5B4295C2E713}" srcOrd="1" destOrd="0" presId="urn:microsoft.com/office/officeart/2005/8/layout/vList5"/>
    <dgm:cxn modelId="{06534C3C-8981-4B90-8D2F-5E4511F67466}" type="presParOf" srcId="{4BAD4AB4-9566-40A5-A2A5-1C228CE0F9AF}" destId="{6098D8C5-46AF-4B73-9295-A67D8E2C197C}" srcOrd="2" destOrd="0" presId="urn:microsoft.com/office/officeart/2005/8/layout/vList5"/>
    <dgm:cxn modelId="{B005AE1A-966C-4EB9-9D3E-253B9EC7847E}" type="presParOf" srcId="{6098D8C5-46AF-4B73-9295-A67D8E2C197C}" destId="{3ACEBB66-512B-458B-86A2-DA4168885F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Подготовка педагогического сообщества к включенности в национальную систему учительского роста посредством реализации приоритетных муниципальных проектов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2" custScaleX="391521" custScaleY="11670" custLinFactY="-27840" custLinFactNeighborX="-382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2" custScaleX="174692" custScaleY="29475" custLinFactY="-23527" custLinFactNeighborX="-388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8E76B0A4-4FD2-4B4F-8F1F-BA305C592B74}" type="presOf" srcId="{61C0FC09-F33D-4536-BD5D-E5A4FD20AC59}" destId="{28D07F5E-80C8-4588-9769-02BCB8EFC379}" srcOrd="0" destOrd="0" presId="urn:diagrams.loki3.com/VaryingWidthList+Icon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DEAA804F-C445-4637-A604-F37F2C72B5A3}" type="presOf" srcId="{F4EF4B61-5EA7-4BFD-8F6A-6094B37E24DD}" destId="{9F1E2F93-AC95-475E-A501-9A94AB1DFA67}" srcOrd="0" destOrd="0" presId="urn:diagrams.loki3.com/VaryingWidthList+Icon"/>
    <dgm:cxn modelId="{CB7568CA-DD7C-48F3-B1B6-E3797E3D9544}" type="presOf" srcId="{3FB0F898-F2C2-46DD-BE1D-7629AAA2EAD9}" destId="{C443B22B-1174-48FA-B27C-58807CB17FA5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78E4AF6A-002D-4DAC-B7C7-D4F0E14FE868}" type="presParOf" srcId="{9F1E2F93-AC95-475E-A501-9A94AB1DFA67}" destId="{28D07F5E-80C8-4588-9769-02BCB8EFC379}" srcOrd="0" destOrd="0" presId="urn:diagrams.loki3.com/VaryingWidthList+Icon"/>
    <dgm:cxn modelId="{23507BEB-792D-405E-838D-D4D5B8F51CC6}" type="presParOf" srcId="{9F1E2F93-AC95-475E-A501-9A94AB1DFA67}" destId="{823987CF-BCE3-4E16-8B54-7537FA08A8A8}" srcOrd="1" destOrd="0" presId="urn:diagrams.loki3.com/VaryingWidthList+Icon"/>
    <dgm:cxn modelId="{D6D59639-D4A8-4A5C-A8E0-3124EE030ED1}" type="presParOf" srcId="{9F1E2F93-AC95-475E-A501-9A94AB1DFA67}" destId="{C443B22B-1174-48FA-B27C-58807CB17FA5}" srcOrd="2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74F7-9B8E-428D-9B7B-6CF09955D35D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Отношение среднего балла ЕГЭ в 10% школ с лучшими результатами ЕГЭ к среднему баллу ЕГЭ в 10% школ с худшими результатами ЕГЭ</a:t>
          </a:r>
        </a:p>
      </dgm:t>
    </dgm:pt>
    <dgm:pt modelId="{A5642F19-4FA1-4B0A-B8BC-20793CA71F11}" type="par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A019D284-050E-4673-9226-758A7DAC728D}" type="sib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Обновление содержания и методов обучения предметной области «Технология» и других предметных областей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Охват обучающихся основными и дополнительными общеобразовательными программами цифрового, естественнонаучного и гуманитарного профилей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9ADCA5-E03C-42F6-B1FE-20E6A0A0A234}" type="pres">
      <dgm:prSet presAssocID="{3CB374F7-9B8E-428D-9B7B-6CF09955D35D}" presName="linNode" presStyleCnt="0"/>
      <dgm:spPr/>
    </dgm:pt>
    <dgm:pt modelId="{E3F83EC3-1981-4B28-AD4E-2CF04C70C78C}" type="pres">
      <dgm:prSet presAssocID="{3CB374F7-9B8E-428D-9B7B-6CF09955D35D}" presName="parentText" presStyleLbl="node1" presStyleIdx="0" presStyleCnt="3" custScaleX="24230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017F491-C694-4EED-82B6-DCF857EA87A2}" type="pres">
      <dgm:prSet presAssocID="{A019D284-050E-4673-9226-758A7DAC728D}" presName="sp" presStyleCnt="0"/>
      <dgm:spPr/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1" presStyleCnt="3" custScaleX="24230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2" presStyleCnt="3" custScaleX="24230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0882B39F-BD6A-411B-986E-1B083EF5B6C7}" srcId="{F4EF4B61-5EA7-4BFD-8F6A-6094B37E24DD}" destId="{3776AB71-5EB9-4F33-A396-B23BA02DBAC8}" srcOrd="2" destOrd="0" parTransId="{E1BD0CD4-BCFB-43FE-9917-3A9FCB0F056B}" sibTransId="{BBCC6006-241F-4BCF-9D10-5FA4A673AD5D}"/>
    <dgm:cxn modelId="{F7F7ED3C-8BFF-48D2-92ED-E713AC110B1E}" type="presOf" srcId="{F4EF4B61-5EA7-4BFD-8F6A-6094B37E24DD}" destId="{4BAD4AB4-9566-40A5-A2A5-1C228CE0F9AF}" srcOrd="0" destOrd="0" presId="urn:microsoft.com/office/officeart/2005/8/layout/vList5"/>
    <dgm:cxn modelId="{DF8BEA41-EBF5-4C8E-94CF-81042F486BC0}" type="presOf" srcId="{3776AB71-5EB9-4F33-A396-B23BA02DBAC8}" destId="{3ACEBB66-512B-458B-86A2-DA4168885FF7}" srcOrd="0" destOrd="0" presId="urn:microsoft.com/office/officeart/2005/8/layout/vList5"/>
    <dgm:cxn modelId="{8102FDF8-71E7-4AAE-AE87-FA8875F8659F}" srcId="{F4EF4B61-5EA7-4BFD-8F6A-6094B37E24DD}" destId="{17B049BC-EF86-48A4-A779-C064763862B5}" srcOrd="1" destOrd="0" parTransId="{0620A82F-45E9-4FBB-8D32-E9400F1924D7}" sibTransId="{F4F423EF-B873-4051-ABDB-F206F58118F1}"/>
    <dgm:cxn modelId="{4DD85CEE-298D-4330-A2A7-6AC52BFB2B90}" type="presOf" srcId="{17B049BC-EF86-48A4-A779-C064763862B5}" destId="{56D895B8-0873-45BD-B50A-FE9A96CACA8B}" srcOrd="0" destOrd="0" presId="urn:microsoft.com/office/officeart/2005/8/layout/vList5"/>
    <dgm:cxn modelId="{115FD2B5-1CF7-401B-B5EA-C97579FA9909}" type="presOf" srcId="{3CB374F7-9B8E-428D-9B7B-6CF09955D35D}" destId="{E3F83EC3-1981-4B28-AD4E-2CF04C70C78C}" srcOrd="0" destOrd="0" presId="urn:microsoft.com/office/officeart/2005/8/layout/vList5"/>
    <dgm:cxn modelId="{432017CC-3B8C-48F4-9D35-B64ED64D8765}" srcId="{F4EF4B61-5EA7-4BFD-8F6A-6094B37E24DD}" destId="{3CB374F7-9B8E-428D-9B7B-6CF09955D35D}" srcOrd="0" destOrd="0" parTransId="{A5642F19-4FA1-4B0A-B8BC-20793CA71F11}" sibTransId="{A019D284-050E-4673-9226-758A7DAC728D}"/>
    <dgm:cxn modelId="{B5F01880-7D87-4C99-9107-217BC4B7F053}" type="presParOf" srcId="{4BAD4AB4-9566-40A5-A2A5-1C228CE0F9AF}" destId="{E09ADCA5-E03C-42F6-B1FE-20E6A0A0A234}" srcOrd="0" destOrd="0" presId="urn:microsoft.com/office/officeart/2005/8/layout/vList5"/>
    <dgm:cxn modelId="{60E8F14D-ECA6-4F60-B5AE-B1F1622904D1}" type="presParOf" srcId="{E09ADCA5-E03C-42F6-B1FE-20E6A0A0A234}" destId="{E3F83EC3-1981-4B28-AD4E-2CF04C70C78C}" srcOrd="0" destOrd="0" presId="urn:microsoft.com/office/officeart/2005/8/layout/vList5"/>
    <dgm:cxn modelId="{8C3FD03B-4E64-4851-8E21-DC9C1F7787F5}" type="presParOf" srcId="{4BAD4AB4-9566-40A5-A2A5-1C228CE0F9AF}" destId="{0017F491-C694-4EED-82B6-DCF857EA87A2}" srcOrd="1" destOrd="0" presId="urn:microsoft.com/office/officeart/2005/8/layout/vList5"/>
    <dgm:cxn modelId="{CFFBDF35-0DE6-40F5-9B7C-8A2F5CD9BB1F}" type="presParOf" srcId="{4BAD4AB4-9566-40A5-A2A5-1C228CE0F9AF}" destId="{F2C312E1-231B-4015-BD86-696C10A28C08}" srcOrd="2" destOrd="0" presId="urn:microsoft.com/office/officeart/2005/8/layout/vList5"/>
    <dgm:cxn modelId="{A028A08C-38DA-41B8-8B6F-D2A3D24F7C5B}" type="presParOf" srcId="{F2C312E1-231B-4015-BD86-696C10A28C08}" destId="{56D895B8-0873-45BD-B50A-FE9A96CACA8B}" srcOrd="0" destOrd="0" presId="urn:microsoft.com/office/officeart/2005/8/layout/vList5"/>
    <dgm:cxn modelId="{7474EE25-69B7-4879-BE83-A4BDC6AF89CC}" type="presParOf" srcId="{4BAD4AB4-9566-40A5-A2A5-1C228CE0F9AF}" destId="{9D439700-9024-48FF-B3FD-5B4295C2E713}" srcOrd="3" destOrd="0" presId="urn:microsoft.com/office/officeart/2005/8/layout/vList5"/>
    <dgm:cxn modelId="{DD00655F-0373-4F1B-ACE8-4288821869BA}" type="presParOf" srcId="{4BAD4AB4-9566-40A5-A2A5-1C228CE0F9AF}" destId="{6098D8C5-46AF-4B73-9295-A67D8E2C197C}" srcOrd="4" destOrd="0" presId="urn:microsoft.com/office/officeart/2005/8/layout/vList5"/>
    <dgm:cxn modelId="{4D4013E4-697D-4E4B-B9D5-ACB109485AA3}" type="presParOf" srcId="{6098D8C5-46AF-4B73-9295-A67D8E2C197C}" destId="{3ACEBB66-512B-458B-86A2-DA4168885F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b="1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/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«Цифровое образование: инвестиции в будущее», «Иноязычное образование», «Читательская компетентность»,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«Финансовая грамотность – вклад в надежное будущее», «Шахматное образование», «Дополнительное образование – инвестиции в будущее»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A1C848F4-811D-4E1C-86AC-F3E3C0040F63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Создание 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высокооснащенных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 ученических мест для реализации предмета «Технология», детских технопарков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Кванториум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»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F890C8A-934E-481C-BBB3-9210620EEC16}" type="parTrans" cxnId="{343AD53E-CDF6-451A-8263-98D22E85411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036FBB64-82BD-4216-858F-D73682BEC4C5}" type="sibTrans" cxnId="{343AD53E-CDF6-451A-8263-98D22E85411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64B237C2-A38D-40D4-9F95-D0165D0A7C7D}">
      <dgm:prSet phldrT="[Текст]" custT="1"/>
      <dgm:spPr>
        <a:noFill/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Обеспечение функционирования </a:t>
          </a:r>
          <a:r>
            <a:rPr lang="ru-RU" sz="1400" b="1" dirty="0">
              <a:solidFill>
                <a:schemeClr val="tx1"/>
              </a:solidFill>
              <a:latin typeface="Book Antiqua" panose="02040602050305030304" pitchFamily="18" charset="0"/>
            </a:rPr>
            <a:t>внутренней системы оценки качества образования</a:t>
          </a:r>
        </a:p>
      </dgm:t>
    </dgm:pt>
    <dgm:pt modelId="{48E88AEA-6A3C-496C-8A4C-D79A8A47438C}" type="parTrans" cxnId="{A3FB35C7-4034-44FE-B0B5-8F11A737342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7A42FB2-A3A7-4A87-A5F5-CA552E5ECE3A}" type="sibTrans" cxnId="{A3FB35C7-4034-44FE-B0B5-8F11A737342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7B9A2C0-B653-4074-B0A0-1514B91EE387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gm:t>
    </dgm:pt>
    <dgm:pt modelId="{A1B99B2F-E533-494C-B551-6BEBF161DA71}" type="par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AB8060-74E3-4043-B6DC-954854F282EB}" type="sib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5" custScaleX="391521" custScaleY="25344" custLinFactNeighborY="8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5" custScaleX="162413" custScaleY="79096" custLinFactNeighborY="3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626F64A-7D52-47B2-BDC7-AA4BA637BA32}" type="pres">
      <dgm:prSet presAssocID="{C2D00727-28F8-4236-A7D5-E25ED0175F06}" presName="space" presStyleCnt="0"/>
      <dgm:spPr/>
    </dgm:pt>
    <dgm:pt modelId="{4B1FBAEA-216B-4AF7-86F9-506891967566}" type="pres">
      <dgm:prSet presAssocID="{64B237C2-A38D-40D4-9F95-D0165D0A7C7D}" presName="text" presStyleLbl="node1" presStyleIdx="2" presStyleCnt="5" custScaleX="155818" custScaleY="29517" custLinFactNeighborY="-179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09D5DE6-D9E0-415D-BAD3-2EA7CF62406E}" type="pres">
      <dgm:prSet presAssocID="{07A42FB2-A3A7-4A87-A5F5-CA552E5ECE3A}" presName="space" presStyleCnt="0"/>
      <dgm:spPr/>
    </dgm:pt>
    <dgm:pt modelId="{D0974286-1CF3-448C-8884-24BCE8F638ED}" type="pres">
      <dgm:prSet presAssocID="{A1C848F4-811D-4E1C-86AC-F3E3C0040F63}" presName="text" presStyleLbl="node1" presStyleIdx="3" presStyleCnt="5" custScaleX="182715" custScaleY="36150" custLinFactNeighborY="-937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B0A22F1-55DC-4590-AD8B-87364EB53FFC}" type="pres">
      <dgm:prSet presAssocID="{036FBB64-82BD-4216-858F-D73682BEC4C5}" presName="space" presStyleCnt="0"/>
      <dgm:spPr/>
    </dgm:pt>
    <dgm:pt modelId="{51FFF1EA-BA2C-4836-9E89-5B69028A15D8}" type="pres">
      <dgm:prSet presAssocID="{77B9A2C0-B653-4074-B0A0-1514B91EE387}" presName="text" presStyleLbl="node1" presStyleIdx="4" presStyleCnt="5" custScaleX="171067" custScaleY="218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A3FB35C7-4034-44FE-B0B5-8F11A7373420}" srcId="{F4EF4B61-5EA7-4BFD-8F6A-6094B37E24DD}" destId="{64B237C2-A38D-40D4-9F95-D0165D0A7C7D}" srcOrd="2" destOrd="0" parTransId="{48E88AEA-6A3C-496C-8A4C-D79A8A47438C}" sibTransId="{07A42FB2-A3A7-4A87-A5F5-CA552E5ECE3A}"/>
    <dgm:cxn modelId="{343AD53E-CDF6-451A-8263-98D22E854112}" srcId="{F4EF4B61-5EA7-4BFD-8F6A-6094B37E24DD}" destId="{A1C848F4-811D-4E1C-86AC-F3E3C0040F63}" srcOrd="3" destOrd="0" parTransId="{CF890C8A-934E-481C-BBB3-9210620EEC16}" sibTransId="{036FBB64-82BD-4216-858F-D73682BEC4C5}"/>
    <dgm:cxn modelId="{10A9A432-AC2E-4025-B2D7-9BA824EB381B}" type="presOf" srcId="{77B9A2C0-B653-4074-B0A0-1514B91EE387}" destId="{51FFF1EA-BA2C-4836-9E89-5B69028A15D8}" srcOrd="0" destOrd="0" presId="urn:diagrams.loki3.com/VaryingWidthList+Icon"/>
    <dgm:cxn modelId="{D1C30D4C-D9E8-4258-8865-DDEDD739DFA9}" srcId="{F4EF4B61-5EA7-4BFD-8F6A-6094B37E24DD}" destId="{77B9A2C0-B653-4074-B0A0-1514B91EE387}" srcOrd="4" destOrd="0" parTransId="{A1B99B2F-E533-494C-B551-6BEBF161DA71}" sibTransId="{ABAB8060-74E3-4043-B6DC-954854F282EB}"/>
    <dgm:cxn modelId="{130A6BAE-6D85-44BF-AF41-226AB0399959}" type="presOf" srcId="{F4EF4B61-5EA7-4BFD-8F6A-6094B37E24DD}" destId="{9F1E2F93-AC95-475E-A501-9A94AB1DFA67}" srcOrd="0" destOrd="0" presId="urn:diagrams.loki3.com/VaryingWidthList+Icon"/>
    <dgm:cxn modelId="{523E9A07-3A00-44AB-B670-111B1DFFBDF1}" type="presOf" srcId="{3FB0F898-F2C2-46DD-BE1D-7629AAA2EAD9}" destId="{C443B22B-1174-48FA-B27C-58807CB17FA5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412E9E54-032B-4B06-82F6-D559A73E49FA}" type="presOf" srcId="{64B237C2-A38D-40D4-9F95-D0165D0A7C7D}" destId="{4B1FBAEA-216B-4AF7-86F9-506891967566}" srcOrd="0" destOrd="0" presId="urn:diagrams.loki3.com/VaryingWidthList+Icon"/>
    <dgm:cxn modelId="{179541E1-EBB9-4035-A0B6-FC09EB0FA593}" type="presOf" srcId="{A1C848F4-811D-4E1C-86AC-F3E3C0040F63}" destId="{D0974286-1CF3-448C-8884-24BCE8F638ED}" srcOrd="0" destOrd="0" presId="urn:diagrams.loki3.com/VaryingWidthList+Icon"/>
    <dgm:cxn modelId="{97957E26-FEFF-48D9-BE1E-112BD07FEC44}" type="presOf" srcId="{61C0FC09-F33D-4536-BD5D-E5A4FD20AC59}" destId="{28D07F5E-80C8-4588-9769-02BCB8EFC379}" srcOrd="0" destOrd="0" presId="urn:diagrams.loki3.com/VaryingWidthList+Icon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618B845A-2581-419B-B8CB-E6E591061D37}" type="presParOf" srcId="{9F1E2F93-AC95-475E-A501-9A94AB1DFA67}" destId="{28D07F5E-80C8-4588-9769-02BCB8EFC379}" srcOrd="0" destOrd="0" presId="urn:diagrams.loki3.com/VaryingWidthList+Icon"/>
    <dgm:cxn modelId="{7389F201-AF2A-440A-8946-3B25D4E17117}" type="presParOf" srcId="{9F1E2F93-AC95-475E-A501-9A94AB1DFA67}" destId="{823987CF-BCE3-4E16-8B54-7537FA08A8A8}" srcOrd="1" destOrd="0" presId="urn:diagrams.loki3.com/VaryingWidthList+Icon"/>
    <dgm:cxn modelId="{420CA15A-20D8-4AE4-B4FE-29E53BA29DB7}" type="presParOf" srcId="{9F1E2F93-AC95-475E-A501-9A94AB1DFA67}" destId="{C443B22B-1174-48FA-B27C-58807CB17FA5}" srcOrd="2" destOrd="0" presId="urn:diagrams.loki3.com/VaryingWidthList+Icon"/>
    <dgm:cxn modelId="{0DFF4C76-3353-410A-88FF-5E710B89D429}" type="presParOf" srcId="{9F1E2F93-AC95-475E-A501-9A94AB1DFA67}" destId="{D626F64A-7D52-47B2-BDC7-AA4BA637BA32}" srcOrd="3" destOrd="0" presId="urn:diagrams.loki3.com/VaryingWidthList+Icon"/>
    <dgm:cxn modelId="{CAEACB7D-4E46-4537-A506-5020EFF8FF3E}" type="presParOf" srcId="{9F1E2F93-AC95-475E-A501-9A94AB1DFA67}" destId="{4B1FBAEA-216B-4AF7-86F9-506891967566}" srcOrd="4" destOrd="0" presId="urn:diagrams.loki3.com/VaryingWidthList+Icon"/>
    <dgm:cxn modelId="{37186A64-6A13-4246-BE0A-B9DF6EEB4759}" type="presParOf" srcId="{9F1E2F93-AC95-475E-A501-9A94AB1DFA67}" destId="{709D5DE6-D9E0-415D-BAD3-2EA7CF62406E}" srcOrd="5" destOrd="0" presId="urn:diagrams.loki3.com/VaryingWidthList+Icon"/>
    <dgm:cxn modelId="{2B8E8EF2-2EA8-44D9-AE79-FA297E334CCF}" type="presParOf" srcId="{9F1E2F93-AC95-475E-A501-9A94AB1DFA67}" destId="{D0974286-1CF3-448C-8884-24BCE8F638ED}" srcOrd="6" destOrd="0" presId="urn:diagrams.loki3.com/VaryingWidthList+Icon"/>
    <dgm:cxn modelId="{7D6AD650-D84F-4DFC-8C77-9A223F896D80}" type="presParOf" srcId="{9F1E2F93-AC95-475E-A501-9A94AB1DFA67}" destId="{AB0A22F1-55DC-4590-AD8B-87364EB53FFC}" srcOrd="7" destOrd="0" presId="urn:diagrams.loki3.com/VaryingWidthList+Icon"/>
    <dgm:cxn modelId="{5D60DEFB-2B03-40FD-8BFF-6230050C2F95}" type="presParOf" srcId="{9F1E2F93-AC95-475E-A501-9A94AB1DFA67}" destId="{51FFF1EA-BA2C-4836-9E89-5B69028A15D8}" srcOrd="8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74F7-9B8E-428D-9B7B-6CF09955D35D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для которых формируется цифровой образовательный профиль и индивидуальный план 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обучения с использованием ФИСП ЦОС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A5642F19-4FA1-4B0A-B8BC-20793CA71F11}" type="par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A019D284-050E-4673-9226-758A7DAC728D}" type="sib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образовательных организаций, , осуществляющих образовательную деятельность с использованием </a:t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ФИСП ЦОС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использующих ФИСП ЦОС для горизонтального» обучения и неформального образования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5A32A614-4410-40C3-B2BC-41F7BEDB3E24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</a:t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«одного окна»</a:t>
          </a:r>
        </a:p>
      </dgm:t>
    </dgm:pt>
    <dgm:pt modelId="{E9E2F1EA-909D-4450-8E12-7B97461D618F}" type="parTrans" cxnId="{A880E589-66F0-4C78-B8C9-588491B21E25}">
      <dgm:prSet/>
      <dgm:spPr/>
      <dgm:t>
        <a:bodyPr/>
        <a:lstStyle/>
        <a:p>
          <a:endParaRPr lang="ru-RU"/>
        </a:p>
      </dgm:t>
    </dgm:pt>
    <dgm:pt modelId="{6E89929F-7455-4ECB-AE3B-16CCF51F8E50}" type="sibTrans" cxnId="{A880E589-66F0-4C78-B8C9-588491B21E25}">
      <dgm:prSet/>
      <dgm:spPr/>
      <dgm:t>
        <a:bodyPr/>
        <a:lstStyle/>
        <a:p>
          <a:endParaRPr lang="ru-RU"/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9ADCA5-E03C-42F6-B1FE-20E6A0A0A234}" type="pres">
      <dgm:prSet presAssocID="{3CB374F7-9B8E-428D-9B7B-6CF09955D35D}" presName="linNode" presStyleCnt="0"/>
      <dgm:spPr/>
    </dgm:pt>
    <dgm:pt modelId="{E3F83EC3-1981-4B28-AD4E-2CF04C70C78C}" type="pres">
      <dgm:prSet presAssocID="{3CB374F7-9B8E-428D-9B7B-6CF09955D35D}" presName="parentText" presStyleLbl="node1" presStyleIdx="0" presStyleCnt="4" custScaleX="254589" custScaleY="30318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017F491-C694-4EED-82B6-DCF857EA87A2}" type="pres">
      <dgm:prSet presAssocID="{A019D284-050E-4673-9226-758A7DAC728D}" presName="sp" presStyleCnt="0"/>
      <dgm:spPr/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1" presStyleCnt="4" custScaleX="242306" custScaleY="28394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2" presStyleCnt="4" custScaleX="242306" custScaleY="23422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99AB7D4-78F1-4853-BEA4-2887421AF5F2}" type="pres">
      <dgm:prSet presAssocID="{BBCC6006-241F-4BCF-9D10-5FA4A673AD5D}" presName="sp" presStyleCnt="0"/>
      <dgm:spPr/>
    </dgm:pt>
    <dgm:pt modelId="{34C069EC-97AA-4E20-9A95-4DEB49D7AAF3}" type="pres">
      <dgm:prSet presAssocID="{5A32A614-4410-40C3-B2BC-41F7BEDB3E24}" presName="linNode" presStyleCnt="0"/>
      <dgm:spPr/>
    </dgm:pt>
    <dgm:pt modelId="{B295B88C-7AAD-41E4-80AB-37C98BC6E84B}" type="pres">
      <dgm:prSet presAssocID="{5A32A614-4410-40C3-B2BC-41F7BEDB3E24}" presName="parentText" presStyleLbl="node1" presStyleIdx="3" presStyleCnt="4" custScaleX="242306" custScaleY="49631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C359F56B-AED6-45B5-AA59-4AFCA17FC369}" type="presOf" srcId="{3776AB71-5EB9-4F33-A396-B23BA02DBAC8}" destId="{3ACEBB66-512B-458B-86A2-DA4168885FF7}" srcOrd="0" destOrd="0" presId="urn:microsoft.com/office/officeart/2005/8/layout/vList5"/>
    <dgm:cxn modelId="{8DF608A5-437D-4AF1-883F-86A9B27CB5DF}" type="presOf" srcId="{3CB374F7-9B8E-428D-9B7B-6CF09955D35D}" destId="{E3F83EC3-1981-4B28-AD4E-2CF04C70C78C}" srcOrd="0" destOrd="0" presId="urn:microsoft.com/office/officeart/2005/8/layout/vList5"/>
    <dgm:cxn modelId="{A880E589-66F0-4C78-B8C9-588491B21E25}" srcId="{F4EF4B61-5EA7-4BFD-8F6A-6094B37E24DD}" destId="{5A32A614-4410-40C3-B2BC-41F7BEDB3E24}" srcOrd="3" destOrd="0" parTransId="{E9E2F1EA-909D-4450-8E12-7B97461D618F}" sibTransId="{6E89929F-7455-4ECB-AE3B-16CCF51F8E50}"/>
    <dgm:cxn modelId="{432017CC-3B8C-48F4-9D35-B64ED64D8765}" srcId="{F4EF4B61-5EA7-4BFD-8F6A-6094B37E24DD}" destId="{3CB374F7-9B8E-428D-9B7B-6CF09955D35D}" srcOrd="0" destOrd="0" parTransId="{A5642F19-4FA1-4B0A-B8BC-20793CA71F11}" sibTransId="{A019D284-050E-4673-9226-758A7DAC728D}"/>
    <dgm:cxn modelId="{8102FDF8-71E7-4AAE-AE87-FA8875F8659F}" srcId="{F4EF4B61-5EA7-4BFD-8F6A-6094B37E24DD}" destId="{17B049BC-EF86-48A4-A779-C064763862B5}" srcOrd="1" destOrd="0" parTransId="{0620A82F-45E9-4FBB-8D32-E9400F1924D7}" sibTransId="{F4F423EF-B873-4051-ABDB-F206F58118F1}"/>
    <dgm:cxn modelId="{7775352A-FE4F-4BB9-93FF-AEF042385ACA}" type="presOf" srcId="{17B049BC-EF86-48A4-A779-C064763862B5}" destId="{56D895B8-0873-45BD-B50A-FE9A96CACA8B}" srcOrd="0" destOrd="0" presId="urn:microsoft.com/office/officeart/2005/8/layout/vList5"/>
    <dgm:cxn modelId="{37EDCD84-B7EA-4145-A096-963B643A0F5A}" type="presOf" srcId="{5A32A614-4410-40C3-B2BC-41F7BEDB3E24}" destId="{B295B88C-7AAD-41E4-80AB-37C98BC6E84B}" srcOrd="0" destOrd="0" presId="urn:microsoft.com/office/officeart/2005/8/layout/vList5"/>
    <dgm:cxn modelId="{54E91E7F-2255-4855-95DF-F9C0C0954853}" type="presOf" srcId="{F4EF4B61-5EA7-4BFD-8F6A-6094B37E24DD}" destId="{4BAD4AB4-9566-40A5-A2A5-1C228CE0F9AF}" srcOrd="0" destOrd="0" presId="urn:microsoft.com/office/officeart/2005/8/layout/vList5"/>
    <dgm:cxn modelId="{0882B39F-BD6A-411B-986E-1B083EF5B6C7}" srcId="{F4EF4B61-5EA7-4BFD-8F6A-6094B37E24DD}" destId="{3776AB71-5EB9-4F33-A396-B23BA02DBAC8}" srcOrd="2" destOrd="0" parTransId="{E1BD0CD4-BCFB-43FE-9917-3A9FCB0F056B}" sibTransId="{BBCC6006-241F-4BCF-9D10-5FA4A673AD5D}"/>
    <dgm:cxn modelId="{7E5D88C8-0419-448D-A21D-F6C37849FC13}" type="presParOf" srcId="{4BAD4AB4-9566-40A5-A2A5-1C228CE0F9AF}" destId="{E09ADCA5-E03C-42F6-B1FE-20E6A0A0A234}" srcOrd="0" destOrd="0" presId="urn:microsoft.com/office/officeart/2005/8/layout/vList5"/>
    <dgm:cxn modelId="{344CA561-6912-413B-86B5-C332513DD310}" type="presParOf" srcId="{E09ADCA5-E03C-42F6-B1FE-20E6A0A0A234}" destId="{E3F83EC3-1981-4B28-AD4E-2CF04C70C78C}" srcOrd="0" destOrd="0" presId="urn:microsoft.com/office/officeart/2005/8/layout/vList5"/>
    <dgm:cxn modelId="{8290E877-F740-41F1-975A-FD0AAF79F33D}" type="presParOf" srcId="{4BAD4AB4-9566-40A5-A2A5-1C228CE0F9AF}" destId="{0017F491-C694-4EED-82B6-DCF857EA87A2}" srcOrd="1" destOrd="0" presId="urn:microsoft.com/office/officeart/2005/8/layout/vList5"/>
    <dgm:cxn modelId="{4B93A341-372B-41F5-9724-3B00B158AF05}" type="presParOf" srcId="{4BAD4AB4-9566-40A5-A2A5-1C228CE0F9AF}" destId="{F2C312E1-231B-4015-BD86-696C10A28C08}" srcOrd="2" destOrd="0" presId="urn:microsoft.com/office/officeart/2005/8/layout/vList5"/>
    <dgm:cxn modelId="{471170E7-5ADA-42FF-8881-9B15869BD8B1}" type="presParOf" srcId="{F2C312E1-231B-4015-BD86-696C10A28C08}" destId="{56D895B8-0873-45BD-B50A-FE9A96CACA8B}" srcOrd="0" destOrd="0" presId="urn:microsoft.com/office/officeart/2005/8/layout/vList5"/>
    <dgm:cxn modelId="{45C36644-4A8A-45B3-A90C-4E6593F4431A}" type="presParOf" srcId="{4BAD4AB4-9566-40A5-A2A5-1C228CE0F9AF}" destId="{9D439700-9024-48FF-B3FD-5B4295C2E713}" srcOrd="3" destOrd="0" presId="urn:microsoft.com/office/officeart/2005/8/layout/vList5"/>
    <dgm:cxn modelId="{BFF2CF09-6B56-479C-BE1E-45452EBD6622}" type="presParOf" srcId="{4BAD4AB4-9566-40A5-A2A5-1C228CE0F9AF}" destId="{6098D8C5-46AF-4B73-9295-A67D8E2C197C}" srcOrd="4" destOrd="0" presId="urn:microsoft.com/office/officeart/2005/8/layout/vList5"/>
    <dgm:cxn modelId="{750EA7F6-4ABD-4065-B7A5-A7B5D1BD24A7}" type="presParOf" srcId="{6098D8C5-46AF-4B73-9295-A67D8E2C197C}" destId="{3ACEBB66-512B-458B-86A2-DA4168885FF7}" srcOrd="0" destOrd="0" presId="urn:microsoft.com/office/officeart/2005/8/layout/vList5"/>
    <dgm:cxn modelId="{ABCBE98B-ECDB-4000-B9A9-59579DABF764}" type="presParOf" srcId="{4BAD4AB4-9566-40A5-A2A5-1C228CE0F9AF}" destId="{799AB7D4-78F1-4853-BEA4-2887421AF5F2}" srcOrd="5" destOrd="0" presId="urn:microsoft.com/office/officeart/2005/8/layout/vList5"/>
    <dgm:cxn modelId="{E58B9115-23A6-466E-BB40-299D5FB9B569}" type="presParOf" srcId="{4BAD4AB4-9566-40A5-A2A5-1C228CE0F9AF}" destId="{34C069EC-97AA-4E20-9A95-4DEB49D7AAF3}" srcOrd="6" destOrd="0" presId="urn:microsoft.com/office/officeart/2005/8/layout/vList5"/>
    <dgm:cxn modelId="{25F3EF04-A51C-48D2-97FB-70E2288A91E5}" type="presParOf" srcId="{34C069EC-97AA-4E20-9A95-4DEB49D7AAF3}" destId="{B295B88C-7AAD-41E4-80AB-37C98BC6E84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«Цифровое образование: инвестиции в будущее»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77B9A2C0-B653-4074-B0A0-1514B91EE387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Создание центра цифрового образования «IT-куб»</a:t>
          </a:r>
        </a:p>
      </dgm:t>
    </dgm:pt>
    <dgm:pt modelId="{A1B99B2F-E533-494C-B551-6BEBF161DA71}" type="par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AB8060-74E3-4043-B6DC-954854F282EB}" type="sib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3" custScaleX="391521" custScaleY="11792" custLinFactY="-978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3" custScaleX="277098" custScaleY="31229" custLinFactY="-8986" custLinFactNeighborX="503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626F64A-7D52-47B2-BDC7-AA4BA637BA32}" type="pres">
      <dgm:prSet presAssocID="{C2D00727-28F8-4236-A7D5-E25ED0175F06}" presName="space" presStyleCnt="0"/>
      <dgm:spPr/>
    </dgm:pt>
    <dgm:pt modelId="{51FFF1EA-BA2C-4836-9E89-5B69028A15D8}" type="pres">
      <dgm:prSet presAssocID="{77B9A2C0-B653-4074-B0A0-1514B91EE387}" presName="text" presStyleLbl="node1" presStyleIdx="2" presStyleCnt="3" custScaleX="188215" custScaleY="16856" custLinFactY="-9360" custLinFactNeighborX="482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2924C209-48DF-4FD5-8298-A34F18DD179A}" type="presOf" srcId="{F4EF4B61-5EA7-4BFD-8F6A-6094B37E24DD}" destId="{9F1E2F93-AC95-475E-A501-9A94AB1DFA67}" srcOrd="0" destOrd="0" presId="urn:diagrams.loki3.com/VaryingWidthList+Icon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D1C30D4C-D9E8-4258-8865-DDEDD739DFA9}" srcId="{F4EF4B61-5EA7-4BFD-8F6A-6094B37E24DD}" destId="{77B9A2C0-B653-4074-B0A0-1514B91EE387}" srcOrd="2" destOrd="0" parTransId="{A1B99B2F-E533-494C-B551-6BEBF161DA71}" sibTransId="{ABAB8060-74E3-4043-B6DC-954854F282EB}"/>
    <dgm:cxn modelId="{6E6C8EB7-44E0-4FEB-AAF9-91F239D3FEEC}" type="presOf" srcId="{61C0FC09-F33D-4536-BD5D-E5A4FD20AC59}" destId="{28D07F5E-80C8-4588-9769-02BCB8EFC379}" srcOrd="0" destOrd="0" presId="urn:diagrams.loki3.com/VaryingWidthList+Icon"/>
    <dgm:cxn modelId="{FDE136C4-4A96-4483-95CB-A14E967E6611}" type="presOf" srcId="{77B9A2C0-B653-4074-B0A0-1514B91EE387}" destId="{51FFF1EA-BA2C-4836-9E89-5B69028A15D8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225DBD1B-D5E7-4D85-9F6D-DAED580A6F9C}" type="presOf" srcId="{3FB0F898-F2C2-46DD-BE1D-7629AAA2EAD9}" destId="{C443B22B-1174-48FA-B27C-58807CB17FA5}" srcOrd="0" destOrd="0" presId="urn:diagrams.loki3.com/VaryingWidthList+Icon"/>
    <dgm:cxn modelId="{78D7B562-4E56-46A7-B24D-4B8C774C1F70}" type="presParOf" srcId="{9F1E2F93-AC95-475E-A501-9A94AB1DFA67}" destId="{28D07F5E-80C8-4588-9769-02BCB8EFC379}" srcOrd="0" destOrd="0" presId="urn:diagrams.loki3.com/VaryingWidthList+Icon"/>
    <dgm:cxn modelId="{0349D5EC-AFBC-44A8-8FAE-9D32CB69F9DB}" type="presParOf" srcId="{9F1E2F93-AC95-475E-A501-9A94AB1DFA67}" destId="{823987CF-BCE3-4E16-8B54-7537FA08A8A8}" srcOrd="1" destOrd="0" presId="urn:diagrams.loki3.com/VaryingWidthList+Icon"/>
    <dgm:cxn modelId="{52B576B5-2C0E-430A-B4B9-C1CD5507DC0A}" type="presParOf" srcId="{9F1E2F93-AC95-475E-A501-9A94AB1DFA67}" destId="{C443B22B-1174-48FA-B27C-58807CB17FA5}" srcOrd="2" destOrd="0" presId="urn:diagrams.loki3.com/VaryingWidthList+Icon"/>
    <dgm:cxn modelId="{7EDAFB3B-98F3-4297-9E1B-46A395B9F39A}" type="presParOf" srcId="{9F1E2F93-AC95-475E-A501-9A94AB1DFA67}" destId="{D626F64A-7D52-47B2-BDC7-AA4BA637BA32}" srcOrd="3" destOrd="0" presId="urn:diagrams.loki3.com/VaryingWidthList+Icon"/>
    <dgm:cxn modelId="{4AE522C7-D3F8-4E09-A289-3C0E0C5F7754}" type="presParOf" srcId="{9F1E2F93-AC95-475E-A501-9A94AB1DFA67}" destId="{51FFF1EA-BA2C-4836-9E89-5B69028A15D8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74F7-9B8E-428D-9B7B-6CF09955D35D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детей в возрасте от 5 до 18 лет, охваченных дополнительным образованием</a:t>
          </a:r>
        </a:p>
      </dgm:t>
    </dgm:pt>
    <dgm:pt modelId="{A5642F19-4FA1-4B0A-B8BC-20793CA71F11}" type="par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A019D284-050E-4673-9226-758A7DAC728D}" type="sib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84138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Участие в открытых онлайн-уроках, реализуемых с учетом опыта цикла открытых уроков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ПроеКТОриЯ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», «Уроки настоящего» или иных аналогичных по возможностям, функциям и результатам проектах, направленных на раннюю профориентацию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Дети получают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учетом реализации проекта «Билет в будущее»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9ADCA5-E03C-42F6-B1FE-20E6A0A0A234}" type="pres">
      <dgm:prSet presAssocID="{3CB374F7-9B8E-428D-9B7B-6CF09955D35D}" presName="linNode" presStyleCnt="0"/>
      <dgm:spPr/>
    </dgm:pt>
    <dgm:pt modelId="{E3F83EC3-1981-4B28-AD4E-2CF04C70C78C}" type="pres">
      <dgm:prSet presAssocID="{3CB374F7-9B8E-428D-9B7B-6CF09955D35D}" presName="parentText" presStyleLbl="node1" presStyleIdx="0" presStyleCnt="3" custScaleX="242306" custScaleY="42154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017F491-C694-4EED-82B6-DCF857EA87A2}" type="pres">
      <dgm:prSet presAssocID="{A019D284-050E-4673-9226-758A7DAC728D}" presName="sp" presStyleCnt="0"/>
      <dgm:spPr/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1" presStyleCnt="3" custScaleX="242306" custScaleY="114512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2" presStyleCnt="3" custScaleX="242306" custScaleY="103110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84614046-A5C2-46FE-9B50-F47C61B4C365}" type="presOf" srcId="{3CB374F7-9B8E-428D-9B7B-6CF09955D35D}" destId="{E3F83EC3-1981-4B28-AD4E-2CF04C70C78C}" srcOrd="0" destOrd="0" presId="urn:microsoft.com/office/officeart/2005/8/layout/vList5"/>
    <dgm:cxn modelId="{0882B39F-BD6A-411B-986E-1B083EF5B6C7}" srcId="{F4EF4B61-5EA7-4BFD-8F6A-6094B37E24DD}" destId="{3776AB71-5EB9-4F33-A396-B23BA02DBAC8}" srcOrd="2" destOrd="0" parTransId="{E1BD0CD4-BCFB-43FE-9917-3A9FCB0F056B}" sibTransId="{BBCC6006-241F-4BCF-9D10-5FA4A673AD5D}"/>
    <dgm:cxn modelId="{C16001A2-C2A6-429B-AFA1-EC2D3CC75F3D}" type="presOf" srcId="{F4EF4B61-5EA7-4BFD-8F6A-6094B37E24DD}" destId="{4BAD4AB4-9566-40A5-A2A5-1C228CE0F9AF}" srcOrd="0" destOrd="0" presId="urn:microsoft.com/office/officeart/2005/8/layout/vList5"/>
    <dgm:cxn modelId="{413F7D1C-49B7-4319-93C3-BF96C1AC7ECA}" type="presOf" srcId="{3776AB71-5EB9-4F33-A396-B23BA02DBAC8}" destId="{3ACEBB66-512B-458B-86A2-DA4168885FF7}" srcOrd="0" destOrd="0" presId="urn:microsoft.com/office/officeart/2005/8/layout/vList5"/>
    <dgm:cxn modelId="{8102FDF8-71E7-4AAE-AE87-FA8875F8659F}" srcId="{F4EF4B61-5EA7-4BFD-8F6A-6094B37E24DD}" destId="{17B049BC-EF86-48A4-A779-C064763862B5}" srcOrd="1" destOrd="0" parTransId="{0620A82F-45E9-4FBB-8D32-E9400F1924D7}" sibTransId="{F4F423EF-B873-4051-ABDB-F206F58118F1}"/>
    <dgm:cxn modelId="{CA6756F4-B892-41E2-B42A-49DA1D3AD417}" type="presOf" srcId="{17B049BC-EF86-48A4-A779-C064763862B5}" destId="{56D895B8-0873-45BD-B50A-FE9A96CACA8B}" srcOrd="0" destOrd="0" presId="urn:microsoft.com/office/officeart/2005/8/layout/vList5"/>
    <dgm:cxn modelId="{432017CC-3B8C-48F4-9D35-B64ED64D8765}" srcId="{F4EF4B61-5EA7-4BFD-8F6A-6094B37E24DD}" destId="{3CB374F7-9B8E-428D-9B7B-6CF09955D35D}" srcOrd="0" destOrd="0" parTransId="{A5642F19-4FA1-4B0A-B8BC-20793CA71F11}" sibTransId="{A019D284-050E-4673-9226-758A7DAC728D}"/>
    <dgm:cxn modelId="{5D854E5B-A03E-48D6-92E4-020B5B1B4838}" type="presParOf" srcId="{4BAD4AB4-9566-40A5-A2A5-1C228CE0F9AF}" destId="{E09ADCA5-E03C-42F6-B1FE-20E6A0A0A234}" srcOrd="0" destOrd="0" presId="urn:microsoft.com/office/officeart/2005/8/layout/vList5"/>
    <dgm:cxn modelId="{9ADE1C05-2135-4783-808A-86598F3E6DAE}" type="presParOf" srcId="{E09ADCA5-E03C-42F6-B1FE-20E6A0A0A234}" destId="{E3F83EC3-1981-4B28-AD4E-2CF04C70C78C}" srcOrd="0" destOrd="0" presId="urn:microsoft.com/office/officeart/2005/8/layout/vList5"/>
    <dgm:cxn modelId="{FD184C9C-7D40-4DB2-94C4-778FA737BEAB}" type="presParOf" srcId="{4BAD4AB4-9566-40A5-A2A5-1C228CE0F9AF}" destId="{0017F491-C694-4EED-82B6-DCF857EA87A2}" srcOrd="1" destOrd="0" presId="urn:microsoft.com/office/officeart/2005/8/layout/vList5"/>
    <dgm:cxn modelId="{1282F105-1B52-40F8-851E-04BBEDFD0FE1}" type="presParOf" srcId="{4BAD4AB4-9566-40A5-A2A5-1C228CE0F9AF}" destId="{F2C312E1-231B-4015-BD86-696C10A28C08}" srcOrd="2" destOrd="0" presId="urn:microsoft.com/office/officeart/2005/8/layout/vList5"/>
    <dgm:cxn modelId="{52CA8D1A-FEA0-40A4-A554-D99FAA4E2539}" type="presParOf" srcId="{F2C312E1-231B-4015-BD86-696C10A28C08}" destId="{56D895B8-0873-45BD-B50A-FE9A96CACA8B}" srcOrd="0" destOrd="0" presId="urn:microsoft.com/office/officeart/2005/8/layout/vList5"/>
    <dgm:cxn modelId="{836EEB22-35DA-47AC-AF40-7E4E2035202E}" type="presParOf" srcId="{4BAD4AB4-9566-40A5-A2A5-1C228CE0F9AF}" destId="{9D439700-9024-48FF-B3FD-5B4295C2E713}" srcOrd="3" destOrd="0" presId="urn:microsoft.com/office/officeart/2005/8/layout/vList5"/>
    <dgm:cxn modelId="{AF08048E-613E-45DB-8A85-ECA69C98CA01}" type="presParOf" srcId="{4BAD4AB4-9566-40A5-A2A5-1C228CE0F9AF}" destId="{6098D8C5-46AF-4B73-9295-A67D8E2C197C}" srcOrd="4" destOrd="0" presId="urn:microsoft.com/office/officeart/2005/8/layout/vList5"/>
    <dgm:cxn modelId="{8CF51D41-0F72-40B2-A9EC-7DEC47B0CC81}" type="presParOf" srcId="{6098D8C5-46AF-4B73-9295-A67D8E2C197C}" destId="{3ACEBB66-512B-458B-86A2-DA4168885F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«Дополнительное образование – инвестиции в будущее», «Я – архитектор будущего», «Цифровое образование: инвестиции в будущее», «Шахматное образование»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77B9A2C0-B653-4074-B0A0-1514B91EE387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gm:t>
    </dgm:pt>
    <dgm:pt modelId="{A1B99B2F-E533-494C-B551-6BEBF161DA71}" type="par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AB8060-74E3-4043-B6DC-954854F282EB}" type="sib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0B3F249-C7CE-4C3D-AC86-E7266C9BEC5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Реализация сетевой модели в реализации программ технической и естественнонаучной направленности </a:t>
          </a:r>
        </a:p>
      </dgm:t>
    </dgm:pt>
    <dgm:pt modelId="{6F724573-2BC9-41DB-9D3F-95DFCDBA9359}" type="parTrans" cxnId="{067255BF-D188-4FA4-B121-516F8301D7E0}">
      <dgm:prSet/>
      <dgm:spPr/>
      <dgm:t>
        <a:bodyPr/>
        <a:lstStyle/>
        <a:p>
          <a:endParaRPr lang="ru-RU"/>
        </a:p>
      </dgm:t>
    </dgm:pt>
    <dgm:pt modelId="{E4F20F25-2119-4745-9E83-126ABF85DBCD}" type="sibTrans" cxnId="{067255BF-D188-4FA4-B121-516F8301D7E0}">
      <dgm:prSet/>
      <dgm:spPr/>
      <dgm:t>
        <a:bodyPr/>
        <a:lstStyle/>
        <a:p>
          <a:endParaRPr lang="ru-RU"/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4" custScaleX="391521" custScaleY="11792" custLinFactNeighborX="10711" custLinFactNeighborY="3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4" custScaleX="162413" custScaleY="31229" custLinFactNeighborY="3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626F64A-7D52-47B2-BDC7-AA4BA637BA32}" type="pres">
      <dgm:prSet presAssocID="{C2D00727-28F8-4236-A7D5-E25ED0175F06}" presName="space" presStyleCnt="0"/>
      <dgm:spPr/>
    </dgm:pt>
    <dgm:pt modelId="{51FFF1EA-BA2C-4836-9E89-5B69028A15D8}" type="pres">
      <dgm:prSet presAssocID="{77B9A2C0-B653-4074-B0A0-1514B91EE387}" presName="text" presStyleLbl="node1" presStyleIdx="2" presStyleCnt="4" custScaleX="188215" custScaleY="1685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C4667B5-E9EF-48E8-9E32-662481810604}" type="pres">
      <dgm:prSet presAssocID="{ABAB8060-74E3-4043-B6DC-954854F282EB}" presName="space" presStyleCnt="0"/>
      <dgm:spPr/>
    </dgm:pt>
    <dgm:pt modelId="{CF46496F-2558-43E9-B425-C4BB0CADA629}" type="pres">
      <dgm:prSet presAssocID="{40B3F249-C7CE-4C3D-AC86-E7266C9BEC59}" presName="text" presStyleLbl="node1" presStyleIdx="3" presStyleCnt="4" custScaleX="182633" custScaleY="2540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0A7F5CBC-819A-4BCC-9644-4356CFA8ADD3}" type="presOf" srcId="{3FB0F898-F2C2-46DD-BE1D-7629AAA2EAD9}" destId="{C443B22B-1174-48FA-B27C-58807CB17FA5}" srcOrd="0" destOrd="0" presId="urn:diagrams.loki3.com/VaryingWidthList+Icon"/>
    <dgm:cxn modelId="{935F13EE-820A-4470-BBAF-3687F71963F3}" type="presOf" srcId="{61C0FC09-F33D-4536-BD5D-E5A4FD20AC59}" destId="{28D07F5E-80C8-4588-9769-02BCB8EFC379}" srcOrd="0" destOrd="0" presId="urn:diagrams.loki3.com/VaryingWidthList+Icon"/>
    <dgm:cxn modelId="{7A6479E3-D82D-4225-AB36-C6DAA1C1F54F}" type="presOf" srcId="{F4EF4B61-5EA7-4BFD-8F6A-6094B37E24DD}" destId="{9F1E2F93-AC95-475E-A501-9A94AB1DFA67}" srcOrd="0" destOrd="0" presId="urn:diagrams.loki3.com/VaryingWidthList+Icon"/>
    <dgm:cxn modelId="{067255BF-D188-4FA4-B121-516F8301D7E0}" srcId="{F4EF4B61-5EA7-4BFD-8F6A-6094B37E24DD}" destId="{40B3F249-C7CE-4C3D-AC86-E7266C9BEC59}" srcOrd="3" destOrd="0" parTransId="{6F724573-2BC9-41DB-9D3F-95DFCDBA9359}" sibTransId="{E4F20F25-2119-4745-9E83-126ABF85DBCD}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D1C30D4C-D9E8-4258-8865-DDEDD739DFA9}" srcId="{F4EF4B61-5EA7-4BFD-8F6A-6094B37E24DD}" destId="{77B9A2C0-B653-4074-B0A0-1514B91EE387}" srcOrd="2" destOrd="0" parTransId="{A1B99B2F-E533-494C-B551-6BEBF161DA71}" sibTransId="{ABAB8060-74E3-4043-B6DC-954854F282EB}"/>
    <dgm:cxn modelId="{292FB4E6-CDC7-4A55-A2F1-075C7E01FB38}" type="presOf" srcId="{40B3F249-C7CE-4C3D-AC86-E7266C9BEC59}" destId="{CF46496F-2558-43E9-B425-C4BB0CADA629}" srcOrd="0" destOrd="0" presId="urn:diagrams.loki3.com/VaryingWidthList+Icon"/>
    <dgm:cxn modelId="{F748F83F-C641-4F63-B1D0-7FAE6AF4AC9D}" type="presOf" srcId="{77B9A2C0-B653-4074-B0A0-1514B91EE387}" destId="{51FFF1EA-BA2C-4836-9E89-5B69028A15D8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3A20B7B8-E907-4E92-81EA-98BB9A18A4A1}" type="presParOf" srcId="{9F1E2F93-AC95-475E-A501-9A94AB1DFA67}" destId="{28D07F5E-80C8-4588-9769-02BCB8EFC379}" srcOrd="0" destOrd="0" presId="urn:diagrams.loki3.com/VaryingWidthList+Icon"/>
    <dgm:cxn modelId="{BEC630E4-6398-48C8-AB50-FD1363F1EB23}" type="presParOf" srcId="{9F1E2F93-AC95-475E-A501-9A94AB1DFA67}" destId="{823987CF-BCE3-4E16-8B54-7537FA08A8A8}" srcOrd="1" destOrd="0" presId="urn:diagrams.loki3.com/VaryingWidthList+Icon"/>
    <dgm:cxn modelId="{8F8C10E7-89BA-49A8-948C-A0474809BC93}" type="presParOf" srcId="{9F1E2F93-AC95-475E-A501-9A94AB1DFA67}" destId="{C443B22B-1174-48FA-B27C-58807CB17FA5}" srcOrd="2" destOrd="0" presId="urn:diagrams.loki3.com/VaryingWidthList+Icon"/>
    <dgm:cxn modelId="{CC4BCA56-005B-42E5-A9D6-77B1C2BAD2C9}" type="presParOf" srcId="{9F1E2F93-AC95-475E-A501-9A94AB1DFA67}" destId="{D626F64A-7D52-47B2-BDC7-AA4BA637BA32}" srcOrd="3" destOrd="0" presId="urn:diagrams.loki3.com/VaryingWidthList+Icon"/>
    <dgm:cxn modelId="{45FCB847-5BB4-4A61-BE9D-4486B5C94D2D}" type="presParOf" srcId="{9F1E2F93-AC95-475E-A501-9A94AB1DFA67}" destId="{51FFF1EA-BA2C-4836-9E89-5B69028A15D8}" srcOrd="4" destOrd="0" presId="urn:diagrams.loki3.com/VaryingWidthList+Icon"/>
    <dgm:cxn modelId="{E859E5F8-6A4F-4C04-9F7A-777C8461D6F5}" type="presParOf" srcId="{9F1E2F93-AC95-475E-A501-9A94AB1DFA67}" destId="{EC4667B5-E9EF-48E8-9E32-662481810604}" srcOrd="5" destOrd="0" presId="urn:diagrams.loki3.com/VaryingWidthList+Icon"/>
    <dgm:cxn modelId="{D6E1FDDD-97A5-47E0-9F1E-925C3E6ACC80}" type="presParOf" srcId="{9F1E2F93-AC95-475E-A501-9A94AB1DFA67}" destId="{CF46496F-2558-43E9-B425-C4BB0CADA629}" srcOrd="6" destOrd="0" presId="urn:diagrams.loki3.com/VaryingWidthList+Icon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895B8-0873-45BD-B50A-FE9A96CACA8B}">
      <dsp:nvSpPr>
        <dsp:cNvPr id="0" name=""/>
        <dsp:cNvSpPr/>
      </dsp:nvSpPr>
      <dsp:spPr>
        <a:xfrm>
          <a:off x="559678" y="280"/>
          <a:ext cx="3823134" cy="1905742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84138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учителей общеобразовательных организаций, вовлеченных в национальную систему профессионального роста педагогических работников</a:t>
          </a:r>
        </a:p>
      </dsp:txBody>
      <dsp:txXfrm>
        <a:off x="652709" y="93311"/>
        <a:ext cx="3637072" cy="1719680"/>
      </dsp:txXfrm>
    </dsp:sp>
    <dsp:sp modelId="{3ACEBB66-512B-458B-86A2-DA4168885FF7}">
      <dsp:nvSpPr>
        <dsp:cNvPr id="0" name=""/>
        <dsp:cNvSpPr/>
      </dsp:nvSpPr>
      <dsp:spPr>
        <a:xfrm>
          <a:off x="559678" y="2030287"/>
          <a:ext cx="3823134" cy="1690093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работников,</a:t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прошедших добровольную независимую оценку профессиональной квалификации</a:t>
          </a:r>
        </a:p>
      </dsp:txBody>
      <dsp:txXfrm>
        <a:off x="642182" y="2112791"/>
        <a:ext cx="3658126" cy="15250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0"/>
          <a:ext cx="3641952" cy="50767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0"/>
        <a:ext cx="3641952" cy="507672"/>
      </dsp:txXfrm>
    </dsp:sp>
    <dsp:sp modelId="{C443B22B-1174-48FA-B27C-58807CB17FA5}">
      <dsp:nvSpPr>
        <dsp:cNvPr id="0" name=""/>
        <dsp:cNvSpPr/>
      </dsp:nvSpPr>
      <dsp:spPr>
        <a:xfrm>
          <a:off x="0" y="657728"/>
          <a:ext cx="3641952" cy="1282232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Подготовка педагогического сообщества к включенности в национальную систему учительского роста посредством реализации приоритетных муниципальных проектов</a:t>
          </a:r>
        </a:p>
      </dsp:txBody>
      <dsp:txXfrm>
        <a:off x="62593" y="720321"/>
        <a:ext cx="3516766" cy="11570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83EC3-1981-4B28-AD4E-2CF04C70C78C}">
      <dsp:nvSpPr>
        <dsp:cNvPr id="0" name=""/>
        <dsp:cNvSpPr/>
      </dsp:nvSpPr>
      <dsp:spPr>
        <a:xfrm>
          <a:off x="559678" y="1685"/>
          <a:ext cx="3823134" cy="1112669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Отношение среднего балла ЕГЭ в 10% школ с лучшими результатами ЕГЭ к среднему баллу ЕГЭ в 10% школ с худшими результатами ЕГЭ</a:t>
          </a:r>
        </a:p>
      </dsp:txBody>
      <dsp:txXfrm>
        <a:off x="613994" y="56001"/>
        <a:ext cx="3714502" cy="1004037"/>
      </dsp:txXfrm>
    </dsp:sp>
    <dsp:sp modelId="{56D895B8-0873-45BD-B50A-FE9A96CACA8B}">
      <dsp:nvSpPr>
        <dsp:cNvPr id="0" name=""/>
        <dsp:cNvSpPr/>
      </dsp:nvSpPr>
      <dsp:spPr>
        <a:xfrm>
          <a:off x="559678" y="1169989"/>
          <a:ext cx="3823134" cy="1112669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Обновление содержания и методов обучения предметной области «Технология» и других предметных областей</a:t>
          </a:r>
        </a:p>
      </dsp:txBody>
      <dsp:txXfrm>
        <a:off x="613994" y="1224305"/>
        <a:ext cx="3714502" cy="1004037"/>
      </dsp:txXfrm>
    </dsp:sp>
    <dsp:sp modelId="{3ACEBB66-512B-458B-86A2-DA4168885FF7}">
      <dsp:nvSpPr>
        <dsp:cNvPr id="0" name=""/>
        <dsp:cNvSpPr/>
      </dsp:nvSpPr>
      <dsp:spPr>
        <a:xfrm>
          <a:off x="559678" y="2338292"/>
          <a:ext cx="3823134" cy="1112669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Охват обучающихся основными и дополнительными общеобразовательными программами цифрового, естественнонаучного и гуманитарного профилей</a:t>
          </a:r>
        </a:p>
      </dsp:txBody>
      <dsp:txXfrm>
        <a:off x="613994" y="2392608"/>
        <a:ext cx="3714502" cy="10040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10905"/>
          <a:ext cx="3641952" cy="49892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10905"/>
        <a:ext cx="3641952" cy="498922"/>
      </dsp:txXfrm>
    </dsp:sp>
    <dsp:sp modelId="{C443B22B-1174-48FA-B27C-58807CB17FA5}">
      <dsp:nvSpPr>
        <dsp:cNvPr id="0" name=""/>
        <dsp:cNvSpPr/>
      </dsp:nvSpPr>
      <dsp:spPr>
        <a:xfrm>
          <a:off x="0" y="600604"/>
          <a:ext cx="3641952" cy="1557085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/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«Цифровое образование: инвестиции в будущее», «Иноязычное образование», «Читательская компетентность»,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«Финансовая грамотность – вклад в надежное будущее», «Шахматное образование», «Дополнительное образование – инвестиции в будущее»</a:t>
          </a:r>
        </a:p>
      </dsp:txBody>
      <dsp:txXfrm>
        <a:off x="76011" y="676615"/>
        <a:ext cx="3489930" cy="1405063"/>
      </dsp:txXfrm>
    </dsp:sp>
    <dsp:sp modelId="{4B1FBAEA-216B-4AF7-86F9-506891967566}">
      <dsp:nvSpPr>
        <dsp:cNvPr id="0" name=""/>
        <dsp:cNvSpPr/>
      </dsp:nvSpPr>
      <dsp:spPr>
        <a:xfrm>
          <a:off x="0" y="2254050"/>
          <a:ext cx="3641952" cy="581072"/>
        </a:xfrm>
        <a:prstGeom prst="roundRect">
          <a:avLst/>
        </a:prstGeom>
        <a:noFill/>
        <a:ln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Обеспечение функционирования </a:t>
          </a:r>
          <a:r>
            <a:rPr lang="ru-RU" sz="1400" b="1" kern="1200" dirty="0">
              <a:solidFill>
                <a:schemeClr val="tx1"/>
              </a:solidFill>
              <a:latin typeface="Book Antiqua" panose="02040602050305030304" pitchFamily="18" charset="0"/>
            </a:rPr>
            <a:t>внутренней системы оценки качества образования</a:t>
          </a:r>
        </a:p>
      </dsp:txBody>
      <dsp:txXfrm>
        <a:off x="28366" y="2282416"/>
        <a:ext cx="3585220" cy="524340"/>
      </dsp:txXfrm>
    </dsp:sp>
    <dsp:sp modelId="{D0974286-1CF3-448C-8884-24BCE8F638ED}">
      <dsp:nvSpPr>
        <dsp:cNvPr id="0" name=""/>
        <dsp:cNvSpPr/>
      </dsp:nvSpPr>
      <dsp:spPr>
        <a:xfrm>
          <a:off x="0" y="2926094"/>
          <a:ext cx="3641952" cy="711649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Создание 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высокооснащенных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 ученических мест для реализации предмета «Технология», детских технопарков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Кванториум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»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34740" y="2960834"/>
        <a:ext cx="3572472" cy="642169"/>
      </dsp:txXfrm>
    </dsp:sp>
    <dsp:sp modelId="{51FFF1EA-BA2C-4836-9E89-5B69028A15D8}">
      <dsp:nvSpPr>
        <dsp:cNvPr id="0" name=""/>
        <dsp:cNvSpPr/>
      </dsp:nvSpPr>
      <dsp:spPr>
        <a:xfrm>
          <a:off x="0" y="3745397"/>
          <a:ext cx="3641952" cy="429332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sp:txBody>
      <dsp:txXfrm>
        <a:off x="20958" y="3766355"/>
        <a:ext cx="3600036" cy="3874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83EC3-1981-4B28-AD4E-2CF04C70C78C}">
      <dsp:nvSpPr>
        <dsp:cNvPr id="0" name=""/>
        <dsp:cNvSpPr/>
      </dsp:nvSpPr>
      <dsp:spPr>
        <a:xfrm>
          <a:off x="365875" y="2029"/>
          <a:ext cx="4016937" cy="818628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для которых формируется цифровой образовательный профиль и индивидуальный план 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обучения с использованием ФИСП ЦОС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405837" y="41991"/>
        <a:ext cx="3937013" cy="738704"/>
      </dsp:txXfrm>
    </dsp:sp>
    <dsp:sp modelId="{56D895B8-0873-45BD-B50A-FE9A96CACA8B}">
      <dsp:nvSpPr>
        <dsp:cNvPr id="0" name=""/>
        <dsp:cNvSpPr/>
      </dsp:nvSpPr>
      <dsp:spPr>
        <a:xfrm>
          <a:off x="476852" y="955665"/>
          <a:ext cx="3823134" cy="766678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образовательных организаций, , осуществляющих образовательную деятельность с использованием </a:t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ФИСП ЦОС</a:t>
          </a:r>
        </a:p>
      </dsp:txBody>
      <dsp:txXfrm>
        <a:off x="514278" y="993091"/>
        <a:ext cx="3748282" cy="691826"/>
      </dsp:txXfrm>
    </dsp:sp>
    <dsp:sp modelId="{3ACEBB66-512B-458B-86A2-DA4168885FF7}">
      <dsp:nvSpPr>
        <dsp:cNvPr id="0" name=""/>
        <dsp:cNvSpPr/>
      </dsp:nvSpPr>
      <dsp:spPr>
        <a:xfrm>
          <a:off x="476852" y="1857350"/>
          <a:ext cx="3823134" cy="632427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использующих ФИСП ЦОС для горизонтального» обучения и неформального образования</a:t>
          </a:r>
        </a:p>
      </dsp:txBody>
      <dsp:txXfrm>
        <a:off x="507725" y="1888223"/>
        <a:ext cx="3761388" cy="570681"/>
      </dsp:txXfrm>
    </dsp:sp>
    <dsp:sp modelId="{B295B88C-7AAD-41E4-80AB-37C98BC6E84B}">
      <dsp:nvSpPr>
        <dsp:cNvPr id="0" name=""/>
        <dsp:cNvSpPr/>
      </dsp:nvSpPr>
      <dsp:spPr>
        <a:xfrm>
          <a:off x="476852" y="2624785"/>
          <a:ext cx="3823134" cy="1340107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</a:t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«одного окна»</a:t>
          </a:r>
        </a:p>
      </dsp:txBody>
      <dsp:txXfrm>
        <a:off x="542271" y="2690204"/>
        <a:ext cx="3692296" cy="12092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15011"/>
          <a:ext cx="3641952" cy="54571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15011"/>
        <a:ext cx="3641952" cy="545719"/>
      </dsp:txXfrm>
    </dsp:sp>
    <dsp:sp modelId="{C443B22B-1174-48FA-B27C-58807CB17FA5}">
      <dsp:nvSpPr>
        <dsp:cNvPr id="0" name=""/>
        <dsp:cNvSpPr/>
      </dsp:nvSpPr>
      <dsp:spPr>
        <a:xfrm>
          <a:off x="19475" y="829148"/>
          <a:ext cx="3616128" cy="1445240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«Цифровое образование: инвестиции в будущее»</a:t>
          </a:r>
        </a:p>
      </dsp:txBody>
      <dsp:txXfrm>
        <a:off x="90026" y="899699"/>
        <a:ext cx="3475026" cy="1304138"/>
      </dsp:txXfrm>
    </dsp:sp>
    <dsp:sp modelId="{51FFF1EA-BA2C-4836-9E89-5B69028A15D8}">
      <dsp:nvSpPr>
        <dsp:cNvPr id="0" name=""/>
        <dsp:cNvSpPr/>
      </dsp:nvSpPr>
      <dsp:spPr>
        <a:xfrm>
          <a:off x="0" y="2488474"/>
          <a:ext cx="3641952" cy="780075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Создание центра цифрового образования «IT-куб»</a:t>
          </a:r>
        </a:p>
      </dsp:txBody>
      <dsp:txXfrm>
        <a:off x="38080" y="2526554"/>
        <a:ext cx="3565792" cy="7039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83EC3-1981-4B28-AD4E-2CF04C70C78C}">
      <dsp:nvSpPr>
        <dsp:cNvPr id="0" name=""/>
        <dsp:cNvSpPr/>
      </dsp:nvSpPr>
      <dsp:spPr>
        <a:xfrm>
          <a:off x="559678" y="363"/>
          <a:ext cx="3823134" cy="581260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детей в возрасте от 5 до 18 лет, охваченных дополнительным образованием</a:t>
          </a:r>
        </a:p>
      </dsp:txBody>
      <dsp:txXfrm>
        <a:off x="588053" y="28738"/>
        <a:ext cx="3766384" cy="524510"/>
      </dsp:txXfrm>
    </dsp:sp>
    <dsp:sp modelId="{56D895B8-0873-45BD-B50A-FE9A96CACA8B}">
      <dsp:nvSpPr>
        <dsp:cNvPr id="0" name=""/>
        <dsp:cNvSpPr/>
      </dsp:nvSpPr>
      <dsp:spPr>
        <a:xfrm>
          <a:off x="563411" y="650568"/>
          <a:ext cx="3819401" cy="1579003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84138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Участие в открытых онлайн-уроках, реализуемых с учетом опыта цикла открытых уроков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ПроеКТОриЯ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», «Уроки настоящего» или иных аналогичных по возможностям, функциям и результатам проектах, направленных на раннюю профориентацию</a:t>
          </a:r>
        </a:p>
      </dsp:txBody>
      <dsp:txXfrm>
        <a:off x="640492" y="727649"/>
        <a:ext cx="3665239" cy="1424841"/>
      </dsp:txXfrm>
    </dsp:sp>
    <dsp:sp modelId="{3ACEBB66-512B-458B-86A2-DA4168885FF7}">
      <dsp:nvSpPr>
        <dsp:cNvPr id="0" name=""/>
        <dsp:cNvSpPr/>
      </dsp:nvSpPr>
      <dsp:spPr>
        <a:xfrm>
          <a:off x="563411" y="2298517"/>
          <a:ext cx="3819401" cy="1421781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Дети получают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учетом реализации проекта «Билет в будущее»</a:t>
          </a:r>
        </a:p>
      </dsp:txBody>
      <dsp:txXfrm>
        <a:off x="632817" y="2367923"/>
        <a:ext cx="3680589" cy="12829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9046"/>
          <a:ext cx="3641952" cy="51528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9046"/>
        <a:ext cx="3641952" cy="515285"/>
      </dsp:txXfrm>
    </dsp:sp>
    <dsp:sp modelId="{C443B22B-1174-48FA-B27C-58807CB17FA5}">
      <dsp:nvSpPr>
        <dsp:cNvPr id="0" name=""/>
        <dsp:cNvSpPr/>
      </dsp:nvSpPr>
      <dsp:spPr>
        <a:xfrm>
          <a:off x="0" y="734773"/>
          <a:ext cx="3641952" cy="1364640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«Дополнительное образование – инвестиции в будущее», «Я – архитектор будущего», «Цифровое образование: инвестиции в будущее», «Шахматное образование»</a:t>
          </a:r>
        </a:p>
      </dsp:txBody>
      <dsp:txXfrm>
        <a:off x="66616" y="801389"/>
        <a:ext cx="3508720" cy="1231408"/>
      </dsp:txXfrm>
    </dsp:sp>
    <dsp:sp modelId="{51FFF1EA-BA2C-4836-9E89-5B69028A15D8}">
      <dsp:nvSpPr>
        <dsp:cNvPr id="0" name=""/>
        <dsp:cNvSpPr/>
      </dsp:nvSpPr>
      <dsp:spPr>
        <a:xfrm>
          <a:off x="0" y="2317228"/>
          <a:ext cx="3641952" cy="736571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sp:txBody>
      <dsp:txXfrm>
        <a:off x="35956" y="2353184"/>
        <a:ext cx="3570040" cy="664659"/>
      </dsp:txXfrm>
    </dsp:sp>
    <dsp:sp modelId="{CF46496F-2558-43E9-B425-C4BB0CADA629}">
      <dsp:nvSpPr>
        <dsp:cNvPr id="0" name=""/>
        <dsp:cNvSpPr/>
      </dsp:nvSpPr>
      <dsp:spPr>
        <a:xfrm>
          <a:off x="0" y="3272289"/>
          <a:ext cx="3641952" cy="1110013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Реализация сетевой модели в реализации программ технической и естественнонаучной направленности </a:t>
          </a:r>
        </a:p>
      </dsp:txBody>
      <dsp:txXfrm>
        <a:off x="54186" y="3326475"/>
        <a:ext cx="3533580" cy="1001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0E632-E2AA-4A53-AAEE-D194119E19B9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3A102-D084-4BB7-BC72-31429F413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9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D97235C-E062-439D-9641-64731D4651F7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78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2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1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6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0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05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87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2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esh.edu.ru/" TargetMode="External"/><Relationship Id="rId3" Type="http://schemas.openxmlformats.org/officeDocument/2006/relationships/hyperlink" Target="http://bilet-help.worldskills.ru/" TargetMode="External"/><Relationship Id="rId7" Type="http://schemas.openxmlformats.org/officeDocument/2006/relationships/hyperlink" Target="http://&#1089;&#1077;&#1090;&#1077;&#1074;&#1080;&#1095;&#1086;&#1082;.&#1088;&#1092;/" TargetMode="External"/><Relationship Id="rId2" Type="http://schemas.openxmlformats.org/officeDocument/2006/relationships/hyperlink" Target="https://&#1077;&#1076;&#1080;&#1085;&#1099;&#1081;&#1091;&#1088;&#1086;&#1082;.&#1088;&#1092;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b-edu.ru/" TargetMode="External"/><Relationship Id="rId5" Type="http://schemas.openxmlformats.org/officeDocument/2006/relationships/hyperlink" Target="https://&#1091;&#1088;&#1086;&#1082;&#1094;&#1080;&#1092;&#1088;&#1099;.&#1088;&#1092;/" TargetMode="External"/><Relationship Id="rId4" Type="http://schemas.openxmlformats.org/officeDocument/2006/relationships/hyperlink" Target="https://uchi.ru/" TargetMode="External"/><Relationship Id="rId9" Type="http://schemas.openxmlformats.org/officeDocument/2006/relationships/hyperlink" Target="https://proektoria.online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88;71.&#1085;&#1072;&#1074;&#1080;&#1075;&#1072;&#1090;&#1086;&#1088;.&#1076;&#1077;&#1090;&#1080;/" TargetMode="External"/><Relationship Id="rId3" Type="http://schemas.openxmlformats.org/officeDocument/2006/relationships/hyperlink" Target="http://dop.edu.ru/" TargetMode="External"/><Relationship Id="rId7" Type="http://schemas.openxmlformats.org/officeDocument/2006/relationships/hyperlink" Target="http://globaltalents.ru/" TargetMode="External"/><Relationship Id="rId2" Type="http://schemas.openxmlformats.org/officeDocument/2006/relationships/hyperlink" Target="https://navigatum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ochisirius.ru/" TargetMode="External"/><Relationship Id="rId5" Type="http://schemas.openxmlformats.org/officeDocument/2006/relationships/hyperlink" Target="https://school.mob-edu.ru/" TargetMode="External"/><Relationship Id="rId4" Type="http://schemas.openxmlformats.org/officeDocument/2006/relationships/hyperlink" Target="https://ruroditel.ru/" TargetMode="External"/><Relationship Id="rId9" Type="http://schemas.openxmlformats.org/officeDocument/2006/relationships/hyperlink" Target="https://&#1087;&#1077;&#1076;&#1087;&#1088;&#1086;&#1077;&#1082;&#1090;.&#1088;&#1092;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onkurs.sertification.org/new_store/zayavki/priglashenie.xlsx" TargetMode="External"/><Relationship Id="rId2" Type="http://schemas.openxmlformats.org/officeDocument/2006/relationships/hyperlink" Target="http://vcht.center/metodik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nkurs.sertification.org/new_store/ispolnitelskie.htm%20(2020" TargetMode="External"/><Relationship Id="rId5" Type="http://schemas.openxmlformats.org/officeDocument/2006/relationships/hyperlink" Target="http://konkurs.sertification.org/new_store/zayavki/priglashenie.pdf" TargetMode="External"/><Relationship Id="rId4" Type="http://schemas.openxmlformats.org/officeDocument/2006/relationships/hyperlink" Target="http://konkurs.sertification.org/new_store/zayavki/priglashenie.rt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2019.iro86.ru/images/%D0%90%D0%A1_%D0%A0%D0%95%D0%97%D0%9E%D0%9B%D0%AE%D0%A6%D0%98%D0%AF.pdf" TargetMode="External"/><Relationship Id="rId2" Type="http://schemas.openxmlformats.org/officeDocument/2006/relationships/hyperlink" Target="http://pedsovet2019.iro86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urwiki.admsurgut.ru/wiki/index.php?title=%D0%9F%D0%B5%D0%B4%D0%B0%D0%B3%D0%BE%D0%B3%D0%B8%D1%87%D0%B5%D1%81%D0%BA%D0%B8%D0%B5_%D1%81%D0%BE%D0%B2%D0%B5%D1%82%D1%8B_%D0%B2_%D0%9E%D0%91%D0%A0%D0%90%D0%97%D0%9E%D0%92%D0%90%D0%A2%D0%95%D0%9B%D0%AC%D0%9D%D0%AB%D0%A5_%D0%9E%D0%A0%D0%93%D0%90%D0%9D%D0%98%D0%97%D0%90%D0%A6%D0%98%D0%AF%D0%A5" TargetMode="External"/><Relationship Id="rId3" Type="http://schemas.openxmlformats.org/officeDocument/2006/relationships/hyperlink" Target="https://www.surwiki.admsurgut.ru/wiki/index.php?title=%C2%AB%D0%A3%D0%A1%D0%9F%D0%95%D0%A5_%D0%9A%D0%90%D0%96%D0%94%D0%9E%D0%93%D0%9E_%D0%A0%D0%95%D0%91%D0%95%D0%9D%D0%9A%D0%90%C2%BB" TargetMode="External"/><Relationship Id="rId7" Type="http://schemas.openxmlformats.org/officeDocument/2006/relationships/hyperlink" Target="https://www.surwiki.admsurgut.ru/wiki/index.php?title=%D0%A3%D0%BF%D1%80%D0%B0%D0%B2%D0%BB%D0%B5%D0%BD%D1%87%D0%B5%D1%81%D0%BA%D0%B8%D0%B9_%D1%84%D0%BE%D1%80%D1%83%D0%BC_-_2019" TargetMode="External"/><Relationship Id="rId2" Type="http://schemas.openxmlformats.org/officeDocument/2006/relationships/hyperlink" Target="https://www.surwiki.admsurgut.ru/wiki/index.php?title=%D0%9E%D0%A2%D0%9A%D0%A0%D0%AB%D0%A2%D0%9E%D0%95_%D0%9E%D0%9D%D0%9B%D0%90%D0%99%D0%9D-%D0%97%D0%90%D0%A1%D0%95%D0%94%D0%90%D0%9D%D0%98%D0%95_%D0%9D%D0%90%D0%A3%D0%A7%D0%9D%D0%9E-%D0%9C%D0%95%D0%A2%D0%9E%D0%94%D0%98%D0%A7%D0%95%D0%A1%D0%9A%D0%9E%D0%93%D0%9E_%D0%A1%D0%9E%D0%92%D0%95%D0%A2%D0%90_%D0%98_%D0%9C%D0%A3%D0%9D%D0%98%D0%A6%D0%98%D0%9F%D0%90%D0%9B%D0%AC%D0%9D%D0%9E%D0%93%D0%9E_%D0%A1%D0%9E%D0%92%D0%95%D0%A2%D0%90_%D0%9F%D0%9E_%D0%A0%D0%90%D0%97%D0%92%D0%98%D0%A2%D0%98%D0%AE_%D0%9E%D0%91%D0%A0%D0%90%D0%97%D0%9E%D0%92%D0%90%D0%9D%D0%98%D0%AF_-_20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urwiki.admsurgut.ru/wiki/index.php?title=%C2%AB%D0%A6%D0%98%D0%A4%D0%A0%D0%9E%D0%92%D0%90%D0%AF_%D0%A8%D0%9A%D0%9E%D0%9B%D0%90%C2%BB" TargetMode="External"/><Relationship Id="rId5" Type="http://schemas.openxmlformats.org/officeDocument/2006/relationships/hyperlink" Target="https://www.surwiki.admsurgut.ru/wiki/index.php?title=%C2%AB%D0%A8%D0%9A%D0%9E%D0%9B%D0%90_%D0%91%D0%A3%D0%94%D0%A3%D0%A9%D0%95%D0%93%D0%9E%C2%BB" TargetMode="External"/><Relationship Id="rId4" Type="http://schemas.openxmlformats.org/officeDocument/2006/relationships/hyperlink" Target="https://www.surwiki.admsurgut.ru/wiki/index.php?title=%C2%AB%D0%A1%D0%9E%D0%92%D0%A0%D0%95%D0%9C%D0%95%D0%9D%D0%9D%D0%AB%D0%99_%D0%94%D0%95%D0%A2%D0%A1%D0%9A%D0%98%D0%99_%D0%A1%D0%90%D0%94%C2%BB" TargetMode="External"/><Relationship Id="rId9" Type="http://schemas.openxmlformats.org/officeDocument/2006/relationships/hyperlink" Target="https://www.surwiki.admsurgut.ru/wiki/index.php?title=%D0%A4%D0%BE%D1%80%D1%83%D0%BC-%D0%B2%D1%8B%D1%81%D1%82%D0%B0%D0%B2%D0%BA%D0%B0_%D0%BE%D1%80%D0%B3%D0%B0%D0%BD%D0%B8%D0%B7%D0%B0%D1%86%D0%B8%D0%B9_-_2019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928" y="16570"/>
            <a:ext cx="6216073" cy="1192715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Департамент образования Администрации города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МАУ «Информационно-методический центр»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учреждение средняя общеобразовательная школа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№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48113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ЗАСЕДАНИЕ №1 </a:t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ПРОФЕССИОНАЛЬНОГО ОБЪЕДИНЕНИЯ ПЕДАГОГИЧЕСКИХ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РАБОТНИКОВ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5710496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октябрь 2019 г.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Сургут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1141416" cy="10960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0650"/>
            <a:ext cx="926966" cy="94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216" y="182204"/>
            <a:ext cx="8229600" cy="43848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САЙТЫ ДЛЯ УЧИТЕЛЕЙ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78893" y="692663"/>
            <a:ext cx="2448272" cy="5492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 школа</a:t>
            </a:r>
          </a:p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96036" y="692662"/>
            <a:ext cx="2448272" cy="5492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школа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1371057"/>
            <a:ext cx="2736304" cy="14098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ru-RU" sz="1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единыйурок.рф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Площадка, чтобы провести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и образовательные мероприятия. На сайте есть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для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Учитель может посмотреть календарь единых уроков и скачать материалы к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2930532"/>
            <a:ext cx="2736304" cy="14289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bilet-help.worldskills.ru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позволяет ученикам разобраться, какая предметная область и возможная профессия раскроет их таланты. После теста ученик получает рекомендации,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и развивать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профессиональную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траекторию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91456" y="1371056"/>
            <a:ext cx="2736304" cy="14098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uchi.ru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соответствует ФГОС и примерным ООП. Ученик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 курс в комфортном темпе с необходимым количеством повторений. Школьник не зависит от уровня своей подготовки,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географических условий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95236" y="2930533"/>
            <a:ext cx="2736304" cy="14289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ru-RU" sz="14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урокцифры.рф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– открытые уроки от специалистов в области IT-технологий. Ученики в игровой форме знакомятся с основами программирования. «Урок цифры» проходил раз в месяц в течение недели с февраля по май 2019 года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12160" y="1371057"/>
            <a:ext cx="2664296" cy="14098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https://mob-edu.ru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курирует 16 проектов по Рос-сии. Все интерактивные материалы соответствуют требованиям ФГОС. Есть курсы подготовки для всех уровней образования, цифровые программы для учеников с ОВЗ, проект по благотворительности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12160" y="2930531"/>
            <a:ext cx="2664296" cy="14289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сетевичок.рф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цифровой грамотности, который проверит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учеников. На сайте ученик узнает про четыре раздела цифровой грамотности и решит, готов ли он принять участие в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квесте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23728" y="4509119"/>
            <a:ext cx="4752528" cy="864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resh.edu.ru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сайт с 92 366 заданиями. На сайте учителя найдут готовые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и конспекты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уроков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учебным предметам. Ресурс помогает выстроить индивидуальную траекторию ученика на конкретный срок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32045" y="5517232"/>
            <a:ext cx="4752528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https://proektoria.online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площадка, на которой ученики посещают мастер-классы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шоу.  Педагоги участвуют в круглых столах и обсуждают актуальные вопросы самоопределения молодежи</a:t>
            </a:r>
          </a:p>
        </p:txBody>
      </p:sp>
    </p:spTree>
    <p:extLst>
      <p:ext uri="{BB962C8B-B14F-4D97-AF65-F5344CB8AC3E}">
        <p14:creationId xmlns:p14="http://schemas.microsoft.com/office/powerpoint/2010/main" val="5458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2204"/>
            <a:ext cx="8229600" cy="43848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САЙТЫ ДЛЯ УЧИТЕЛЕЙ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5926" y="816879"/>
            <a:ext cx="2448272" cy="8119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  каждого ребенка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89096" y="778735"/>
            <a:ext cx="2448272" cy="8500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 семей,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детей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4208" y="797805"/>
            <a:ext cx="2261513" cy="8500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 будущего</a:t>
            </a:r>
          </a:p>
          <a:p>
            <a:pPr algn="ctr"/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1808820"/>
            <a:ext cx="2524686" cy="15481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https://navigatum.ru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поможет с профориентацией школьников. На сайте есть восемь разделов для разных возрастов, где каждый находит материалы для занятий. Ресурс работает с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адаптацией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для учеников с ОВЗ и создает сценарии занятий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6094" y="5077366"/>
            <a:ext cx="2571522" cy="15356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http://dop.edu.ru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национальный портал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детей,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информацию 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событиях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программах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допобразования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актуальных потребностей целевых аудиторий пользователей во всех регионах России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89096" y="1844824"/>
            <a:ext cx="2448272" cy="14761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https://ruroditel.ru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родители могут обратиться за консультацией к ведущим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психологам по вопросам воспитания и обучения детей. Есть статьи по психолого-педагогической и методической помощи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89096" y="5036503"/>
            <a:ext cx="2448272" cy="16173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https://school.mob-edu.ru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онлайн-школа «БИТ» поможет подготовить детей к ГИА, олимпиадам. Формы обучения в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онлайн-школе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заочная,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семейное обучение. Есть услуги онлайн-репетиторства с ведущими преподавателями вузов Москвы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00192" y="1844824"/>
            <a:ext cx="2592288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https://sochisirius.ru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 создали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педагогов, которые хотят повысить квалификацию и пройти переподготовку. Программы помогут работать в области развития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талантов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учеников. Возможно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6094" y="3453562"/>
            <a:ext cx="2522483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http://globaltalents.ru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по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допобразованию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помогает ученикам реализовать свой творческий потенциал, поучаствовать в оригинальных конкурсах. Есть своя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блогосфера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ученики публикуют эссе, фотографии и рисунки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89097" y="3463981"/>
            <a:ext cx="2448272" cy="14051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://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р71.навигатор.дети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– шесть разделов, которые сориентируют родителя, в каком из направлений ребенок сможет себя проявить. Есть функция записи в кружок или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00192" y="3524335"/>
            <a:ext cx="2592288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://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педпроект.рф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профессиональных конкурсов, чтобы развивать творческую инициативу, профессиональное мастерство. Цель – поддержать педагогов, использующих инновационные технологии в образовательной деятельности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2399" y="188686"/>
            <a:ext cx="6357257" cy="59882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учреждение культуры «Всероссийский центр развития художественного творчества и гуманитарных технологий» (ВЦХТ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Методические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рекомендации и разработки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http://vcht.center/metodiks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/</a:t>
            </a: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Всероссийские сертификационные конкурсы «ССИТ»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к участию в новых конкурсах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 (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Приглашение"/>
              </a:rPr>
              <a:t>скачать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Приглашение"/>
              </a:rPr>
              <a:t>в </a:t>
            </a:r>
            <a:r>
              <a:rPr lang="ru-RU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Приглашение"/>
              </a:rPr>
              <a:t>Excel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Приглашение"/>
              </a:rPr>
              <a:t>скачать в </a:t>
            </a:r>
            <a:r>
              <a:rPr lang="ru-RU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Приглашение"/>
              </a:rPr>
              <a:t>Word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Приглашение"/>
              </a:rPr>
              <a:t>скачать в </a:t>
            </a:r>
            <a:r>
              <a:rPr lang="ru-RU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Приглашение"/>
              </a:rPr>
              <a:t>pdf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6"/>
              </a:rPr>
              <a:t>http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6"/>
              </a:rPr>
              <a:t>://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6"/>
              </a:rPr>
              <a:t>konkurs.sertification.org/new_store/ispolnitelskie.htm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6"/>
              </a:rPr>
              <a:t> 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(2020  год)</a:t>
            </a:r>
          </a:p>
          <a:p>
            <a:pPr marL="0" indent="0">
              <a:buNone/>
            </a:pP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  <a:hlinkClick r:id="rId6"/>
            </a:endParaRPr>
          </a:p>
        </p:txBody>
      </p:sp>
    </p:spTree>
    <p:extLst>
      <p:ext uri="{BB962C8B-B14F-4D97-AF65-F5344CB8AC3E}">
        <p14:creationId xmlns:p14="http://schemas.microsoft.com/office/powerpoint/2010/main" val="67454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7256" y="234498"/>
            <a:ext cx="6154059" cy="62184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проекты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991290"/>
              </p:ext>
            </p:extLst>
          </p:nvPr>
        </p:nvGraphicFramePr>
        <p:xfrm>
          <a:off x="217713" y="1103085"/>
          <a:ext cx="8694058" cy="5300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2972"/>
                <a:gridCol w="2641600"/>
                <a:gridCol w="1509486"/>
              </a:tblGrid>
              <a:tr h="33382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Культурно-образовательный проект «Поет школьный хор»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88" marR="612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Общеобразовательное учреждение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88" marR="6128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88" marR="612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6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НШ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«Прогимназия»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9, 31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1, № 3, № 8 имени А.Н.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Сибирцева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№ 10 с УИОП, № 15, 18 имени В.Я. Алексеева, № 19, № 22 имени Г.Ф. Пономарева, № 24, № 25, № 26, № 45, 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Сургутская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технологическая школа»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«Лаборатория Салахова»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естественно-научный лицей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88" marR="61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коллективов-участников Проекта во внутриведомственных и городских фестивалях («Пасхальные хоровые ассамблеи», «Кирилло-мефодиевские чтения»)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88" marR="61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опыта реализации Проекта на ГМО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88" marR="61288" marT="0" marB="0"/>
                </a:tc>
              </a:tr>
              <a:tr h="33863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«Оркестр Карла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88" marR="612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34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НШ «Прогимназия», «Перспектива», № 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«Лаборатория Салахова», гимназия имени Ф.К. Салманова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1, № 5, № 19, № 26,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45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88" marR="61288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коллективов-участников Проекта во внутриведомственных и городских фестивалях</a:t>
                      </a:r>
                    </a:p>
                  </a:txBody>
                  <a:tcPr marL="61288" marR="61288" marT="0" marB="0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Представление опыта реализации Проекта на ГМО</a:t>
                      </a:r>
                    </a:p>
                  </a:txBody>
                  <a:tcPr marL="61288" marR="61288" marT="0" marB="0"/>
                </a:tc>
              </a:tr>
              <a:tr h="7083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выступление коллективов на отчетных мероприятиях (ежегодно: ноябрь, май, июнь)</a:t>
                      </a:r>
                    </a:p>
                  </a:txBody>
                  <a:tcPr marL="61288" marR="612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56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«Духовой оркестр»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88" marR="612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9, 31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3, № 10 с УИОП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№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 № 45, 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Сургутская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технологическая школа»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88" marR="61288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коллективов-участников Проекта во внутриведомственных и городских фестивалях</a:t>
                      </a:r>
                    </a:p>
                  </a:txBody>
                  <a:tcPr marL="61288" marR="61288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Представление опыта реализации Проекта на ГМО</a:t>
                      </a:r>
                    </a:p>
                  </a:txBody>
                  <a:tcPr marL="61288" marR="612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5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79" y="0"/>
            <a:ext cx="7886700" cy="4789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реализации филармонического проекта </a:t>
            </a:r>
            <a:r>
              <a:rPr lang="ru-RU" sz="2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Сургутского</a:t>
            </a: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музыкального колледжа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музыки» на 2019-2020 учебный год </a:t>
            </a:r>
            <a:endParaRPr lang="ru-RU" sz="2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768173"/>
              </p:ext>
            </p:extLst>
          </p:nvPr>
        </p:nvGraphicFramePr>
        <p:xfrm>
          <a:off x="1364341" y="1393371"/>
          <a:ext cx="7315201" cy="5292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920"/>
                <a:gridCol w="4115095"/>
                <a:gridCol w="1891186"/>
              </a:tblGrid>
              <a:tr h="51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время проведения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мероприятия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Аудитория</a:t>
                      </a:r>
                      <a:endParaRPr lang="ru-RU" sz="16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19.10.2019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13.30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Концерт-лекция  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Музыкальная мозаика»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среднего и старшего школьного возраста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8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16.11.2019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13.30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Концерт-лекция 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Эстрадно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-джазовая осень»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среднего и старшего школьного возраста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2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21.12.2019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13.30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Концерт-сказка «Музыкальная шкатулка»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младшего и среднего школьного возраста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15.02.2020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13.30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Концерт-лекция «Звонкое </a:t>
                      </a:r>
                      <a:r>
                        <a:rPr lang="ru-RU" sz="20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разноголосье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среднего и старшего школьного возраста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21.03.2020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13.30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Концерт «Весна Победы »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среднего и старшего школьного возраста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84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18.04.2020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13.30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Концерт-лекция «Старинные инструменты в современном городе»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среднего и старшего школьного возраста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1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99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ВЫБОРА МЕТОДИЧЕСКОЙ ТЕМЫ ДЛЯ САМОРАЗВИТИЯ</a:t>
            </a:r>
            <a:endParaRPr lang="ru-RU" sz="2400" b="1" dirty="0"/>
          </a:p>
        </p:txBody>
      </p:sp>
      <p:sp>
        <p:nvSpPr>
          <p:cNvPr id="4" name="Овал 3"/>
          <p:cNvSpPr/>
          <p:nvPr/>
        </p:nvSpPr>
        <p:spPr>
          <a:xfrm>
            <a:off x="3824512" y="3004449"/>
            <a:ext cx="1727201" cy="1582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78285" y="3062505"/>
            <a:ext cx="3164114" cy="2220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НАПРАВЛЕНИЯ ДЕЙСТВИЯ: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ПОЗНАВАТЕЛЬНЫЙ ИНТЕРЕС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 АКТИВНОСТЬ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 УМЕНИЯ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МЫШЛЕНИЕ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43713" y="1074057"/>
            <a:ext cx="2815773" cy="1814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ДЕЙСТВИЕ ПО РЕШЕНИЮ ПРОБЛЕМЫ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(глагол):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1942" y="5021941"/>
            <a:ext cx="3396343" cy="1553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СОВЕРШЕНСТВОВАНИЕ В КАКОМ ПРОЦЕССЕ/ВИДЕ ДЕЯТЕЛЬНОСТИ: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УЧЕБНЫХ ЗАНЯТИЯХ ПО…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ВНЕУРОЧНОЙ ДЕЯТ-ТИ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ВНЕКЛАССНОЙ РАБОТЕ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0313" y="3396325"/>
            <a:ext cx="2801258" cy="119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СОВЕРШЕНСТВОВАТЬ ДЕЯТЕЛЬНОСТЬ С КЕМ?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7372" y="1262744"/>
            <a:ext cx="3447140" cy="1799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СРЕДСТВА</a:t>
            </a:r>
            <a:r>
              <a:rPr lang="ru-RU" b="1" dirty="0" smtClean="0"/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(какие педагогические технологии используем):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ПРОЕКТНОЕ ОБУЧЕНИЕ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МЫШЛЕНИЕ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КЕЙС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43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928" y="16570"/>
            <a:ext cx="6216073" cy="1192715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Департамент образования Администрации города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МАУ «Информационно-методический центр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учреждение средняя общеобразовательная школа № 3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48113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ЗАСЕДАНИЕ №1 </a:t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ПРОФЕССИОНАЛЬНОГО ОБЪЕДИНЕНИЯ ПЕДАГОГИЧЕСКИХ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РАБОТНИКОВ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5710496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октябрь 2019 г.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Сургут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1141416" cy="10960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0650"/>
            <a:ext cx="926966" cy="94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436" y="277090"/>
            <a:ext cx="6317673" cy="19488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Августовское совещание педагогических работников Ханты-Мансийского автономного округа – Югры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«Образовательная экосистема Югры: курс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индивидуализацию, персонализацию и персонификацию образовательной деятельности»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pedsovet201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9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.iro86.ru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199" y="2104969"/>
            <a:ext cx="7593484" cy="44700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29-30 августа 2019 года  г. Ханты-Мансийск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Пленарная экспертная сессия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«Стратегии лидерства в развитии системы образования: обзор успешных практик и передового международного опыта»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«Образовательная экосистема: от выбора стратегии развития к успешным образовательным практикам»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Филологический форум Югры – 2019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«Филологическое образование в поликультурном пространстве как условие формирования информационной культуры современного человека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Межрегиональная конференция </a:t>
            </a:r>
            <a:r>
              <a:rPr lang="ru-RU" sz="2200" dirty="0">
                <a:latin typeface="Times New Roman"/>
                <a:ea typeface="Times New Roman"/>
              </a:rPr>
              <a:t>по теме «Информатизация региональной системы оценки качества образования в контексте национального проекта «Образование</a:t>
            </a:r>
            <a:r>
              <a:rPr lang="ru-RU" sz="2200" dirty="0" smtClean="0">
                <a:latin typeface="Times New Roman"/>
                <a:ea typeface="Times New Roman"/>
              </a:rPr>
              <a:t>».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MASTER-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ессии, семинары, публичные лекции, дискуссионные площадки, круглые столы</a:t>
            </a:r>
          </a:p>
          <a:p>
            <a:pPr marL="0" indent="0" algn="just">
              <a:buNone/>
            </a:pP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Итоги регионального августовского совещания  педагогических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работников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Ссылка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резолюцию: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://pedsovet2019.iro86.ru/images/%D0%90%D0%A1_%D0%A0%D0%95%D0%97%D0%9E%D0%9B%D0%AE%D0%A6%D0%98%D0%AF.pdf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1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382" y="219219"/>
            <a:ext cx="7093527" cy="1341727"/>
          </a:xfrm>
        </p:spPr>
        <p:txBody>
          <a:bodyPr>
            <a:noAutofit/>
          </a:bodyPr>
          <a:lstStyle/>
          <a:p>
            <a:pPr marL="457200" indent="-457200"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Августовское совещание педагогических работников «Реализация государственной политики в системе образования Сургута: результаты работы и стратегические ориентиры»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37" y="1583585"/>
            <a:ext cx="7250546" cy="498347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августа </a:t>
            </a: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ru-RU" sz="2300" dirty="0" smtClean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ОТКРЫТОЕ ОНЛАЙН-ЗАСЕДАНИЕ НАУЧНО-МЕТОДИЧЕСКОГО СОВЕТА И МУНИЦИПАЛЬНОГО СОВЕТА ПО РАЗВИТИЮ ОБРАЗОВАНИЯ - 2019"/>
              </a:rPr>
              <a:t>Открытое онлайн-заседание научно-методического совета и муниципального совета по развитию образования «развитие системы образования города Сургута: результаты, перспективы, муниципальные проекты»</a:t>
            </a:r>
            <a:endParaRPr lang="ru-RU" sz="2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сессии: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«УСПЕХ КАЖДОГО РЕБЕНКА»"/>
              </a:rPr>
              <a:t>«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«УСПЕХ КАЖДОГО РЕБЕНКА»"/>
              </a:rPr>
              <a:t>Успех каждого ребенка»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«СОВРЕМЕННЫЙ ДЕТСКИЙ САД»"/>
              </a:rPr>
              <a:t>«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«СОВРЕМЕННЫЙ ДЕТСКИЙ САД»"/>
              </a:rPr>
              <a:t>Современный детский сад»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сессии: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«ШКОЛА БУДУЩЕГО»"/>
              </a:rPr>
              <a:t>«Школа будущего»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«ЦИФРОВАЯ ШКОЛА»"/>
              </a:rPr>
              <a:t>«</a:t>
            </a: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«ЦИФРОВАЯ ШКОЛА»"/>
              </a:rPr>
              <a:t>Единая цифровая информационно-образовательная среда»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Управленческий форум - 2019"/>
              </a:rPr>
              <a:t>Управленческий </a:t>
            </a: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Управленческий форум - 2019"/>
              </a:rPr>
              <a:t>форум - 2019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- 03 сентября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Педагогические советы в ОБРАЗОВАТЕЛЬНЫХ ОРГАНИЗАЦИЯХ"/>
              </a:rPr>
              <a:t>Педагогические советы в </a:t>
            </a: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Педагогические советы в ОБРАЗОВАТЕЛЬНЫХ ОРГАНИЗАЦИЯХ"/>
              </a:rPr>
              <a:t>образовательных организациях</a:t>
            </a:r>
            <a:endParaRPr lang="ru-RU" sz="2300" dirty="0" smtClean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 </a:t>
            </a: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Форум-выставка организаций - 2019"/>
              </a:rPr>
              <a:t>Форум-выставка организаций, реализующих программы дошкольного и дополнительного образования, культурно-просветительские и образовательные проекты «Сургут – детям»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73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16013" y="404813"/>
            <a:ext cx="69294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МСО</a:t>
            </a: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реализации регионального проекта</a:t>
            </a: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«УЧИТЕЛЬ БУДУЩЕГО»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485290" y="2404238"/>
          <a:ext cx="4382813" cy="372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689740" y="1770410"/>
          <a:ext cx="3641952" cy="4354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847897" y="1770410"/>
            <a:ext cx="4028089" cy="477102"/>
            <a:chOff x="0" y="1888"/>
            <a:chExt cx="3641952" cy="533833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>
              <a:bevelT w="152400" h="50800" prst="softRound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Book Antiqua" panose="02040602050305030304" pitchFamily="18" charset="0"/>
                  <a:ea typeface="Century Gothic" charset="0"/>
                  <a:cs typeface="Century Gothic" charset="0"/>
                </a:rPr>
                <a:t>ОЖИДАЕМЫЙ  РЕЗУЛЬТАТ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4405313" y="2968625"/>
            <a:ext cx="885825" cy="88741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5 %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76738" y="4849813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0,8 %</a:t>
            </a:r>
          </a:p>
        </p:txBody>
      </p:sp>
      <p:sp>
        <p:nvSpPr>
          <p:cNvPr id="18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373235575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381" y="520214"/>
            <a:ext cx="6122505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Профессиональные конкурсы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педагогов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4684" y="1313430"/>
            <a:ext cx="7788831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Всероссийских Конкурсов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педагогического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мастерства: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года»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надежда»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Сердце отдаю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детям»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3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286" y="246744"/>
            <a:ext cx="7586194" cy="6494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окружных Конкурсов: 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звание лучшего педагога Ханты-Мансийского автономного округа – Югры»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1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31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проведения: </a:t>
            </a:r>
            <a:r>
              <a:rPr lang="ru-RU" sz="31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апрель-май</a:t>
            </a:r>
            <a:endParaRPr lang="ru-RU" sz="31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Лучший педагог (преподаватель) общеобразовательной организации» </a:t>
            </a:r>
            <a:endParaRPr lang="ru-RU" sz="31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из опыта работы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1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видеоурок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курса внеурочной деятельности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по ведению образовательной деятельности обучающихся с ограниченными возможностями здоровья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по ведению образовательной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 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одаренными детьми с использованием дистанционных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endParaRPr lang="ru-RU" sz="3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«Лучший педагог (преподаватель) дополнительного    образования детей»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программа</a:t>
            </a:r>
            <a:endParaRPr lang="ru-RU" sz="3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07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84325" y="260350"/>
            <a:ext cx="692943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МСО</a:t>
            </a: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реализации регионального проекта </a:t>
            </a: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«СОВРЕМЕННАЯ ШКОЛА»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493173" y="2271947"/>
          <a:ext cx="4382813" cy="345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689740" y="1556792"/>
          <a:ext cx="3641952" cy="4177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847897" y="1584929"/>
            <a:ext cx="4028089" cy="477102"/>
            <a:chOff x="0" y="1888"/>
            <a:chExt cx="3641952" cy="533833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>
              <a:bevelT w="152400" h="50800" prst="softRound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Book Antiqua" panose="02040602050305030304" pitchFamily="18" charset="0"/>
                  <a:ea typeface="Century Gothic" charset="0"/>
                  <a:cs typeface="Century Gothic" charset="0"/>
                </a:rPr>
                <a:t>ОЖИДАЕМЫЙ  РЕЗУЛЬТАТ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" name="Овал 3"/>
          <p:cNvSpPr/>
          <p:nvPr/>
        </p:nvSpPr>
        <p:spPr>
          <a:xfrm>
            <a:off x="4430713" y="2484438"/>
            <a:ext cx="887412" cy="8874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1,39</a:t>
            </a:r>
          </a:p>
        </p:txBody>
      </p:sp>
      <p:sp>
        <p:nvSpPr>
          <p:cNvPr id="16" name="Овал 15"/>
          <p:cNvSpPr/>
          <p:nvPr/>
        </p:nvSpPr>
        <p:spPr>
          <a:xfrm>
            <a:off x="4430713" y="3614738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13,6%</a:t>
            </a:r>
          </a:p>
        </p:txBody>
      </p:sp>
      <p:sp>
        <p:nvSpPr>
          <p:cNvPr id="17" name="Овал 16"/>
          <p:cNvSpPr/>
          <p:nvPr/>
        </p:nvSpPr>
        <p:spPr>
          <a:xfrm>
            <a:off x="4430713" y="4751388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2 тыс.</a:t>
            </a: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267160830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16013" y="404813"/>
            <a:ext cx="69294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МСО </a:t>
            </a: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реализации регионального проекта «ЦИФРОВАЯ ОБРАЗОВАТЕЛЬНАЯ СРЕДА»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485290" y="2518117"/>
          <a:ext cx="4382813" cy="3966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395536" y="1852635"/>
          <a:ext cx="3641952" cy="4632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847897" y="1895762"/>
            <a:ext cx="4028089" cy="477102"/>
            <a:chOff x="0" y="1888"/>
            <a:chExt cx="3641952" cy="533833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>
              <a:bevelT w="152400" h="50800" prst="softRound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Book Antiqua" panose="02040602050305030304" pitchFamily="18" charset="0"/>
                  <a:ea typeface="Century Gothic" charset="0"/>
                  <a:cs typeface="Century Gothic" charset="0"/>
                </a:rPr>
                <a:t>ОЖИДАЕМЫЙ  РЕЗУЛЬТАТ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" name="Овал 3">
            <a:extLst>
              <a:ext uri="{FF2B5EF4-FFF2-40B4-BE49-F238E27FC236}"/>
            </a:extLst>
          </p:cNvPr>
          <p:cNvSpPr/>
          <p:nvPr/>
        </p:nvSpPr>
        <p:spPr>
          <a:xfrm>
            <a:off x="4211638" y="2473325"/>
            <a:ext cx="885825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15 %</a:t>
            </a:r>
          </a:p>
        </p:txBody>
      </p:sp>
      <p:sp>
        <p:nvSpPr>
          <p:cNvPr id="16" name="Овал 15">
            <a:extLst>
              <a:ext uri="{FF2B5EF4-FFF2-40B4-BE49-F238E27FC236}"/>
            </a:extLst>
          </p:cNvPr>
          <p:cNvSpPr/>
          <p:nvPr/>
        </p:nvSpPr>
        <p:spPr>
          <a:xfrm>
            <a:off x="4211638" y="3378200"/>
            <a:ext cx="885825" cy="87153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15 %</a:t>
            </a:r>
          </a:p>
        </p:txBody>
      </p:sp>
      <p:sp>
        <p:nvSpPr>
          <p:cNvPr id="17" name="Овал 16">
            <a:extLst>
              <a:ext uri="{FF2B5EF4-FFF2-40B4-BE49-F238E27FC236}"/>
            </a:extLst>
          </p:cNvPr>
          <p:cNvSpPr/>
          <p:nvPr/>
        </p:nvSpPr>
        <p:spPr>
          <a:xfrm>
            <a:off x="4211638" y="4249738"/>
            <a:ext cx="885825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1,27 %</a:t>
            </a:r>
          </a:p>
        </p:txBody>
      </p:sp>
      <p:sp>
        <p:nvSpPr>
          <p:cNvPr id="18" name="Овал 17">
            <a:extLst>
              <a:ext uri="{FF2B5EF4-FFF2-40B4-BE49-F238E27FC236}"/>
            </a:extLst>
          </p:cNvPr>
          <p:cNvSpPr/>
          <p:nvPr/>
        </p:nvSpPr>
        <p:spPr>
          <a:xfrm>
            <a:off x="4211638" y="5383213"/>
            <a:ext cx="885825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5 </a:t>
            </a:r>
          </a:p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%</a:t>
            </a: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124182074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76275" y="560388"/>
            <a:ext cx="7856538" cy="1201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МСО </a:t>
            </a: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реализации регионального проекта </a:t>
            </a:r>
            <a:endParaRPr lang="ru-RU" sz="2400" b="1" dirty="0" smtClean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УСПЕХ КАЖДОГО РЕБЕНКА»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485290" y="2732674"/>
          <a:ext cx="4382813" cy="372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689740" y="2070709"/>
          <a:ext cx="3641952" cy="4382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847897" y="2098846"/>
            <a:ext cx="4028089" cy="477102"/>
            <a:chOff x="0" y="1888"/>
            <a:chExt cx="3641952" cy="533833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>
              <a:bevelT w="152400" h="50800" prst="softRound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Book Antiqua" panose="02040602050305030304" pitchFamily="18" charset="0"/>
                  <a:ea typeface="Century Gothic" charset="0"/>
                  <a:cs typeface="Century Gothic" charset="0"/>
                </a:rPr>
                <a:t>ОЖИДАЕМЫЙ  РЕЗУЛЬТАТ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" name="Овал 3">
            <a:extLst>
              <a:ext uri="{FF2B5EF4-FFF2-40B4-BE49-F238E27FC236}"/>
            </a:extLst>
          </p:cNvPr>
          <p:cNvSpPr/>
          <p:nvPr/>
        </p:nvSpPr>
        <p:spPr>
          <a:xfrm>
            <a:off x="4430713" y="2692400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71,1 %</a:t>
            </a:r>
          </a:p>
        </p:txBody>
      </p:sp>
      <p:sp>
        <p:nvSpPr>
          <p:cNvPr id="16" name="Овал 15">
            <a:extLst>
              <a:ext uri="{FF2B5EF4-FFF2-40B4-BE49-F238E27FC236}"/>
            </a:extLst>
          </p:cNvPr>
          <p:cNvSpPr/>
          <p:nvPr/>
        </p:nvSpPr>
        <p:spPr>
          <a:xfrm>
            <a:off x="4430713" y="3835400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5 100</a:t>
            </a:r>
          </a:p>
        </p:txBody>
      </p:sp>
      <p:sp>
        <p:nvSpPr>
          <p:cNvPr id="17" name="Овал 16">
            <a:extLst>
              <a:ext uri="{FF2B5EF4-FFF2-40B4-BE49-F238E27FC236}"/>
            </a:extLst>
          </p:cNvPr>
          <p:cNvSpPr/>
          <p:nvPr/>
        </p:nvSpPr>
        <p:spPr>
          <a:xfrm>
            <a:off x="4430713" y="5351463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650</a:t>
            </a:r>
          </a:p>
        </p:txBody>
      </p:sp>
      <p:sp>
        <p:nvSpPr>
          <p:cNvPr id="18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225184776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3805</TotalTime>
  <Words>1703</Words>
  <Application>Microsoft Office PowerPoint</Application>
  <PresentationFormat>Экран (4:3)</PresentationFormat>
  <Paragraphs>242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Департамент образования Администрации города  МАУ «Информационно-методический центр» Муниципальное бюджетное общеобразовательное  учреждение средняя общеобразовательная школа № 3</vt:lpstr>
      <vt:lpstr>Августовское совещание педагогических работников Ханты-Мансийского автономного округа – Югры 2019 года «Образовательная экосистема Югры: курс на индивидуализацию, персонализацию и персонификацию образовательной деятельности» http://pedsovet2019.iro86.ru  </vt:lpstr>
      <vt:lpstr>Августовское совещание педагогических работников «Реализация государственной политики в системе образования Сургута: результаты работы и стратегические ориентиры»</vt:lpstr>
      <vt:lpstr>Презентация PowerPoint</vt:lpstr>
      <vt:lpstr>Профессиональные конкурсы для педагогов </vt:lpstr>
      <vt:lpstr>Презентация PowerPoint</vt:lpstr>
      <vt:lpstr>Презентация PowerPoint</vt:lpstr>
      <vt:lpstr>Презентация PowerPoint</vt:lpstr>
      <vt:lpstr>Презентация PowerPoint</vt:lpstr>
      <vt:lpstr>ПОЛЕЗНЫЕ САЙТЫ ДЛЯ УЧИТЕЛЕЙ</vt:lpstr>
      <vt:lpstr>ПОЛЕЗНЫЕ САЙТЫ ДЛЯ УЧИТЕЛЕЙ</vt:lpstr>
      <vt:lpstr>Презентация PowerPoint</vt:lpstr>
      <vt:lpstr>Муниципальные проекты</vt:lpstr>
      <vt:lpstr>  План реализации филармонического проекта Сургутского музыкального колледжа  «Школа музыки» на 2019-2020 учебный год </vt:lpstr>
      <vt:lpstr>МОДЕЛЬ ВЫБОРА МЕТОДИЧЕСКОЙ ТЕМЫ ДЛЯ САМОРАЗВИТИЯ</vt:lpstr>
      <vt:lpstr> Департамент образования Администрации города  МАУ «Информационно-методический центр» Муниципальное бюджетное общеобразовательное  учреждение средняя общеобразовательная школа № 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 Б</dc:creator>
  <cp:lastModifiedBy>Ирина Викторовна Арсланова</cp:lastModifiedBy>
  <cp:revision>167</cp:revision>
  <cp:lastPrinted>2019-10-15T09:26:11Z</cp:lastPrinted>
  <dcterms:created xsi:type="dcterms:W3CDTF">2019-08-16T06:39:20Z</dcterms:created>
  <dcterms:modified xsi:type="dcterms:W3CDTF">2019-11-06T07:59:26Z</dcterms:modified>
</cp:coreProperties>
</file>