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83" r:id="rId3"/>
    <p:sldId id="286" r:id="rId4"/>
    <p:sldId id="273" r:id="rId5"/>
    <p:sldId id="263" r:id="rId6"/>
    <p:sldId id="276" r:id="rId7"/>
    <p:sldId id="274" r:id="rId8"/>
    <p:sldId id="275" r:id="rId9"/>
    <p:sldId id="290" r:id="rId10"/>
    <p:sldId id="291" r:id="rId11"/>
    <p:sldId id="277" r:id="rId12"/>
    <p:sldId id="284" r:id="rId13"/>
    <p:sldId id="287" r:id="rId14"/>
    <p:sldId id="256" r:id="rId15"/>
    <p:sldId id="292" r:id="rId16"/>
    <p:sldId id="293" r:id="rId17"/>
    <p:sldId id="261" r:id="rId18"/>
    <p:sldId id="269" r:id="rId19"/>
    <p:sldId id="271" r:id="rId20"/>
    <p:sldId id="272" r:id="rId21"/>
    <p:sldId id="281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59239C-139A-409D-A034-42C6FC7AED47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AE6A02-5448-4F54-8C01-5647714AFB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59239C-139A-409D-A034-42C6FC7AED47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AE6A02-5448-4F54-8C01-5647714AF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59239C-139A-409D-A034-42C6FC7AED47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AE6A02-5448-4F54-8C01-5647714AF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59239C-139A-409D-A034-42C6FC7AED47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AE6A02-5448-4F54-8C01-5647714AF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59239C-139A-409D-A034-42C6FC7AED47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AE6A02-5448-4F54-8C01-5647714AFB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59239C-139A-409D-A034-42C6FC7AED47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AE6A02-5448-4F54-8C01-5647714AF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59239C-139A-409D-A034-42C6FC7AED47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AE6A02-5448-4F54-8C01-5647714AF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59239C-139A-409D-A034-42C6FC7AED47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AE6A02-5448-4F54-8C01-5647714AF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59239C-139A-409D-A034-42C6FC7AED47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AE6A02-5448-4F54-8C01-5647714AFB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59239C-139A-409D-A034-42C6FC7AED47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AE6A02-5448-4F54-8C01-5647714AF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59239C-139A-409D-A034-42C6FC7AED47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AE6A02-5448-4F54-8C01-5647714AFB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759239C-139A-409D-A034-42C6FC7AED47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AAE6A02-5448-4F54-8C01-5647714AFB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-142900"/>
            <a:ext cx="8143900" cy="5411688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формирования финансовой грамотности </a:t>
            </a:r>
          </a:p>
          <a:p>
            <a:pPr marL="82296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средствами</a:t>
            </a: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 algn="ctr">
              <a:buNone/>
            </a:pP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креативного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мышления.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C:\Users\Ира\Desktop\fingramotnost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45915"/>
          <a:stretch/>
        </p:blipFill>
        <p:spPr bwMode="auto">
          <a:xfrm>
            <a:off x="1857356" y="3286124"/>
            <a:ext cx="6286544" cy="2951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  <p:extLst>
      <p:ext uri="{BB962C8B-B14F-4D97-AF65-F5344CB8AC3E}">
        <p14:creationId xmlns="" xmlns:p14="http://schemas.microsoft.com/office/powerpoint/2010/main" val="295492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err="1" smtClean="0"/>
              <a:t>Компетентностная</a:t>
            </a:r>
            <a:r>
              <a:rPr lang="ru-RU" sz="2200" dirty="0" smtClean="0"/>
              <a:t> модель </a:t>
            </a:r>
            <a:r>
              <a:rPr lang="ru-RU" sz="2200" dirty="0" err="1" smtClean="0"/>
              <a:t>креативного</a:t>
            </a:r>
            <a:r>
              <a:rPr lang="ru-RU" sz="2200" dirty="0" smtClean="0"/>
              <a:t> мышления</a:t>
            </a:r>
            <a:br>
              <a:rPr lang="ru-RU" sz="2200" dirty="0" smtClean="0"/>
            </a:br>
            <a:r>
              <a:rPr lang="ru-RU" sz="2200" dirty="0" smtClean="0"/>
              <a:t> (Исследования </a:t>
            </a:r>
            <a:r>
              <a:rPr lang="en-US" sz="2200" dirty="0" smtClean="0"/>
              <a:t>PISA)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42984"/>
            <a:ext cx="785818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/>
              </a:rPr>
              <a:t>Предложения по формированию данной компетенции у педагога:</a:t>
            </a:r>
            <a:r>
              <a:rPr lang="ru-RU" sz="2400" b="1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/>
              </a:rPr>
            </a:br>
            <a:endParaRPr lang="ru-RU" sz="2400" b="1" dirty="0" smtClean="0">
              <a:solidFill>
                <a:srgbClr val="FF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наблюдать за успешным опытом развития данной компетенции;</a:t>
            </a:r>
          </a:p>
          <a:p>
            <a:r>
              <a:rPr lang="ru-RU" dirty="0" smtClean="0"/>
              <a:t>разрушать стереотипы;</a:t>
            </a:r>
          </a:p>
          <a:p>
            <a:r>
              <a:rPr lang="ru-RU" dirty="0" smtClean="0"/>
              <a:t>развивать способы обратной связи во взаимодействии;</a:t>
            </a:r>
          </a:p>
          <a:p>
            <a:r>
              <a:rPr lang="ru-RU" dirty="0" smtClean="0"/>
              <a:t>расширять круг профессиональных интересов;</a:t>
            </a:r>
          </a:p>
          <a:p>
            <a:r>
              <a:rPr lang="ru-RU" dirty="0" smtClean="0"/>
              <a:t>не избегать ситуаций неопределённости, искать пути решения.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7572428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/>
              <a:t>Мониторинг формирования и оценки функциональной грамотности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ru-RU" sz="1800" dirty="0" smtClean="0"/>
              <a:t>ФГБНУ «Институт стратегии развития образования РАО»</a:t>
            </a:r>
            <a:endParaRPr lang="ru-RU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818" t="43423" r="1818" b="2299"/>
          <a:stretch>
            <a:fillRect/>
          </a:stretch>
        </p:blipFill>
        <p:spPr bwMode="auto">
          <a:xfrm>
            <a:off x="1071538" y="1571612"/>
            <a:ext cx="378621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071942"/>
            <a:ext cx="3786214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9190" y="857232"/>
            <a:ext cx="409578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929066"/>
            <a:ext cx="4143404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571480"/>
            <a:ext cx="37147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8662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/>
              </a:rPr>
              <a:t>ДРУДЛЫ</a:t>
            </a:r>
            <a:endParaRPr lang="ru-RU" sz="4800" b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5" y="1428736"/>
            <a:ext cx="3719311" cy="1714512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42" y="1142984"/>
            <a:ext cx="3500462" cy="2116718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08" y="3571876"/>
            <a:ext cx="2307106" cy="2307106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0" y="3643314"/>
            <a:ext cx="2286016" cy="22860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027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IN\Downloads\1649925574107.jpg"/>
          <p:cNvPicPr>
            <a:picLocks noChangeAspect="1" noChangeArrowheads="1"/>
          </p:cNvPicPr>
          <p:nvPr/>
        </p:nvPicPr>
        <p:blipFill>
          <a:blip r:embed="rId2"/>
          <a:srcRect t="20579" b="26504"/>
          <a:stretch>
            <a:fillRect/>
          </a:stretch>
        </p:blipFill>
        <p:spPr bwMode="auto">
          <a:xfrm>
            <a:off x="2143108" y="285728"/>
            <a:ext cx="5072098" cy="5964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SIN\Downloads\1649925650922.jpg"/>
          <p:cNvPicPr>
            <a:picLocks noChangeAspect="1" noChangeArrowheads="1"/>
          </p:cNvPicPr>
          <p:nvPr/>
        </p:nvPicPr>
        <p:blipFill>
          <a:blip r:embed="rId2" cstate="print"/>
          <a:srcRect l="4651"/>
          <a:stretch>
            <a:fillRect/>
          </a:stretch>
        </p:blipFill>
        <p:spPr bwMode="auto">
          <a:xfrm>
            <a:off x="1785918" y="500042"/>
            <a:ext cx="5857916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/>
              </a:rPr>
              <a:t>Оригинальный </a:t>
            </a:r>
            <a:r>
              <a:rPr lang="ru-RU" sz="4800" b="1" dirty="0" err="1" smtClean="0">
                <a:solidFill>
                  <a:srgbClr val="FF0000"/>
                </a:solidFill>
                <a:effectLst/>
              </a:rPr>
              <a:t>нейминг</a:t>
            </a:r>
            <a:endParaRPr lang="ru-RU" sz="48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82496403"/>
              </p:ext>
            </p:extLst>
          </p:nvPr>
        </p:nvGraphicFramePr>
        <p:xfrm>
          <a:off x="1691680" y="1340768"/>
          <a:ext cx="6552728" cy="3843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364"/>
                <a:gridCol w="3276364"/>
              </a:tblGrid>
              <a:tr h="54906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Ванна</a:t>
                      </a:r>
                      <a:endParaRPr lang="ru-RU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Кровать 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4906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Ковш</a:t>
                      </a:r>
                      <a:endParaRPr lang="ru-RU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Ведро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4906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Телефон </a:t>
                      </a:r>
                      <a:endParaRPr lang="ru-RU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Калькулятор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4906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Карандаш</a:t>
                      </a:r>
                      <a:endParaRPr lang="ru-RU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Дверь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4906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Вертолет</a:t>
                      </a:r>
                      <a:endParaRPr lang="ru-RU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Календарь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4906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Воспитатель</a:t>
                      </a:r>
                      <a:endParaRPr lang="ru-RU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Ребенок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4906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Валенки </a:t>
                      </a:r>
                      <a:endParaRPr lang="ru-RU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Лыжи 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3730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мозговой штурм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42852"/>
            <a:ext cx="8072461" cy="6715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static-ru.insales.ru/files/1/2481/12577201/original/3_9304fae3984face647019c5716bd20c7.jp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14290"/>
            <a:ext cx="8072462" cy="6643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ed_p\Downloads\1645067982823.jpg"/>
          <p:cNvPicPr>
            <a:picLocks noChangeAspect="1" noChangeArrowheads="1"/>
          </p:cNvPicPr>
          <p:nvPr/>
        </p:nvPicPr>
        <p:blipFill>
          <a:blip r:embed="rId2"/>
          <a:srcRect t="22881" b="23729"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static-ru.insales.ru/files/1/2479/12577199/original/1_5fe3ea9c20d5e568de8760e07d0e946d.jp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85728"/>
            <a:ext cx="7929618" cy="628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Список рекомендаций, составленный специалистами по психологии </a:t>
            </a:r>
            <a:r>
              <a:rPr lang="ru-RU" sz="2000" dirty="0" err="1" smtClean="0"/>
              <a:t>креативности</a:t>
            </a:r>
            <a:r>
              <a:rPr lang="ru-RU" sz="2000" dirty="0" smtClean="0"/>
              <a:t> (Л. Кинг, 2005)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142984"/>
            <a:ext cx="7862150" cy="5500726"/>
          </a:xfrm>
        </p:spPr>
        <p:txBody>
          <a:bodyPr numCol="2">
            <a:noAutofit/>
          </a:bodyPr>
          <a:lstStyle/>
          <a:p>
            <a:r>
              <a:rPr lang="ru-RU" sz="1400" dirty="0" smtClean="0"/>
              <a:t>Регулярно выполняйте физические упражнения.</a:t>
            </a:r>
          </a:p>
          <a:p>
            <a:r>
              <a:rPr lang="ru-RU" sz="1400" dirty="0" smtClean="0"/>
              <a:t>Следите за тем, чтобы ваша диета была разнообразной и сбалансированной.</a:t>
            </a:r>
          </a:p>
          <a:p>
            <a:r>
              <a:rPr lang="ru-RU" sz="1400" dirty="0" smtClean="0"/>
              <a:t>Овладевайте техникой релаксации и медитации.</a:t>
            </a:r>
          </a:p>
          <a:p>
            <a:r>
              <a:rPr lang="ru-RU" sz="1400" dirty="0" smtClean="0"/>
              <a:t> Совершенствуйте уверенность в себе.</a:t>
            </a:r>
          </a:p>
          <a:p>
            <a:r>
              <a:rPr lang="ru-RU" sz="1400" dirty="0" smtClean="0"/>
              <a:t>Ведите дневник, делайте зарисовки, пишите стихи, короткие рассказы и песни.</a:t>
            </a:r>
          </a:p>
          <a:p>
            <a:r>
              <a:rPr lang="ru-RU" sz="1400" dirty="0" smtClean="0"/>
              <a:t>Читайте художественную литературу, развивающую воображение.</a:t>
            </a:r>
          </a:p>
          <a:p>
            <a:r>
              <a:rPr lang="ru-RU" sz="1400" dirty="0" smtClean="0"/>
              <a:t>Задумывайтесь об альтернативных способах использования предметов, с которыми вы сталкиваетесь в повседневности.</a:t>
            </a:r>
          </a:p>
          <a:p>
            <a:r>
              <a:rPr lang="ru-RU" sz="1400" dirty="0" smtClean="0"/>
              <a:t>Задумывайтесь о сходстве непохожих друг на друга вещей.</a:t>
            </a:r>
          </a:p>
          <a:p>
            <a:r>
              <a:rPr lang="ru-RU" sz="1400" dirty="0" smtClean="0"/>
              <a:t>Займитесь живописью или скульптурой.</a:t>
            </a:r>
          </a:p>
          <a:p>
            <a:r>
              <a:rPr lang="ru-RU" sz="1400" dirty="0" smtClean="0"/>
              <a:t> Посещайте вдохновляющие места.</a:t>
            </a:r>
          </a:p>
          <a:p>
            <a:r>
              <a:rPr lang="ru-RU" sz="1400" dirty="0" smtClean="0"/>
              <a:t>Займитесь делами, о которых вы обычно не помышляли.</a:t>
            </a:r>
          </a:p>
          <a:p>
            <a:r>
              <a:rPr lang="ru-RU" sz="1400" dirty="0" smtClean="0"/>
              <a:t>Старайтесь быть более спонтанными и общительными.</a:t>
            </a:r>
          </a:p>
          <a:p>
            <a:r>
              <a:rPr lang="ru-RU" sz="1400" dirty="0" smtClean="0"/>
              <a:t> Смотрите комедии и старайтесь сформировать свой собственный юмористический стиль.</a:t>
            </a:r>
          </a:p>
          <a:p>
            <a:r>
              <a:rPr lang="ru-RU" sz="1400" dirty="0" smtClean="0"/>
              <a:t>Слушайте классическую музыку.</a:t>
            </a:r>
          </a:p>
          <a:p>
            <a:r>
              <a:rPr lang="ru-RU" sz="1400" dirty="0" smtClean="0"/>
              <a:t> Старайтесь выполнять свои ежедневные рутинные обязанности разными способами.</a:t>
            </a:r>
          </a:p>
          <a:p>
            <a:r>
              <a:rPr lang="ru-RU" sz="1400" dirty="0" smtClean="0"/>
              <a:t> Заводите новых друзей и расширяйте свой круг общения.</a:t>
            </a:r>
          </a:p>
          <a:p>
            <a:r>
              <a:rPr lang="ru-RU" sz="1400" dirty="0" smtClean="0"/>
              <a:t> Думайте о себе как о творческой личности.</a:t>
            </a:r>
          </a:p>
          <a:p>
            <a:r>
              <a:rPr lang="ru-RU" sz="1400" dirty="0" smtClean="0"/>
              <a:t>Думайте о </a:t>
            </a:r>
            <a:r>
              <a:rPr lang="ru-RU" sz="1400" dirty="0" err="1" smtClean="0"/>
              <a:t>креативности</a:t>
            </a:r>
            <a:r>
              <a:rPr lang="ru-RU" sz="1400" dirty="0" smtClean="0"/>
              <a:t> как о способе существования.</a:t>
            </a:r>
          </a:p>
          <a:p>
            <a:r>
              <a:rPr lang="ru-RU" sz="1400" dirty="0" smtClean="0"/>
              <a:t> Подражайте той известной творческой личности, которой вы восхищаетесь.</a:t>
            </a:r>
          </a:p>
          <a:p>
            <a:r>
              <a:rPr lang="ru-RU" sz="1400" dirty="0" smtClean="0"/>
              <a:t>Приучитесь задавать себе вопрос: «А что, если?.»</a:t>
            </a:r>
          </a:p>
          <a:p>
            <a:r>
              <a:rPr lang="ru-RU" sz="1400" dirty="0" smtClean="0"/>
              <a:t>Не засиживайтесь перед телевизором.</a:t>
            </a:r>
          </a:p>
          <a:p>
            <a:r>
              <a:rPr lang="ru-RU" sz="1400" dirty="0" smtClean="0"/>
              <a:t>Позвольте себе мечтать.</a:t>
            </a:r>
          </a:p>
          <a:p>
            <a:r>
              <a:rPr lang="ru-RU" sz="1400" dirty="0" smtClean="0"/>
              <a:t> Не бойтесь оказаться неправым или совершить ошибку.</a:t>
            </a:r>
          </a:p>
          <a:p>
            <a:r>
              <a:rPr lang="ru-RU" sz="1400" dirty="0" smtClean="0"/>
              <a:t>Не выносите поспешных суждений.</a:t>
            </a:r>
          </a:p>
          <a:p>
            <a:r>
              <a:rPr lang="ru-RU" sz="1400" dirty="0" smtClean="0"/>
              <a:t> Интересуйтесь абсолютно всем.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/>
              </a:rPr>
              <a:t>Телеграмма пожеланий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47800"/>
            <a:ext cx="7790712" cy="4800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Вспомните, как раньше писали телеграмму. Четко, кратко, но смысл был понятен.</a:t>
            </a:r>
          </a:p>
          <a:p>
            <a:pPr>
              <a:buNone/>
            </a:pPr>
            <a:r>
              <a:rPr lang="ru-RU" dirty="0" smtClean="0"/>
              <a:t>   В своей телеграмме оставьте несколько слов о том, что происходило сегодня (мини отзыв). Понравилась ли эта тема, что не понравилось. Рекомендации для последующих занятий, пожелания и т. 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785926"/>
            <a:ext cx="2286016" cy="335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www.knigi-janzen.de/images/goods/big/02232250.jpg"/>
          <p:cNvPicPr>
            <a:picLocks noChangeAspect="1" noChangeArrowheads="1"/>
          </p:cNvPicPr>
          <p:nvPr/>
        </p:nvPicPr>
        <p:blipFill>
          <a:blip r:embed="rId3"/>
          <a:srcRect l="17813" t="4688" r="22187"/>
          <a:stretch>
            <a:fillRect/>
          </a:stretch>
        </p:blipFill>
        <p:spPr bwMode="auto">
          <a:xfrm>
            <a:off x="4143372" y="1785926"/>
            <a:ext cx="2113644" cy="3357586"/>
          </a:xfrm>
          <a:prstGeom prst="rect">
            <a:avLst/>
          </a:prstGeom>
          <a:noFill/>
        </p:spPr>
      </p:pic>
      <p:pic>
        <p:nvPicPr>
          <p:cNvPr id="2052" name="Picture 4" descr="https://www.respublica.ru/uploads/00/00/00/ch/no/c9aa803e277a34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785926"/>
            <a:ext cx="2238278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00042"/>
            <a:ext cx="7498080" cy="725470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effectLst/>
              </a:rPr>
              <a:t>Креативное</a:t>
            </a:r>
            <a:r>
              <a:rPr lang="ru-RU" b="1" dirty="0" smtClean="0">
                <a:solidFill>
                  <a:srgbClr val="FF0000"/>
                </a:solidFill>
                <a:effectLst/>
              </a:rPr>
              <a:t> мышление – это:</a:t>
            </a:r>
            <a:br>
              <a:rPr lang="ru-RU" b="1" dirty="0" smtClean="0">
                <a:solidFill>
                  <a:srgbClr val="FF0000"/>
                </a:solidFill>
                <a:effectLst/>
              </a:rPr>
            </a:br>
            <a:endParaRPr lang="ru-RU" b="1" dirty="0" smtClean="0">
              <a:solidFill>
                <a:srgbClr val="FF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1. </a:t>
            </a:r>
            <a:r>
              <a:rPr lang="ru-RU" b="1" i="1" dirty="0" smtClean="0"/>
              <a:t>нестандартное мышление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2. </a:t>
            </a:r>
            <a:r>
              <a:rPr lang="ru-RU" b="1" i="1" dirty="0" smtClean="0"/>
              <a:t>творчество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3. многие психологи считают способность к творчеству, или </a:t>
            </a:r>
            <a:r>
              <a:rPr lang="ru-RU" dirty="0" err="1" smtClean="0"/>
              <a:t>креативное</a:t>
            </a:r>
            <a:r>
              <a:rPr lang="ru-RU" dirty="0" smtClean="0"/>
              <a:t> мышление, </a:t>
            </a:r>
            <a:r>
              <a:rPr lang="ru-RU" b="1" i="1" dirty="0" smtClean="0"/>
              <a:t>особым качеством личности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4. </a:t>
            </a:r>
            <a:r>
              <a:rPr lang="ru-RU" b="1" i="1" dirty="0" err="1" smtClean="0"/>
              <a:t>креативное</a:t>
            </a:r>
            <a:r>
              <a:rPr lang="ru-RU" i="1" dirty="0" smtClean="0"/>
              <a:t> </a:t>
            </a:r>
            <a:r>
              <a:rPr lang="ru-RU" b="1" i="1" dirty="0" smtClean="0"/>
              <a:t>мышление</a:t>
            </a:r>
            <a:r>
              <a:rPr lang="ru-RU" dirty="0" smtClean="0"/>
              <a:t> – нешаблонный (нестандартный) подход к решению задач;</a:t>
            </a:r>
          </a:p>
          <a:p>
            <a:pPr>
              <a:buNone/>
            </a:pPr>
            <a:r>
              <a:rPr lang="ru-RU" dirty="0" smtClean="0"/>
              <a:t>5. </a:t>
            </a:r>
            <a:r>
              <a:rPr lang="ru-RU" b="1" i="1" dirty="0" smtClean="0"/>
              <a:t>Поль </a:t>
            </a:r>
            <a:r>
              <a:rPr lang="ru-RU" b="1" i="1" dirty="0" err="1" smtClean="0"/>
              <a:t>Торренс</a:t>
            </a:r>
            <a:r>
              <a:rPr lang="ru-RU" b="1" i="1" dirty="0" smtClean="0"/>
              <a:t> сказал: «</a:t>
            </a:r>
            <a:r>
              <a:rPr lang="ru-RU" b="1" i="1" dirty="0" err="1" smtClean="0"/>
              <a:t>Креативно</a:t>
            </a:r>
            <a:r>
              <a:rPr lang="ru-RU" b="1" i="1" dirty="0" smtClean="0"/>
              <a:t> мыслить</a:t>
            </a:r>
            <a:r>
              <a:rPr lang="ru-RU" dirty="0" smtClean="0"/>
              <a:t> - это значит копать глубже, смотреть лучше, исправлять ошибки, беседовать с кошкой, нырять в глубину, проходить сквозь стены, зажигать солнце, строить замок на песке, приветствовать будущее.</a:t>
            </a:r>
            <a:r>
              <a:rPr lang="ru-RU" b="1" i="1" dirty="0" smtClean="0"/>
              <a:t>»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6. </a:t>
            </a:r>
            <a:r>
              <a:rPr lang="ru-RU" b="1" i="1" dirty="0" err="1" smtClean="0"/>
              <a:t>Креативное</a:t>
            </a:r>
            <a:r>
              <a:rPr lang="ru-RU" b="1" i="1" dirty="0" smtClean="0"/>
              <a:t> мышление</a:t>
            </a:r>
            <a:r>
              <a:rPr lang="ru-RU" dirty="0" smtClean="0"/>
              <a:t> - это способность к генерированию новых и совершенствованию уже существующих идей, поиск альтернативных путей решения задач.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/>
              </a:rPr>
              <a:t>Черты креативной личности</a:t>
            </a:r>
            <a:endParaRPr lang="ru-RU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2976" y="1214422"/>
            <a:ext cx="7790712" cy="5500726"/>
          </a:xfrm>
        </p:spPr>
        <p:txBody>
          <a:bodyPr>
            <a:normAutofit fontScale="92500" lnSpcReduction="10000"/>
          </a:bodyPr>
          <a:lstStyle/>
          <a:p>
            <a:r>
              <a:rPr lang="ru-RU" sz="2200" b="1" dirty="0" smtClean="0">
                <a:solidFill>
                  <a:srgbClr val="002060"/>
                </a:solidFill>
              </a:rPr>
              <a:t>Сознательность, ответственность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Упорство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Чувство долга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Высокий </a:t>
            </a:r>
            <a:r>
              <a:rPr lang="ru-RU" sz="2200" b="1" dirty="0">
                <a:solidFill>
                  <a:srgbClr val="002060"/>
                </a:solidFill>
              </a:rPr>
              <a:t>контроль над поведением и </a:t>
            </a:r>
            <a:r>
              <a:rPr lang="ru-RU" sz="2200" b="1" dirty="0" smtClean="0">
                <a:solidFill>
                  <a:srgbClr val="002060"/>
                </a:solidFill>
              </a:rPr>
              <a:t>эмоциями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Решительность</a:t>
            </a:r>
            <a:r>
              <a:rPr lang="ru-RU" sz="2200" b="1" dirty="0">
                <a:solidFill>
                  <a:srgbClr val="002060"/>
                </a:solidFill>
              </a:rPr>
              <a:t>, </a:t>
            </a:r>
            <a:r>
              <a:rPr lang="ru-RU" sz="2200" b="1" dirty="0" smtClean="0">
                <a:solidFill>
                  <a:srgbClr val="002060"/>
                </a:solidFill>
              </a:rPr>
              <a:t>предприимчивость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Склонность </a:t>
            </a:r>
            <a:r>
              <a:rPr lang="ru-RU" sz="2200" b="1" dirty="0">
                <a:solidFill>
                  <a:srgbClr val="002060"/>
                </a:solidFill>
              </a:rPr>
              <a:t>к риску, социальная </a:t>
            </a:r>
            <a:r>
              <a:rPr lang="ru-RU" sz="2200" b="1" dirty="0" smtClean="0">
                <a:solidFill>
                  <a:srgbClr val="002060"/>
                </a:solidFill>
              </a:rPr>
              <a:t>смелость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Интеллектуальная лабильность 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 Хорошее чувство юмора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Не боится пробовать новое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Легко разбирается в самых запутанных переплетениях информации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Интуиция не менее важный инструмент принятия решений, чем логика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Не терпит границ и рамок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 Легко объясняет трудные для понимания вещи другим </a:t>
            </a:r>
          </a:p>
          <a:p>
            <a:pPr>
              <a:buNone/>
            </a:pPr>
            <a:endParaRPr lang="ru-RU" sz="22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9307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/>
              </a:rPr>
              <a:t>Принципы, которыми должен руководствоваться учитель, чтобы поощрять </a:t>
            </a:r>
            <a:r>
              <a:rPr lang="ru-RU" sz="2800" b="1" dirty="0" err="1" smtClean="0">
                <a:solidFill>
                  <a:srgbClr val="FF0000"/>
                </a:solidFill>
                <a:effectLst/>
              </a:rPr>
              <a:t>креативное</a:t>
            </a:r>
            <a:r>
              <a:rPr lang="ru-RU" sz="2800" b="1" dirty="0" smtClean="0">
                <a:solidFill>
                  <a:srgbClr val="FF0000"/>
                </a:solidFill>
                <a:effectLst/>
              </a:rPr>
              <a:t> мышление: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643050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err="1" smtClean="0"/>
              <a:t>Торренс</a:t>
            </a:r>
            <a:r>
              <a:rPr lang="ru-RU" sz="2400" dirty="0" smtClean="0"/>
              <a:t> выделил пять принципов: </a:t>
            </a:r>
          </a:p>
          <a:p>
            <a:pPr lvl="0"/>
            <a:r>
              <a:rPr lang="ru-RU" sz="2400" dirty="0" smtClean="0"/>
              <a:t>внимательное отношение к необычным вопросам;</a:t>
            </a:r>
          </a:p>
          <a:p>
            <a:pPr lvl="0"/>
            <a:r>
              <a:rPr lang="ru-RU" sz="2400" dirty="0" smtClean="0"/>
              <a:t>уважительное отношение к необычным идеям;</a:t>
            </a:r>
          </a:p>
          <a:p>
            <a:pPr lvl="0"/>
            <a:r>
              <a:rPr lang="ru-RU" sz="2400" dirty="0" smtClean="0"/>
              <a:t>показывать детям, что их идеи имеют ценность;</a:t>
            </a:r>
          </a:p>
          <a:p>
            <a:pPr lvl="0"/>
            <a:r>
              <a:rPr lang="ru-RU" sz="2400" dirty="0" smtClean="0"/>
              <a:t>предоставлять удобные случаи для самостоятельного обучения и хвалить за это;      </a:t>
            </a:r>
          </a:p>
          <a:p>
            <a:r>
              <a:rPr lang="ru-RU" sz="2400" dirty="0" smtClean="0"/>
              <a:t>давать время для неоцениваемой практики или обучения</a:t>
            </a:r>
            <a:endParaRPr lang="ru-RU" sz="24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rgbClr val="FF0000"/>
                </a:solidFill>
                <a:effectLst/>
              </a:rPr>
              <a:t>Методические приёмы и упражнения по формированию компетенции,</a:t>
            </a:r>
            <a:br>
              <a:rPr lang="ru-RU" sz="2700" b="1" dirty="0" smtClean="0">
                <a:solidFill>
                  <a:srgbClr val="FF0000"/>
                </a:solidFill>
                <a:effectLst/>
              </a:rPr>
            </a:br>
            <a:r>
              <a:rPr lang="ru-RU" sz="27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2700" b="1" dirty="0" err="1" smtClean="0">
                <a:solidFill>
                  <a:srgbClr val="FF0000"/>
                </a:solidFill>
                <a:effectLst/>
              </a:rPr>
              <a:t>креативного</a:t>
            </a:r>
            <a:r>
              <a:rPr lang="ru-RU" sz="2700" b="1" dirty="0" smtClean="0">
                <a:solidFill>
                  <a:srgbClr val="FF0000"/>
                </a:solidFill>
                <a:effectLst/>
              </a:rPr>
              <a:t> мышления</a:t>
            </a:r>
            <a:r>
              <a:rPr lang="ru-RU" sz="4800" b="1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effectLst/>
              </a:rPr>
            </a:br>
            <a:endParaRPr lang="ru-RU" sz="4800" b="1" dirty="0" smtClean="0">
              <a:solidFill>
                <a:srgbClr val="FF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428736"/>
            <a:ext cx="7498080" cy="5857916"/>
          </a:xfrm>
        </p:spPr>
        <p:txBody>
          <a:bodyPr numCol="2">
            <a:normAutofit fontScale="85000" lnSpcReduction="10000"/>
          </a:bodyPr>
          <a:lstStyle/>
          <a:p>
            <a:r>
              <a:rPr lang="ru-RU" sz="1400" dirty="0" smtClean="0"/>
              <a:t> </a:t>
            </a:r>
            <a:r>
              <a:rPr lang="ru-RU" sz="2400" dirty="0" smtClean="0"/>
              <a:t>мозговой штурм</a:t>
            </a:r>
          </a:p>
          <a:p>
            <a:r>
              <a:rPr lang="ru-RU" sz="2400" dirty="0" err="1" smtClean="0"/>
              <a:t>инсерт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творческое задание</a:t>
            </a:r>
          </a:p>
          <a:p>
            <a:r>
              <a:rPr lang="ru-RU" sz="2400" dirty="0" smtClean="0"/>
              <a:t> дискуссия </a:t>
            </a:r>
          </a:p>
          <a:p>
            <a:r>
              <a:rPr lang="ru-RU" sz="2400" dirty="0" smtClean="0"/>
              <a:t>создание </a:t>
            </a:r>
            <a:r>
              <a:rPr lang="ru-RU" sz="2400" dirty="0" err="1" smtClean="0"/>
              <a:t>креативного</a:t>
            </a:r>
            <a:r>
              <a:rPr lang="ru-RU" sz="2400" dirty="0" smtClean="0"/>
              <a:t> поля</a:t>
            </a:r>
          </a:p>
          <a:p>
            <a:r>
              <a:rPr lang="ru-RU" sz="2400" dirty="0" smtClean="0"/>
              <a:t>шесть шляп</a:t>
            </a:r>
          </a:p>
          <a:p>
            <a:r>
              <a:rPr lang="ru-RU" sz="2400" dirty="0" smtClean="0"/>
              <a:t>ментальные карты</a:t>
            </a:r>
          </a:p>
          <a:p>
            <a:r>
              <a:rPr lang="ru-RU" sz="2400" dirty="0" err="1" smtClean="0"/>
              <a:t>синектика</a:t>
            </a:r>
            <a:r>
              <a:rPr lang="ru-RU" sz="2400" dirty="0" smtClean="0"/>
              <a:t> (аналогии)</a:t>
            </a:r>
          </a:p>
          <a:p>
            <a:r>
              <a:rPr lang="ru-RU" sz="2400" dirty="0" smtClean="0"/>
              <a:t>метод фокальных объектов</a:t>
            </a:r>
          </a:p>
          <a:p>
            <a:r>
              <a:rPr lang="ru-RU" sz="2400" dirty="0" smtClean="0"/>
              <a:t>непрямые стратегии</a:t>
            </a:r>
          </a:p>
          <a:p>
            <a:r>
              <a:rPr lang="ru-RU" sz="2400" dirty="0" smtClean="0"/>
              <a:t>что, если бы...</a:t>
            </a:r>
          </a:p>
          <a:p>
            <a:r>
              <a:rPr lang="ru-RU" sz="2400" dirty="0" smtClean="0"/>
              <a:t>десять идей в день</a:t>
            </a:r>
          </a:p>
          <a:p>
            <a:r>
              <a:rPr lang="ru-RU" sz="2400" dirty="0" smtClean="0"/>
              <a:t>смена привычек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нестандартное применение</a:t>
            </a:r>
          </a:p>
          <a:p>
            <a:r>
              <a:rPr lang="ru-RU" sz="2400" dirty="0" smtClean="0"/>
              <a:t> метод ассоциаций</a:t>
            </a:r>
          </a:p>
          <a:p>
            <a:r>
              <a:rPr lang="ru-RU" sz="2400" dirty="0" smtClean="0"/>
              <a:t>случайное слово</a:t>
            </a:r>
          </a:p>
          <a:p>
            <a:r>
              <a:rPr lang="ru-RU" sz="2400" dirty="0" err="1" smtClean="0"/>
              <a:t>фрирайтинг</a:t>
            </a:r>
            <a:endParaRPr lang="ru-RU" sz="2400" dirty="0" smtClean="0"/>
          </a:p>
          <a:p>
            <a:r>
              <a:rPr lang="ru-RU" sz="2400" dirty="0" smtClean="0"/>
              <a:t>латеральное мышление</a:t>
            </a:r>
          </a:p>
          <a:p>
            <a:r>
              <a:rPr lang="ru-RU" sz="2400" dirty="0" smtClean="0"/>
              <a:t>что здесь общего?</a:t>
            </a:r>
          </a:p>
          <a:p>
            <a:r>
              <a:rPr lang="ru-RU" sz="2400" dirty="0" smtClean="0"/>
              <a:t>исключение лишнего</a:t>
            </a:r>
          </a:p>
          <a:p>
            <a:r>
              <a:rPr lang="ru-RU" sz="2400" dirty="0" smtClean="0"/>
              <a:t>поиск аналогов</a:t>
            </a:r>
          </a:p>
          <a:p>
            <a:r>
              <a:rPr lang="ru-RU" sz="2400" dirty="0" smtClean="0"/>
              <a:t>придумывание недостающих частей рассказа</a:t>
            </a:r>
          </a:p>
          <a:p>
            <a:r>
              <a:rPr lang="ru-RU" sz="2400" dirty="0" smtClean="0"/>
              <a:t>логические загадки и задачи</a:t>
            </a:r>
          </a:p>
          <a:p>
            <a:r>
              <a:rPr lang="ru-RU" sz="2400" dirty="0" smtClean="0"/>
              <a:t>морфологический анализ</a:t>
            </a:r>
          </a:p>
          <a:p>
            <a:r>
              <a:rPr lang="ru-RU" sz="2400" dirty="0" smtClean="0"/>
              <a:t>усовершенствование</a:t>
            </a:r>
          </a:p>
          <a:p>
            <a:endParaRPr lang="ru-RU" sz="2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49808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/>
              </a:rPr>
              <a:t>Рекомендации по формированию компетенции </a:t>
            </a:r>
            <a:r>
              <a:rPr lang="ru-RU" sz="2400" b="1" dirty="0" err="1" smtClean="0">
                <a:solidFill>
                  <a:srgbClr val="FF0000"/>
                </a:solidFill>
                <a:effectLst/>
              </a:rPr>
              <a:t>креативного</a:t>
            </a:r>
            <a:r>
              <a:rPr lang="ru-RU" sz="2400" b="1" dirty="0" smtClean="0">
                <a:solidFill>
                  <a:srgbClr val="FF0000"/>
                </a:solidFill>
                <a:effectLst/>
              </a:rPr>
              <a:t> мышления у обучающихся</a:t>
            </a:r>
            <a:br>
              <a:rPr lang="ru-RU" sz="2400" b="1" dirty="0" smtClean="0">
                <a:solidFill>
                  <a:srgbClr val="FF0000"/>
                </a:solidFill>
                <a:effectLst/>
              </a:rPr>
            </a:br>
            <a:endParaRPr lang="ru-RU" sz="2400" b="1" dirty="0" smtClean="0">
              <a:solidFill>
                <a:srgbClr val="FF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включать в учебно-познавательную деятельность современные методики и методики развития </a:t>
            </a:r>
            <a:r>
              <a:rPr lang="ru-RU" dirty="0" err="1" smtClean="0"/>
              <a:t>креативного</a:t>
            </a:r>
            <a:r>
              <a:rPr lang="ru-RU" dirty="0" smtClean="0"/>
              <a:t> мышления:</a:t>
            </a:r>
          </a:p>
          <a:p>
            <a:r>
              <a:rPr lang="ru-RU" dirty="0" smtClean="0"/>
              <a:t>ТРИЗ, </a:t>
            </a:r>
          </a:p>
          <a:p>
            <a:r>
              <a:rPr lang="ru-RU" dirty="0" smtClean="0"/>
              <a:t>эвристическая деятельность, </a:t>
            </a:r>
          </a:p>
          <a:p>
            <a:r>
              <a:rPr lang="ru-RU" dirty="0" smtClean="0"/>
              <a:t>метод проектов;</a:t>
            </a:r>
          </a:p>
          <a:p>
            <a:r>
              <a:rPr lang="ru-RU" dirty="0" smtClean="0"/>
              <a:t>метод ученического </a:t>
            </a:r>
            <a:r>
              <a:rPr lang="ru-RU" dirty="0" err="1" smtClean="0"/>
              <a:t>целеполагания</a:t>
            </a:r>
            <a:r>
              <a:rPr lang="ru-RU" dirty="0" smtClean="0"/>
              <a:t> и планирования;</a:t>
            </a:r>
          </a:p>
          <a:p>
            <a:r>
              <a:rPr lang="ru-RU" dirty="0" smtClean="0"/>
              <a:t>метод самоорганизации обучения;</a:t>
            </a:r>
          </a:p>
          <a:p>
            <a:r>
              <a:rPr lang="ru-RU" dirty="0" smtClean="0"/>
              <a:t>метод </a:t>
            </a:r>
            <a:r>
              <a:rPr lang="ru-RU" dirty="0" err="1" smtClean="0"/>
              <a:t>взаимообучения</a:t>
            </a:r>
            <a:r>
              <a:rPr lang="ru-RU" dirty="0" smtClean="0"/>
              <a:t>, который предполагает такие формы работы как парная (работа в диадах) и групповая (работа в триадах).</a:t>
            </a:r>
          </a:p>
          <a:p>
            <a:endParaRPr lang="ru-RU" dirty="0"/>
          </a:p>
        </p:txBody>
      </p:sp>
      <p:pic>
        <p:nvPicPr>
          <p:cNvPr id="4" name="Picture 2" descr="C:\Users\ped_p\Downloads\2022-02-16-10-41-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02" y="0"/>
            <a:ext cx="1357298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8001024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Стимуляторы и способы демонстрации </a:t>
            </a:r>
            <a:r>
              <a:rPr lang="ru-RU" sz="1600" dirty="0" err="1" smtClean="0"/>
              <a:t>креативного</a:t>
            </a:r>
            <a:r>
              <a:rPr lang="ru-RU" sz="1600" dirty="0" smtClean="0"/>
              <a:t> мышления в учебном процессе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 (Исследования </a:t>
            </a:r>
            <a:r>
              <a:rPr lang="en-US" sz="1800" dirty="0" smtClean="0"/>
              <a:t>PISA)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00108"/>
            <a:ext cx="757242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885</TotalTime>
  <Words>630</Words>
  <Application>Microsoft Office PowerPoint</Application>
  <PresentationFormat>Экран (4:3)</PresentationFormat>
  <Paragraphs>127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Слайд 1</vt:lpstr>
      <vt:lpstr>Слайд 2</vt:lpstr>
      <vt:lpstr>Слайд 3</vt:lpstr>
      <vt:lpstr>Креативное мышление – это: </vt:lpstr>
      <vt:lpstr>Черты креативной личности</vt:lpstr>
      <vt:lpstr>Принципы, которыми должен руководствоваться учитель, чтобы поощрять креативное мышление:</vt:lpstr>
      <vt:lpstr> Методические приёмы и упражнения по формированию компетенции,  креативного мышления </vt:lpstr>
      <vt:lpstr>Рекомендации по формированию компетенции креативного мышления у обучающихся </vt:lpstr>
      <vt:lpstr>Стимуляторы и способы демонстрации креативного мышления в учебном процессе  (Исследования PISA)</vt:lpstr>
      <vt:lpstr>Компетентностная модель креативного мышления  (Исследования PISA)   </vt:lpstr>
      <vt:lpstr>Предложения по формированию данной компетенции у педагога: </vt:lpstr>
      <vt:lpstr>Слайд 12</vt:lpstr>
      <vt:lpstr>Мониторинг формирования и оценки функциональной грамотности  ФГБНУ «Институт стратегии развития образования РАО»</vt:lpstr>
      <vt:lpstr>ДРУДЛЫ</vt:lpstr>
      <vt:lpstr>Слайд 15</vt:lpstr>
      <vt:lpstr>Слайд 16</vt:lpstr>
      <vt:lpstr>Оригинальный нейминг</vt:lpstr>
      <vt:lpstr>Слайд 18</vt:lpstr>
      <vt:lpstr>Слайд 19</vt:lpstr>
      <vt:lpstr>Слайд 20</vt:lpstr>
      <vt:lpstr>Список рекомендаций, составленный специалистами по психологии креативности (Л. Кинг, 2005) </vt:lpstr>
      <vt:lpstr>Телеграмма пожеланий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ДРУДЛЫ</dc:title>
  <dc:creator>Дмитрий</dc:creator>
  <cp:lastModifiedBy>SIN</cp:lastModifiedBy>
  <cp:revision>67</cp:revision>
  <dcterms:created xsi:type="dcterms:W3CDTF">2018-01-07T19:09:31Z</dcterms:created>
  <dcterms:modified xsi:type="dcterms:W3CDTF">2022-04-14T08:56:01Z</dcterms:modified>
</cp:coreProperties>
</file>