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496" r:id="rId3"/>
    <p:sldId id="443" r:id="rId4"/>
    <p:sldId id="420" r:id="rId5"/>
    <p:sldId id="422" r:id="rId6"/>
    <p:sldId id="460" r:id="rId7"/>
    <p:sldId id="487" r:id="rId8"/>
    <p:sldId id="488" r:id="rId9"/>
    <p:sldId id="489" r:id="rId10"/>
    <p:sldId id="490" r:id="rId11"/>
    <p:sldId id="491" r:id="rId12"/>
    <p:sldId id="492" r:id="rId13"/>
    <p:sldId id="493" r:id="rId14"/>
    <p:sldId id="494" r:id="rId15"/>
    <p:sldId id="495" r:id="rId16"/>
    <p:sldId id="456" r:id="rId17"/>
    <p:sldId id="457" r:id="rId18"/>
    <p:sldId id="461" r:id="rId19"/>
    <p:sldId id="465" r:id="rId20"/>
    <p:sldId id="484" r:id="rId21"/>
    <p:sldId id="469" r:id="rId22"/>
    <p:sldId id="470" r:id="rId23"/>
    <p:sldId id="471" r:id="rId24"/>
    <p:sldId id="485" r:id="rId25"/>
    <p:sldId id="459" r:id="rId26"/>
    <p:sldId id="3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Кондакова" initials="МК" lastIdx="24" clrIdx="0"/>
  <p:cmAuthor id="2" name="Татьяна Долгова" initials="ТД" lastIdx="3" clrIdx="1"/>
  <p:cmAuthor id="3" name="Александр Трифонов" initials="АТ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1696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commentAuthors" Target="commentAuthor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C78CC-D0F2-4FDA-B4FA-E13898F8B89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327B2-A39B-476A-95EE-F2BB4F3B0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8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>
                <a:latin typeface="Times New Roman" pitchFamily="18" charset="0"/>
                <a:cs typeface="Calibri" pitchFamily="34" charset="0"/>
              </a:rPr>
              <a:t>Учащиеся классов одной общеобразовательной организации по выявленным дефицитам педагогов-предметников занимаются по соответствующим отдельным предметам Учебного плана школы с сетевыми педагогами регионального Центра сетевого обучения </a:t>
            </a:r>
            <a:endParaRPr lang="ru-RU" altLang="ru-RU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7F8E8CA-C261-4AF9-BD80-79D139CC24EE}" type="slidenum">
              <a:rPr lang="ru-RU" altLang="ru-RU"/>
              <a:pPr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316" y="4343216"/>
            <a:ext cx="5487370" cy="4115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0675" indent="-320675" eaLnBrk="1" hangingPunct="1"/>
            <a:r>
              <a:rPr lang="ru-RU" altLang="ru-RU" sz="1800">
                <a:latin typeface="Times New Roman" pitchFamily="18" charset="0"/>
                <a:cs typeface="Calibri" pitchFamily="34" charset="0"/>
              </a:rPr>
              <a:t>Создаются межшкольные учебные группы учащихся из классов одной параллели разных образовательных организаций по выявленным дефицитам педагогов-предметников, соответственно учащиеся созданных межшкольных учебных групп занимаются по соответствующим отдельным предметам Учебного плана школ с сетевыми педагогами регионального Центра сетевого обучения </a:t>
            </a:r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>
                <a:latin typeface="Times New Roman" pitchFamily="18" charset="0"/>
                <a:cs typeface="Calibri" pitchFamily="34" charset="0"/>
              </a:rPr>
              <a:t>Индивидуальные учебные планы учащихся разных общеобразовательных организаций по отдельным предметам реализуются в сетевой форме с использованием ресурсов регионального Центра сетевого обучения, обучение осуществляется сетевыми педагогами Центра </a:t>
            </a: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5684F3C-7E1A-4C2A-8062-560A6A8990B7}" type="slidenum">
              <a:rPr lang="ru-RU" altLang="ru-RU"/>
              <a:pPr/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316" y="4343216"/>
            <a:ext cx="5487370" cy="4115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20675" indent="-320675" eaLnBrk="1" hangingPunct="1"/>
            <a:r>
              <a:rPr lang="ru-RU" altLang="ru-RU" sz="1800">
                <a:latin typeface="Times New Roman" pitchFamily="18" charset="0"/>
                <a:cs typeface="Calibri" pitchFamily="34" charset="0"/>
              </a:rPr>
              <a:t>Создание школьной учебной группы обучающихся 10-11 класса в рамках профиля, отсутствующего в образовательной организации, в контингенте которой числится учащийся. В этом случае, часть предметов ИУП по выбранному учащимися профилю (инженерные классы, медицинские реализуется в сетевой форме с использованием ресурсов регионального Центра сетевого обучения </a:t>
            </a: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>
                <a:latin typeface="Times New Roman" pitchFamily="18" charset="0"/>
                <a:cs typeface="Calibri" pitchFamily="34" charset="0"/>
              </a:rPr>
              <a:t>Организация сетевого взаимодействия общеобразовательных организаций региона с онлайн школой БИТ и реализация образовательной программы в сетевой форме, когда часть образовательной программы школы по выявленным дефицитам педагогов-предметников реализуется сетевыми педагогами школы БИТ </a:t>
            </a:r>
            <a:endParaRPr lang="ru-RU" alt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AF96204-F48E-493F-BDF8-1B535E078AB8}" type="slidenum">
              <a:rPr lang="ru-RU" altLang="ru-RU"/>
              <a:pPr/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3EE2AA-AAC0-4AAC-A7EE-9AE23FEAB177}" type="slidenum">
              <a:rPr lang="ru-RU" altLang="ru-RU" sz="1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altLang="ru-RU" sz="1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7AB500-94D4-4417-B912-FD01E702C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0829" cy="6858000"/>
          </a:xfrm>
          <a:prstGeom prst="rect">
            <a:avLst/>
          </a:prstGeom>
        </p:spPr>
      </p:pic>
      <p:sp>
        <p:nvSpPr>
          <p:cNvPr id="70" name="Заголовок 69"/>
          <p:cNvSpPr>
            <a:spLocks noGrp="1"/>
          </p:cNvSpPr>
          <p:nvPr>
            <p:ph type="title" hasCustomPrompt="1"/>
          </p:nvPr>
        </p:nvSpPr>
        <p:spPr>
          <a:xfrm>
            <a:off x="179512" y="2640664"/>
            <a:ext cx="8712968" cy="1499616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lang="ru-RU" sz="3200" b="1" kern="120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ytona" panose="020B0604030500040204" pitchFamily="34" charset="0"/>
                <a:ea typeface="Verdana" pitchFamily="34" charset="0"/>
                <a:cs typeface="Daytona" panose="020B0604030500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7" y="5892800"/>
            <a:ext cx="8642351" cy="849316"/>
          </a:xfrm>
        </p:spPr>
        <p:txBody>
          <a:bodyPr>
            <a:normAutofit/>
          </a:bodyPr>
          <a:lstStyle>
            <a:lvl1pPr algn="r"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Прямоугольник 8">
            <a:extLst>
              <a:ext uri="{FF2B5EF4-FFF2-40B4-BE49-F238E27FC236}">
                <a16:creationId xmlns:a16="http://schemas.microsoft.com/office/drawing/2014/main" id="{39153292-AF22-4288-B5BA-27930188AF6A}"/>
              </a:ext>
            </a:extLst>
          </p:cNvPr>
          <p:cNvSpPr/>
          <p:nvPr/>
        </p:nvSpPr>
        <p:spPr>
          <a:xfrm>
            <a:off x="1" y="1227667"/>
            <a:ext cx="4140200" cy="872066"/>
          </a:xfrm>
          <a:custGeom>
            <a:avLst/>
            <a:gdLst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691467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  <a:gd name="connsiteX0" fmla="*/ 0 w 3691467"/>
              <a:gd name="connsiteY0" fmla="*/ 0 h 999066"/>
              <a:gd name="connsiteX1" fmla="*/ 3691467 w 3691467"/>
              <a:gd name="connsiteY1" fmla="*/ 0 h 999066"/>
              <a:gd name="connsiteX2" fmla="*/ 3217334 w 3691467"/>
              <a:gd name="connsiteY2" fmla="*/ 999066 h 999066"/>
              <a:gd name="connsiteX3" fmla="*/ 0 w 3691467"/>
              <a:gd name="connsiteY3" fmla="*/ 999066 h 999066"/>
              <a:gd name="connsiteX4" fmla="*/ 0 w 3691467"/>
              <a:gd name="connsiteY4" fmla="*/ 0 h 9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1467" h="999066">
                <a:moveTo>
                  <a:pt x="0" y="0"/>
                </a:moveTo>
                <a:lnTo>
                  <a:pt x="3691467" y="0"/>
                </a:lnTo>
                <a:lnTo>
                  <a:pt x="3217334" y="999066"/>
                </a:lnTo>
                <a:lnTo>
                  <a:pt x="0" y="99906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25A0B1-6471-4A46-9114-D2601300A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21" y="1385169"/>
            <a:ext cx="2541822" cy="548595"/>
          </a:xfrm>
          <a:prstGeom prst="rect">
            <a:avLst/>
          </a:prstGeom>
        </p:spPr>
      </p:pic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23DDC5A6-A327-46CC-A43F-BF76C4AF8D08}"/>
              </a:ext>
            </a:extLst>
          </p:cNvPr>
          <p:cNvSpPr/>
          <p:nvPr/>
        </p:nvSpPr>
        <p:spPr>
          <a:xfrm rot="5400000">
            <a:off x="1890008" y="3029904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B645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6445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2" indent="0" algn="ctr">
              <a:buNone/>
              <a:defRPr sz="1125"/>
            </a:lvl2pPr>
            <a:lvl3pPr marL="514325" indent="0" algn="ctr">
              <a:buNone/>
              <a:defRPr sz="1013"/>
            </a:lvl3pPr>
            <a:lvl4pPr marL="771487" indent="0" algn="ctr">
              <a:buNone/>
              <a:defRPr sz="900"/>
            </a:lvl4pPr>
            <a:lvl5pPr marL="1028649" indent="0" algn="ctr">
              <a:buNone/>
              <a:defRPr sz="900"/>
            </a:lvl5pPr>
            <a:lvl6pPr marL="1285811" indent="0" algn="ctr">
              <a:buNone/>
              <a:defRPr sz="900"/>
            </a:lvl6pPr>
            <a:lvl7pPr marL="1542973" indent="0" algn="ctr">
              <a:buNone/>
              <a:defRPr sz="900"/>
            </a:lvl7pPr>
            <a:lvl8pPr marL="1800135" indent="0" algn="ctr">
              <a:buNone/>
              <a:defRPr sz="900"/>
            </a:lvl8pPr>
            <a:lvl9pPr marL="2057297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75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F6D53-7245-4635-9BED-C04DCACB2E34}" type="datetimeFigureOut">
              <a:rPr lang="ru-RU" smtClean="0"/>
              <a:t>25.10.2021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0E17-F9BE-4C34-81F2-15B280B08C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dirty="0">
              <a:solidFill>
                <a:srgbClr val="008000"/>
              </a:solidFill>
            </a:endParaRPr>
          </a:p>
        </p:txBody>
      </p:sp>
      <p:pic>
        <p:nvPicPr>
          <p:cNvPr id="9" name="Рисунок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8172"/>
            <a:ext cx="7942217" cy="848768"/>
          </a:xfrm>
        </p:spPr>
        <p:txBody>
          <a:bodyPr/>
          <a:lstStyle>
            <a:lvl1pPr>
              <a:defRPr lang="ru-RU" sz="2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57200" y="2181225"/>
            <a:ext cx="7942263" cy="4311650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038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587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508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950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27DE-0BFE-428A-85F4-1C7FBDB3FB1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5EA-BD33-440C-A631-E5F20D9CB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27DE-0BFE-428A-85F4-1C7FBDB3FB1E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55EA-BD33-440C-A631-E5F20D9CB2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5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621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926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420" y="0"/>
            <a:ext cx="6753332" cy="850900"/>
          </a:xfrm>
        </p:spPr>
        <p:txBody>
          <a:bodyPr/>
          <a:lstStyle>
            <a:lvl1pPr algn="l">
              <a:defRPr>
                <a:latin typeface="Daytona" panose="020B0604030500040204" pitchFamily="34" charset="0"/>
                <a:ea typeface="Daytona" panose="020B0604030500040204" pitchFamily="34" charset="0"/>
                <a:cs typeface="Daytona" panose="020B0604030500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420" y="1130301"/>
            <a:ext cx="8311792" cy="5373246"/>
          </a:xfrm>
        </p:spPr>
        <p:txBody>
          <a:bodyPr/>
          <a:lstStyle>
            <a:lvl1pPr>
              <a:defRPr sz="1800">
                <a:latin typeface="Daytona" panose="020B0604030500040204" pitchFamily="34" charset="0"/>
              </a:defRPr>
            </a:lvl1pPr>
            <a:lvl2pPr>
              <a:defRPr sz="1600">
                <a:latin typeface="Arial Nova Cond" panose="020B0506020202020204" pitchFamily="34" charset="0"/>
              </a:defRPr>
            </a:lvl2pPr>
            <a:lvl3pPr>
              <a:defRPr sz="1400">
                <a:latin typeface="Arial Nova Cond" panose="020B0506020202020204" pitchFamily="34" charset="0"/>
              </a:defRPr>
            </a:lvl3pPr>
            <a:lvl4pPr>
              <a:defRPr sz="1050">
                <a:latin typeface="Arial Nova Cond" panose="020B0506020202020204" pitchFamily="34" charset="0"/>
              </a:defRPr>
            </a:lvl4pPr>
            <a:lvl5pPr>
              <a:defRPr sz="1000"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559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6262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9834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58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3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8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5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" y="878036"/>
            <a:ext cx="4128516" cy="54313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1" y="878036"/>
            <a:ext cx="4446269" cy="54313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1DE24E-8F00-49D6-9414-472B961E2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3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806528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1" y="1822223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1" y="2806528"/>
            <a:ext cx="3566160" cy="35028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D9F7EBF-D3FB-48D9-8DBC-59743AB1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2D9F07-34F3-41DC-82BA-C356B3FE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1" y="845820"/>
            <a:ext cx="5946455" cy="575153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99E938-4CDD-42D1-8676-C0C82A7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/>
          <a:lstStyle>
            <a:lvl1pPr algn="l">
              <a:defRPr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4790E21-19F1-48E0-8D91-8CEBF87E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801"/>
            <a:ext cx="9144000" cy="646440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BEAA2A-9BFD-4618-8E78-784A5956B8AD}"/>
              </a:ext>
            </a:extLst>
          </p:cNvPr>
          <p:cNvSpPr/>
          <p:nvPr/>
        </p:nvSpPr>
        <p:spPr bwMode="auto">
          <a:xfrm>
            <a:off x="0" y="-19050"/>
            <a:ext cx="9144000" cy="73637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0000"/>
                  <a:lumOff val="10000"/>
                </a:schemeClr>
              </a:gs>
              <a:gs pos="0">
                <a:schemeClr val="tx2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tIns="27000" bIns="27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9" y="548680"/>
            <a:ext cx="2628355" cy="1463040"/>
          </a:xfrm>
        </p:spPr>
        <p:txBody>
          <a:bodyPr anchor="ctr">
            <a:noAutofit/>
          </a:bodyPr>
          <a:lstStyle>
            <a:lvl1pPr algn="r">
              <a:defRPr sz="1800" spc="150" baseline="0"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DE4773F-2D0B-4355-A4D0-DD459F8F38C0}"/>
              </a:ext>
            </a:extLst>
          </p:cNvPr>
          <p:cNvSpPr txBox="1">
            <a:spLocks/>
          </p:cNvSpPr>
          <p:nvPr/>
        </p:nvSpPr>
        <p:spPr>
          <a:xfrm>
            <a:off x="128748" y="19986"/>
            <a:ext cx="7290055" cy="6744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35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spc="100" baseline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ru-RU" sz="2100"/>
              <a:t>Образец заголовка</a:t>
            </a:r>
            <a:endParaRPr lang="en-US" sz="2100" dirty="0"/>
          </a:p>
        </p:txBody>
      </p:sp>
      <p:pic>
        <p:nvPicPr>
          <p:cNvPr id="10" name="Рисунок 22">
            <a:extLst>
              <a:ext uri="{FF2B5EF4-FFF2-40B4-BE49-F238E27FC236}">
                <a16:creationId xmlns:a16="http://schemas.microsoft.com/office/drawing/2014/main" id="{59A18436-53BC-4EBA-91E6-1E2E91B7F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607" y="150686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C758160-C897-4AF7-9B4A-955C35C0DBE6}"/>
              </a:ext>
            </a:extLst>
          </p:cNvPr>
          <p:cNvSpPr/>
          <p:nvPr/>
        </p:nvSpPr>
        <p:spPr bwMode="auto">
          <a:xfrm>
            <a:off x="1" y="742950"/>
            <a:ext cx="2915815" cy="6115050"/>
          </a:xfrm>
          <a:prstGeom prst="rect">
            <a:avLst/>
          </a:prstGeom>
          <a:gradFill>
            <a:gsLst>
              <a:gs pos="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893" y="825166"/>
            <a:ext cx="6659501" cy="438741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0" tIns="365760" anchor="t"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2893" y="5294800"/>
            <a:ext cx="6659501" cy="1466638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57168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8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59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auto">
          <a:xfrm>
            <a:off x="0" y="460380"/>
            <a:ext cx="9144000" cy="736377"/>
          </a:xfrm>
          <a:prstGeom prst="rect">
            <a:avLst/>
          </a:prstGeom>
          <a:solidFill>
            <a:srgbClr val="85DBE9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 sz="135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76672"/>
            <a:ext cx="8052376" cy="720080"/>
          </a:xfrm>
        </p:spPr>
        <p:txBody>
          <a:bodyPr/>
          <a:lstStyle>
            <a:lvl1pPr>
              <a:defRPr>
                <a:latin typeface="Circe Rounded Extra Bold" panose="020F0802020203020203" pitchFamily="34" charset="-52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" y="23816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4" y="762000"/>
            <a:ext cx="56864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4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13" Type="http://schemas.openxmlformats.org/officeDocument/2006/relationships/slideLayout" Target="../slideLayouts/slideLayout25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slideLayout" Target="../slideLayouts/slideLayout24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6" Type="http://schemas.openxmlformats.org/officeDocument/2006/relationships/slideLayout" Target="../slideLayouts/slideLayout28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Relationship Id="rId14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B838E2C-2588-4AD7-A364-D1B3186159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63"/>
            <a:ext cx="9551714" cy="67526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748" y="0"/>
            <a:ext cx="7290055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00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9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2AECAF6A-FAA1-4E88-81C8-E2B93731A259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1" y="6470704"/>
            <a:ext cx="44260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1" y="6470704"/>
            <a:ext cx="73025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51956C7-369B-4B36-B15C-C95E7D2E5E0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22">
            <a:extLst>
              <a:ext uri="{FF2B5EF4-FFF2-40B4-BE49-F238E27FC236}">
                <a16:creationId xmlns:a16="http://schemas.microsoft.com/office/drawing/2014/main" id="{BC39DEE7-8536-4B1D-A26F-DEC9746157F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3607" y="173989"/>
            <a:ext cx="1728787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3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66" rtl="0" eaLnBrk="1" latinLnBrk="0" hangingPunct="1">
        <a:lnSpc>
          <a:spcPct val="80000"/>
        </a:lnSpc>
        <a:spcBef>
          <a:spcPct val="0"/>
        </a:spcBef>
        <a:buNone/>
        <a:defRPr sz="2800" b="1" kern="1200" cap="all" spc="75" baseline="0">
          <a:solidFill>
            <a:schemeClr val="tx1"/>
          </a:solidFill>
          <a:latin typeface="Daytona" panose="020B0604030500040204" pitchFamily="34" charset="0"/>
          <a:ea typeface="Daytona" panose="020B0604030500040204" pitchFamily="34" charset="0"/>
          <a:cs typeface="Daytona" panose="020B0604030500040204" pitchFamily="34" charset="0"/>
        </a:defRPr>
      </a:lvl1pPr>
    </p:titleStyle>
    <p:bodyStyle>
      <a:lvl1pPr marL="68579" indent="-68579" algn="l" defTabSz="685766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7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34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59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16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08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092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17" indent="-102866" algn="l" defTabSz="685766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 /><Relationship Id="rId2" Type="http://schemas.openxmlformats.org/officeDocument/2006/relationships/slideLayout" Target="../slideLayouts/slideLayout5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8.emf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7" Type="http://schemas.openxmlformats.org/officeDocument/2006/relationships/image" Target="../media/image24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hyperlink" Target="mailto:metod@mob-edu.ru" TargetMode="External" /><Relationship Id="rId5" Type="http://schemas.openxmlformats.org/officeDocument/2006/relationships/hyperlink" Target="mailto:tech-support@mob-edu.ru" TargetMode="Externa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 /><Relationship Id="rId3" Type="http://schemas.openxmlformats.org/officeDocument/2006/relationships/image" Target="../media/image8.png" /><Relationship Id="rId7" Type="http://schemas.openxmlformats.org/officeDocument/2006/relationships/image" Target="../media/image1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Relationship Id="rId9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0.png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Современные модели организации образовательного процесса </a:t>
            </a:r>
            <a:br>
              <a:rPr lang="ru-RU" dirty="0"/>
            </a:br>
            <a:r>
              <a:rPr lang="ru-RU" dirty="0"/>
              <a:t>при сетевом взаимодействии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err="1"/>
              <a:t>Свирина</a:t>
            </a:r>
            <a:r>
              <a:rPr lang="ru-RU" dirty="0"/>
              <a:t> Ольга Александровна, </a:t>
            </a:r>
          </a:p>
          <a:p>
            <a:r>
              <a:rPr lang="ru-RU" dirty="0"/>
              <a:t>методист отдела апробации и методического сопровождения ООО «МЭО»</a:t>
            </a:r>
          </a:p>
        </p:txBody>
      </p:sp>
    </p:spTree>
    <p:extLst>
      <p:ext uri="{BB962C8B-B14F-4D97-AF65-F5344CB8AC3E}">
        <p14:creationId xmlns:p14="http://schemas.microsoft.com/office/powerpoint/2010/main" val="82463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1825" y="138113"/>
            <a:ext cx="8175625" cy="5175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/>
              <a:t>Модель 4. Школьная группа в рамках профиля</a:t>
            </a:r>
          </a:p>
        </p:txBody>
      </p:sp>
      <p:grpSp>
        <p:nvGrpSpPr>
          <p:cNvPr id="19459" name="Группа 20"/>
          <p:cNvGrpSpPr>
            <a:grpSpLocks/>
          </p:cNvGrpSpPr>
          <p:nvPr/>
        </p:nvGrpSpPr>
        <p:grpSpPr bwMode="auto">
          <a:xfrm>
            <a:off x="676275" y="4532313"/>
            <a:ext cx="2159000" cy="1190625"/>
            <a:chOff x="649668" y="4903301"/>
            <a:chExt cx="2159793" cy="1190902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49668" y="4903301"/>
              <a:ext cx="2159793" cy="119090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9486" name="Группа 24"/>
            <p:cNvGrpSpPr>
              <a:grpSpLocks/>
            </p:cNvGrpSpPr>
            <p:nvPr/>
          </p:nvGrpSpPr>
          <p:grpSpPr bwMode="auto">
            <a:xfrm>
              <a:off x="884584" y="5095369"/>
              <a:ext cx="1666458" cy="921939"/>
              <a:chOff x="805072" y="5068865"/>
              <a:chExt cx="1666458" cy="921939"/>
            </a:xfrm>
          </p:grpSpPr>
          <p:pic>
            <p:nvPicPr>
              <p:cNvPr id="19487" name="Рисунок 25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8" name="Рисунок 26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460" name="TextBox 27"/>
          <p:cNvSpPr txBox="1">
            <a:spLocks noChangeArrowheads="1"/>
          </p:cNvSpPr>
          <p:nvPr/>
        </p:nvSpPr>
        <p:spPr bwMode="auto">
          <a:xfrm>
            <a:off x="665163" y="5716588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10 «А»</a:t>
            </a:r>
          </a:p>
        </p:txBody>
      </p:sp>
      <p:grpSp>
        <p:nvGrpSpPr>
          <p:cNvPr id="19461" name="Группа 32"/>
          <p:cNvGrpSpPr>
            <a:grpSpLocks/>
          </p:cNvGrpSpPr>
          <p:nvPr/>
        </p:nvGrpSpPr>
        <p:grpSpPr bwMode="auto">
          <a:xfrm>
            <a:off x="3698875" y="4532313"/>
            <a:ext cx="2159000" cy="1193800"/>
            <a:chOff x="3698457" y="4903300"/>
            <a:chExt cx="2159793" cy="1194258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698457" y="4903300"/>
              <a:ext cx="2159793" cy="1194258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9482" name="Группа 34"/>
            <p:cNvGrpSpPr>
              <a:grpSpLocks/>
            </p:cNvGrpSpPr>
            <p:nvPr/>
          </p:nvGrpSpPr>
          <p:grpSpPr bwMode="auto">
            <a:xfrm>
              <a:off x="3945125" y="5128408"/>
              <a:ext cx="1666458" cy="921939"/>
              <a:chOff x="805072" y="5068865"/>
              <a:chExt cx="1666458" cy="921939"/>
            </a:xfrm>
          </p:grpSpPr>
          <p:pic>
            <p:nvPicPr>
              <p:cNvPr id="19483" name="Рисунок 35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4" name="Рисунок 36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462" name="Группа 37"/>
          <p:cNvGrpSpPr>
            <a:grpSpLocks/>
          </p:cNvGrpSpPr>
          <p:nvPr/>
        </p:nvGrpSpPr>
        <p:grpSpPr bwMode="auto">
          <a:xfrm>
            <a:off x="6746875" y="4529138"/>
            <a:ext cx="2160588" cy="1193800"/>
            <a:chOff x="6747247" y="4899945"/>
            <a:chExt cx="2159793" cy="119425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747247" y="4899945"/>
              <a:ext cx="2159793" cy="1194258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9478" name="Группа 39"/>
            <p:cNvGrpSpPr>
              <a:grpSpLocks/>
            </p:cNvGrpSpPr>
            <p:nvPr/>
          </p:nvGrpSpPr>
          <p:grpSpPr bwMode="auto">
            <a:xfrm>
              <a:off x="6993914" y="5085388"/>
              <a:ext cx="1666458" cy="921939"/>
              <a:chOff x="805072" y="5068865"/>
              <a:chExt cx="1666458" cy="921939"/>
            </a:xfrm>
          </p:grpSpPr>
          <p:pic>
            <p:nvPicPr>
              <p:cNvPr id="19479" name="Рисунок 40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0" name="Рисунок 41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463" name="Рисунок 42" descr="Профессор женский со сплошной заливкой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771277"/>
            <a:ext cx="914400" cy="78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784475" y="2135188"/>
            <a:ext cx="3883025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5"/>
                </a:solidFill>
                <a:latin typeface="Arial Nova Cond" panose="020B0506020202020204" pitchFamily="34" charset="0"/>
              </a:rPr>
              <a:t>Дистанционное обучение</a:t>
            </a:r>
          </a:p>
        </p:txBody>
      </p:sp>
      <p:sp>
        <p:nvSpPr>
          <p:cNvPr id="19465" name="TextBox 44"/>
          <p:cNvSpPr txBox="1">
            <a:spLocks noChangeArrowheads="1"/>
          </p:cNvSpPr>
          <p:nvPr/>
        </p:nvSpPr>
        <p:spPr bwMode="auto">
          <a:xfrm>
            <a:off x="2411413" y="16303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Nova Cond"/>
              </a:rPr>
              <a:t>Педагог центра сетевого обучения</a:t>
            </a:r>
            <a:endParaRPr lang="ru-RU" altLang="ru-RU"/>
          </a:p>
        </p:txBody>
      </p:sp>
      <p:grpSp>
        <p:nvGrpSpPr>
          <p:cNvPr id="19466" name="Группа 45"/>
          <p:cNvGrpSpPr>
            <a:grpSpLocks/>
          </p:cNvGrpSpPr>
          <p:nvPr/>
        </p:nvGrpSpPr>
        <p:grpSpPr bwMode="auto">
          <a:xfrm>
            <a:off x="2654300" y="2889250"/>
            <a:ext cx="3992563" cy="1284288"/>
            <a:chOff x="2984253" y="2797061"/>
            <a:chExt cx="3992368" cy="1283732"/>
          </a:xfrm>
        </p:grpSpPr>
        <p:grpSp>
          <p:nvGrpSpPr>
            <p:cNvPr id="19470" name="Группа 46"/>
            <p:cNvGrpSpPr>
              <a:grpSpLocks/>
            </p:cNvGrpSpPr>
            <p:nvPr/>
          </p:nvGrpSpPr>
          <p:grpSpPr bwMode="auto">
            <a:xfrm>
              <a:off x="3576430" y="2797061"/>
              <a:ext cx="2886041" cy="1277114"/>
              <a:chOff x="3532419" y="1647816"/>
              <a:chExt cx="2886041" cy="1277114"/>
            </a:xfrm>
          </p:grpSpPr>
          <p:pic>
            <p:nvPicPr>
              <p:cNvPr id="19473" name="Рисунок 49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419" y="201053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Рисунок 50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972" y="200299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Рисунок 51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525" y="200299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6" name="TextBox 52"/>
              <p:cNvSpPr txBox="1">
                <a:spLocks noChangeArrowheads="1"/>
              </p:cNvSpPr>
              <p:nvPr/>
            </p:nvSpPr>
            <p:spPr bwMode="auto">
              <a:xfrm>
                <a:off x="3701296" y="1647816"/>
                <a:ext cx="27171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b="1" dirty="0">
                    <a:latin typeface="Arial Nova Cond"/>
                  </a:rPr>
                  <a:t>Инженерный класс</a:t>
                </a:r>
              </a:p>
            </p:txBody>
          </p:sp>
        </p:grpSp>
        <p:pic>
          <p:nvPicPr>
            <p:cNvPr id="19471" name="Рисунок 47" descr="Школьница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53" y="3166393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Рисунок 48" descr="Школьница со сплошной заливко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221" y="314863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7" name="TextBox 53"/>
          <p:cNvSpPr txBox="1">
            <a:spLocks noChangeArrowheads="1"/>
          </p:cNvSpPr>
          <p:nvPr/>
        </p:nvSpPr>
        <p:spPr bwMode="auto">
          <a:xfrm>
            <a:off x="3743325" y="5770563"/>
            <a:ext cx="21605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10 «Б»</a:t>
            </a:r>
          </a:p>
        </p:txBody>
      </p:sp>
      <p:sp>
        <p:nvSpPr>
          <p:cNvPr id="19468" name="TextBox 54"/>
          <p:cNvSpPr txBox="1">
            <a:spLocks noChangeArrowheads="1"/>
          </p:cNvSpPr>
          <p:nvPr/>
        </p:nvSpPr>
        <p:spPr bwMode="auto">
          <a:xfrm>
            <a:off x="6827838" y="5772150"/>
            <a:ext cx="21605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10 «В»</a:t>
            </a:r>
          </a:p>
        </p:txBody>
      </p:sp>
      <p:pic>
        <p:nvPicPr>
          <p:cNvPr id="19469" name="Рисунок 55" descr="Школьник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2623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09397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728788" y="1103313"/>
            <a:ext cx="610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Nova Cond"/>
              </a:rPr>
              <a:t>Сетевые педагоги-предметники</a:t>
            </a:r>
          </a:p>
        </p:txBody>
      </p:sp>
      <p:sp>
        <p:nvSpPr>
          <p:cNvPr id="21507" name="TextBox 13"/>
          <p:cNvSpPr txBox="1">
            <a:spLocks noChangeArrowheads="1"/>
          </p:cNvSpPr>
          <p:nvPr/>
        </p:nvSpPr>
        <p:spPr bwMode="auto">
          <a:xfrm>
            <a:off x="2267022" y="617538"/>
            <a:ext cx="5022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Daytona"/>
              </a:rPr>
              <a:t>Реестр сетевых педагогов МЭО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95250"/>
            <a:ext cx="8175625" cy="517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/>
              <a:t>Модель 5. компенсация дефицита </a:t>
            </a:r>
            <a:r>
              <a:rPr lang="ru-RU" sz="2000" dirty="0" err="1"/>
              <a:t>Пед.кадров</a:t>
            </a:r>
            <a:endParaRPr lang="ru-RU" sz="2000" dirty="0"/>
          </a:p>
        </p:txBody>
      </p:sp>
      <p:grpSp>
        <p:nvGrpSpPr>
          <p:cNvPr id="21509" name="Группа 62"/>
          <p:cNvGrpSpPr>
            <a:grpSpLocks/>
          </p:cNvGrpSpPr>
          <p:nvPr/>
        </p:nvGrpSpPr>
        <p:grpSpPr bwMode="auto">
          <a:xfrm>
            <a:off x="649288" y="3813175"/>
            <a:ext cx="2160587" cy="2003425"/>
            <a:chOff x="649668" y="4091651"/>
            <a:chExt cx="2159793" cy="20025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9668" y="4091651"/>
              <a:ext cx="2159793" cy="200255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21536" name="Группа 41"/>
            <p:cNvGrpSpPr>
              <a:grpSpLocks/>
            </p:cNvGrpSpPr>
            <p:nvPr/>
          </p:nvGrpSpPr>
          <p:grpSpPr bwMode="auto">
            <a:xfrm>
              <a:off x="884584" y="4188508"/>
              <a:ext cx="1666458" cy="1828800"/>
              <a:chOff x="805072" y="4162004"/>
              <a:chExt cx="1666458" cy="1828800"/>
            </a:xfrm>
          </p:grpSpPr>
          <p:pic>
            <p:nvPicPr>
              <p:cNvPr id="21537" name="Рисунок 21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8" name="Рисунок 24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9" name="Рисунок 39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0" name="Рисунок 40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10" name="Группа 63"/>
          <p:cNvGrpSpPr>
            <a:grpSpLocks/>
          </p:cNvGrpSpPr>
          <p:nvPr/>
        </p:nvGrpSpPr>
        <p:grpSpPr bwMode="auto">
          <a:xfrm>
            <a:off x="3698875" y="3816350"/>
            <a:ext cx="2159000" cy="2003425"/>
            <a:chOff x="3698457" y="4095006"/>
            <a:chExt cx="2159793" cy="200255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98457" y="4095006"/>
              <a:ext cx="2159793" cy="2002552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21530" name="Группа 42"/>
            <p:cNvGrpSpPr>
              <a:grpSpLocks/>
            </p:cNvGrpSpPr>
            <p:nvPr/>
          </p:nvGrpSpPr>
          <p:grpSpPr bwMode="auto">
            <a:xfrm>
              <a:off x="3945125" y="4221547"/>
              <a:ext cx="1666458" cy="1828800"/>
              <a:chOff x="805072" y="4162004"/>
              <a:chExt cx="1666458" cy="1828800"/>
            </a:xfrm>
          </p:grpSpPr>
          <p:pic>
            <p:nvPicPr>
              <p:cNvPr id="21531" name="Рисунок 43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" name="Рисунок 44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3" name="Рисунок 45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4" name="Рисунок 46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11" name="Группа 64"/>
          <p:cNvGrpSpPr>
            <a:grpSpLocks/>
          </p:cNvGrpSpPr>
          <p:nvPr/>
        </p:nvGrpSpPr>
        <p:grpSpPr bwMode="auto">
          <a:xfrm>
            <a:off x="6746875" y="3813175"/>
            <a:ext cx="2160588" cy="2003425"/>
            <a:chOff x="6747247" y="4091651"/>
            <a:chExt cx="2159793" cy="200255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747247" y="4091651"/>
              <a:ext cx="2159793" cy="2002552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21524" name="Группа 47"/>
            <p:cNvGrpSpPr>
              <a:grpSpLocks/>
            </p:cNvGrpSpPr>
            <p:nvPr/>
          </p:nvGrpSpPr>
          <p:grpSpPr bwMode="auto">
            <a:xfrm>
              <a:off x="6993914" y="4178527"/>
              <a:ext cx="1666458" cy="1828800"/>
              <a:chOff x="805072" y="4162004"/>
              <a:chExt cx="1666458" cy="1828800"/>
            </a:xfrm>
          </p:grpSpPr>
          <p:pic>
            <p:nvPicPr>
              <p:cNvPr id="21525" name="Рисунок 48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6" name="Рисунок 49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7" name="Рисунок 50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8" name="Рисунок 51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1512" name="TextBox 52"/>
          <p:cNvSpPr txBox="1">
            <a:spLocks noChangeArrowheads="1"/>
          </p:cNvSpPr>
          <p:nvPr/>
        </p:nvSpPr>
        <p:spPr bwMode="auto">
          <a:xfrm>
            <a:off x="638175" y="5875338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1</a:t>
            </a:r>
          </a:p>
        </p:txBody>
      </p:sp>
      <p:sp>
        <p:nvSpPr>
          <p:cNvPr id="21513" name="TextBox 53"/>
          <p:cNvSpPr txBox="1">
            <a:spLocks noChangeArrowheads="1"/>
          </p:cNvSpPr>
          <p:nvPr/>
        </p:nvSpPr>
        <p:spPr bwMode="auto">
          <a:xfrm>
            <a:off x="3698875" y="5892800"/>
            <a:ext cx="215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2</a:t>
            </a:r>
          </a:p>
        </p:txBody>
      </p:sp>
      <p:sp>
        <p:nvSpPr>
          <p:cNvPr id="21514" name="TextBox 54"/>
          <p:cNvSpPr txBox="1">
            <a:spLocks noChangeArrowheads="1"/>
          </p:cNvSpPr>
          <p:nvPr/>
        </p:nvSpPr>
        <p:spPr bwMode="auto">
          <a:xfrm>
            <a:off x="6746875" y="5902325"/>
            <a:ext cx="2160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3</a:t>
            </a:r>
          </a:p>
        </p:txBody>
      </p:sp>
      <p:cxnSp>
        <p:nvCxnSpPr>
          <p:cNvPr id="57" name="Прямая со стрелкой 56"/>
          <p:cNvCxnSpPr>
            <a:endCxn id="38" idx="0"/>
          </p:cNvCxnSpPr>
          <p:nvPr/>
        </p:nvCxnSpPr>
        <p:spPr>
          <a:xfrm>
            <a:off x="1866900" y="2406650"/>
            <a:ext cx="2911475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/>
            <a:endCxn id="37" idx="0"/>
          </p:cNvCxnSpPr>
          <p:nvPr/>
        </p:nvCxnSpPr>
        <p:spPr>
          <a:xfrm flipH="1">
            <a:off x="1728788" y="2406650"/>
            <a:ext cx="4013200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9" idx="0"/>
          </p:cNvCxnSpPr>
          <p:nvPr/>
        </p:nvCxnSpPr>
        <p:spPr>
          <a:xfrm>
            <a:off x="7680325" y="2406650"/>
            <a:ext cx="146050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803650" y="2406650"/>
            <a:ext cx="4022725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38" idx="0"/>
          </p:cNvCxnSpPr>
          <p:nvPr/>
        </p:nvCxnSpPr>
        <p:spPr>
          <a:xfrm flipH="1">
            <a:off x="4778375" y="2427288"/>
            <a:ext cx="2786063" cy="138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37" idx="0"/>
          </p:cNvCxnSpPr>
          <p:nvPr/>
        </p:nvCxnSpPr>
        <p:spPr>
          <a:xfrm flipH="1">
            <a:off x="1728788" y="2406650"/>
            <a:ext cx="138112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32088" y="2890838"/>
            <a:ext cx="3881437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5"/>
                </a:solidFill>
                <a:latin typeface="Arial Nova Cond" panose="020B0506020202020204" pitchFamily="34" charset="0"/>
              </a:rPr>
              <a:t>Дистанционное обучение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12925" y="1912938"/>
            <a:ext cx="5935663" cy="5095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 err="1">
                <a:solidFill>
                  <a:schemeClr val="accent5"/>
                </a:solidFill>
                <a:latin typeface="Arial Nova Cond" panose="020B0506020202020204" pitchFamily="34" charset="0"/>
              </a:rPr>
              <a:t>Онлайн-школа</a:t>
            </a:r>
            <a:r>
              <a:rPr lang="ru-RU" sz="2400" b="1" dirty="0">
                <a:solidFill>
                  <a:schemeClr val="accent5"/>
                </a:solidFill>
                <a:latin typeface="Arial Nova Cond" panose="020B0506020202020204" pitchFamily="34" charset="0"/>
              </a:rPr>
              <a:t> «БИТ»</a:t>
            </a:r>
          </a:p>
        </p:txBody>
      </p:sp>
    </p:spTree>
    <p:extLst>
      <p:ext uri="{BB962C8B-B14F-4D97-AF65-F5344CB8AC3E}">
        <p14:creationId xmlns:p14="http://schemas.microsoft.com/office/powerpoint/2010/main" val="7601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95250"/>
            <a:ext cx="8175625" cy="517525"/>
          </a:xfrm>
        </p:spPr>
        <p:txBody>
          <a:bodyPr>
            <a:normAutofit/>
          </a:bodyPr>
          <a:lstStyle/>
          <a:p>
            <a:pPr defTabSz="685766"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Стратовое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обучение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66713" y="1281113"/>
            <a:ext cx="2205037" cy="9001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А класс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66713" y="3019425"/>
            <a:ext cx="2205037" cy="901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Б класс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66713" y="4841875"/>
            <a:ext cx="2205037" cy="90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В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0363" y="1247775"/>
            <a:ext cx="3322637" cy="1001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70363" y="3022600"/>
            <a:ext cx="3322637" cy="1001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70363" y="4797425"/>
            <a:ext cx="3322637" cy="1001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3956050" y="811213"/>
            <a:ext cx="375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1. Углублённый уровень</a:t>
            </a:r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4262438" y="2479675"/>
            <a:ext cx="323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2. Базовый уровень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4033838" y="4322763"/>
            <a:ext cx="432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3. Компенсирующий уровень</a:t>
            </a:r>
          </a:p>
        </p:txBody>
      </p:sp>
      <p:sp>
        <p:nvSpPr>
          <p:cNvPr id="13" name="Улыбающееся лицо 12"/>
          <p:cNvSpPr/>
          <p:nvPr/>
        </p:nvSpPr>
        <p:spPr>
          <a:xfrm>
            <a:off x="4295775" y="1328738"/>
            <a:ext cx="395288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4779963" y="1336675"/>
            <a:ext cx="396875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4295775" y="3078163"/>
            <a:ext cx="395288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814888" y="3071813"/>
            <a:ext cx="396875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5305425" y="3071813"/>
            <a:ext cx="395288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4318000" y="4900613"/>
            <a:ext cx="396875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4814888" y="4900613"/>
            <a:ext cx="396875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5260975" y="4900613"/>
            <a:ext cx="395288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5300663" y="1336675"/>
            <a:ext cx="395287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5788025" y="3071813"/>
            <a:ext cx="395288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6286500" y="3051175"/>
            <a:ext cx="395288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6746875" y="3071813"/>
            <a:ext cx="395288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4295775" y="3562350"/>
            <a:ext cx="395288" cy="395288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4760913" y="3581400"/>
            <a:ext cx="395287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5734050" y="4900613"/>
            <a:ext cx="395288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6197600" y="4900613"/>
            <a:ext cx="395288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5753100" y="1339850"/>
            <a:ext cx="395288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6242050" y="1343025"/>
            <a:ext cx="395288" cy="395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696075" y="1339850"/>
            <a:ext cx="396875" cy="395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5260975" y="3562350"/>
            <a:ext cx="395288" cy="395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5761038" y="3560763"/>
            <a:ext cx="395287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6242050" y="3582988"/>
            <a:ext cx="395288" cy="3952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6764338" y="3575050"/>
            <a:ext cx="395287" cy="3952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6696075" y="4889500"/>
            <a:ext cx="396875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7" name="Прямая со стрелкой 36"/>
          <p:cNvCxnSpPr>
            <a:stCxn id="4" idx="3"/>
            <a:endCxn id="7" idx="1"/>
          </p:cNvCxnSpPr>
          <p:nvPr/>
        </p:nvCxnSpPr>
        <p:spPr>
          <a:xfrm>
            <a:off x="2571312" y="1731119"/>
            <a:ext cx="1599810" cy="17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stCxn id="4" idx="3"/>
            <a:endCxn id="8" idx="1"/>
          </p:cNvCxnSpPr>
          <p:nvPr/>
        </p:nvCxnSpPr>
        <p:spPr>
          <a:xfrm>
            <a:off x="2571312" y="1731119"/>
            <a:ext cx="1599810" cy="1792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4" idx="3"/>
            <a:endCxn id="9" idx="1"/>
          </p:cNvCxnSpPr>
          <p:nvPr/>
        </p:nvCxnSpPr>
        <p:spPr>
          <a:xfrm>
            <a:off x="2571312" y="1731119"/>
            <a:ext cx="1599811" cy="35678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stCxn id="5" idx="3"/>
            <a:endCxn id="7" idx="1"/>
          </p:cNvCxnSpPr>
          <p:nvPr/>
        </p:nvCxnSpPr>
        <p:spPr>
          <a:xfrm flipV="1">
            <a:off x="2571313" y="1748968"/>
            <a:ext cx="1599809" cy="1721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stCxn id="6" idx="3"/>
            <a:endCxn id="9" idx="1"/>
          </p:cNvCxnSpPr>
          <p:nvPr/>
        </p:nvCxnSpPr>
        <p:spPr>
          <a:xfrm>
            <a:off x="2571313" y="5291889"/>
            <a:ext cx="1599810" cy="7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cxnSpLocks/>
            <a:stCxn id="5" idx="3"/>
            <a:endCxn id="9" idx="1"/>
          </p:cNvCxnSpPr>
          <p:nvPr/>
        </p:nvCxnSpPr>
        <p:spPr>
          <a:xfrm>
            <a:off x="2571313" y="3470160"/>
            <a:ext cx="1599810" cy="18288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6" idx="3"/>
            <a:endCxn id="8" idx="1"/>
          </p:cNvCxnSpPr>
          <p:nvPr/>
        </p:nvCxnSpPr>
        <p:spPr>
          <a:xfrm flipV="1">
            <a:off x="2571313" y="3523972"/>
            <a:ext cx="1599809" cy="1767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/>
            <a:stCxn id="6" idx="3"/>
            <a:endCxn id="7" idx="1"/>
          </p:cNvCxnSpPr>
          <p:nvPr/>
        </p:nvCxnSpPr>
        <p:spPr>
          <a:xfrm flipV="1">
            <a:off x="2571313" y="1748968"/>
            <a:ext cx="1599809" cy="35429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596" name="Рисунок 43" descr="Школьный клас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1247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7" name="Рисунок 52" descr="Школьный клас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305593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8" name="Рисунок 53" descr="Школьный клас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829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61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1"/>
          <p:cNvSpPr>
            <a:spLocks noGrp="1"/>
          </p:cNvSpPr>
          <p:nvPr>
            <p:ph idx="1"/>
          </p:nvPr>
        </p:nvSpPr>
        <p:spPr bwMode="auto">
          <a:xfrm>
            <a:off x="260350" y="855663"/>
            <a:ext cx="8623300" cy="5372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Open Sans Condensed"/>
              <a:ea typeface="Open Sans Condensed"/>
              <a:cs typeface="Open Sans Condensed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350" y="95250"/>
            <a:ext cx="8175625" cy="517525"/>
          </a:xfrm>
        </p:spPr>
        <p:txBody>
          <a:bodyPr>
            <a:normAutofit/>
          </a:bodyPr>
          <a:lstStyle/>
          <a:p>
            <a:pPr defTabSz="685766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0100" y="2849563"/>
            <a:ext cx="2874963" cy="13779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ЦОС «Мобильное Электронное Образование» 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инструмент сетевого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0733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" y="95250"/>
            <a:ext cx="8175625" cy="517525"/>
          </a:xfrm>
        </p:spPr>
        <p:txBody>
          <a:bodyPr>
            <a:normAutofit fontScale="90000"/>
          </a:bodyPr>
          <a:lstStyle/>
          <a:p>
            <a:pPr defTabSz="685766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сетевая модель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стратовой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дифференциации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565150" y="1771650"/>
            <a:ext cx="2205038" cy="90011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А класс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65150" y="3509963"/>
            <a:ext cx="2205038" cy="9017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Б класс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565150" y="5332413"/>
            <a:ext cx="2205038" cy="900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 В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57800" y="1741488"/>
            <a:ext cx="3321050" cy="1001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3516313"/>
            <a:ext cx="3321050" cy="1001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7800" y="5291138"/>
            <a:ext cx="3321050" cy="1001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5041900" y="1304925"/>
            <a:ext cx="375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1. Углублённый уровень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5348288" y="2971800"/>
            <a:ext cx="323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2. Базовый уровень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4800600" y="4719638"/>
            <a:ext cx="4325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>
                <a:latin typeface="Arial Nova Cond Light"/>
              </a:rPr>
              <a:t>Страта 3. Компенсирующий уровень</a:t>
            </a:r>
          </a:p>
        </p:txBody>
      </p:sp>
      <p:sp>
        <p:nvSpPr>
          <p:cNvPr id="13" name="Улыбающееся лицо 12"/>
          <p:cNvSpPr/>
          <p:nvPr/>
        </p:nvSpPr>
        <p:spPr>
          <a:xfrm>
            <a:off x="5381625" y="1820863"/>
            <a:ext cx="396875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5867400" y="1830388"/>
            <a:ext cx="395288" cy="395287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5381625" y="3570288"/>
            <a:ext cx="396875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5902325" y="3563938"/>
            <a:ext cx="395288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6391275" y="3563938"/>
            <a:ext cx="396875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5405438" y="5392738"/>
            <a:ext cx="395287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902325" y="5392738"/>
            <a:ext cx="395288" cy="396875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6346825" y="5394325"/>
            <a:ext cx="396875" cy="395288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6386513" y="183038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Улыбающееся лицо 21"/>
          <p:cNvSpPr/>
          <p:nvPr/>
        </p:nvSpPr>
        <p:spPr>
          <a:xfrm>
            <a:off x="6873875" y="356393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7372350" y="354488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7832725" y="356393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5381625" y="4056063"/>
            <a:ext cx="396875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5848350" y="4075113"/>
            <a:ext cx="395288" cy="395287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6819900" y="539273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Улыбающееся лицо 27"/>
          <p:cNvSpPr/>
          <p:nvPr/>
        </p:nvSpPr>
        <p:spPr>
          <a:xfrm>
            <a:off x="7283450" y="5392738"/>
            <a:ext cx="396875" cy="396875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Улыбающееся лицо 28"/>
          <p:cNvSpPr/>
          <p:nvPr/>
        </p:nvSpPr>
        <p:spPr>
          <a:xfrm>
            <a:off x="6838950" y="1833563"/>
            <a:ext cx="396875" cy="3952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7329488" y="1835150"/>
            <a:ext cx="395287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7783513" y="1833563"/>
            <a:ext cx="395287" cy="3952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6346825" y="4056063"/>
            <a:ext cx="396875" cy="3952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6846888" y="4054475"/>
            <a:ext cx="396875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7329488" y="4075113"/>
            <a:ext cx="395287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Улыбающееся лицо 34"/>
          <p:cNvSpPr/>
          <p:nvPr/>
        </p:nvSpPr>
        <p:spPr>
          <a:xfrm>
            <a:off x="7850188" y="4068763"/>
            <a:ext cx="396875" cy="39528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Улыбающееся лицо 35"/>
          <p:cNvSpPr/>
          <p:nvPr/>
        </p:nvSpPr>
        <p:spPr>
          <a:xfrm>
            <a:off x="7783513" y="5383213"/>
            <a:ext cx="395287" cy="396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7" name="Прямая со стрелкой 36"/>
          <p:cNvCxnSpPr>
            <a:stCxn id="4" idx="3"/>
            <a:endCxn id="7" idx="1"/>
          </p:cNvCxnSpPr>
          <p:nvPr/>
        </p:nvCxnSpPr>
        <p:spPr>
          <a:xfrm>
            <a:off x="2770094" y="2221449"/>
            <a:ext cx="2487705" cy="208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stCxn id="4" idx="3"/>
            <a:endCxn id="8" idx="1"/>
          </p:cNvCxnSpPr>
          <p:nvPr/>
        </p:nvCxnSpPr>
        <p:spPr>
          <a:xfrm>
            <a:off x="2770094" y="2221449"/>
            <a:ext cx="2487705" cy="1795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  <a:stCxn id="4" idx="3"/>
            <a:endCxn id="9" idx="1"/>
          </p:cNvCxnSpPr>
          <p:nvPr/>
        </p:nvCxnSpPr>
        <p:spPr>
          <a:xfrm>
            <a:off x="2770094" y="2221449"/>
            <a:ext cx="2487706" cy="3570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/>
            <a:stCxn id="5" idx="3"/>
            <a:endCxn id="7" idx="1"/>
          </p:cNvCxnSpPr>
          <p:nvPr/>
        </p:nvCxnSpPr>
        <p:spPr>
          <a:xfrm flipV="1">
            <a:off x="2770095" y="2242288"/>
            <a:ext cx="2487704" cy="1718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stCxn id="6" idx="3"/>
            <a:endCxn id="9" idx="1"/>
          </p:cNvCxnSpPr>
          <p:nvPr/>
        </p:nvCxnSpPr>
        <p:spPr>
          <a:xfrm>
            <a:off x="2770095" y="5782219"/>
            <a:ext cx="2487705" cy="10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cxnSpLocks/>
            <a:stCxn id="5" idx="3"/>
            <a:endCxn id="9" idx="1"/>
          </p:cNvCxnSpPr>
          <p:nvPr/>
        </p:nvCxnSpPr>
        <p:spPr>
          <a:xfrm>
            <a:off x="2770095" y="3960490"/>
            <a:ext cx="2487705" cy="1831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cxnSpLocks/>
            <a:stCxn id="6" idx="3"/>
            <a:endCxn id="8" idx="1"/>
          </p:cNvCxnSpPr>
          <p:nvPr/>
        </p:nvCxnSpPr>
        <p:spPr>
          <a:xfrm flipV="1">
            <a:off x="2770095" y="4017292"/>
            <a:ext cx="2487704" cy="1764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/>
            <a:stCxn id="6" idx="3"/>
            <a:endCxn id="7" idx="1"/>
          </p:cNvCxnSpPr>
          <p:nvPr/>
        </p:nvCxnSpPr>
        <p:spPr>
          <a:xfrm flipV="1">
            <a:off x="2770095" y="2242288"/>
            <a:ext cx="2487704" cy="3539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6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3162930" y="2859901"/>
            <a:ext cx="2874963" cy="13779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ЦОС «Мобильное Электронное Образование» -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инструмент сетевого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5911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организация очно-заочного обучения                с использованием ЦОС МЭО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00640" y="1687890"/>
            <a:ext cx="4341244" cy="592441"/>
            <a:chOff x="716015" y="1208978"/>
            <a:chExt cx="4341244" cy="592441"/>
          </a:xfrm>
        </p:grpSpPr>
        <p:sp>
          <p:nvSpPr>
            <p:cNvPr id="4" name="Овал 3"/>
            <p:cNvSpPr/>
            <p:nvPr/>
          </p:nvSpPr>
          <p:spPr>
            <a:xfrm>
              <a:off x="716015" y="1297575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kern="0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7922" y="1208978"/>
              <a:ext cx="3749337" cy="5788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kern="0" dirty="0"/>
                <a:t>Часть предметов изучается в очной форме, другая в заочной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593565" y="724347"/>
            <a:ext cx="4384372" cy="6469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Инструменты реализации моделей очно-заочного обучения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640" y="724347"/>
            <a:ext cx="4341244" cy="6469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Модели очно-заочного обучения                        с использованием ЦОС МЭО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00640" y="2561306"/>
            <a:ext cx="4341244" cy="578882"/>
            <a:chOff x="270303" y="1988831"/>
            <a:chExt cx="4341244" cy="578882"/>
          </a:xfrm>
        </p:grpSpPr>
        <p:sp>
          <p:nvSpPr>
            <p:cNvPr id="24" name="TextBox 23"/>
            <p:cNvSpPr txBox="1"/>
            <p:nvPr/>
          </p:nvSpPr>
          <p:spPr>
            <a:xfrm>
              <a:off x="835833" y="1988831"/>
              <a:ext cx="3775714" cy="5788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dirty="0"/>
                <a:t>Сочетание очного и заочного обучения в рамках изучения одного предмета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70303" y="1993653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0640" y="3443729"/>
            <a:ext cx="4341244" cy="578882"/>
            <a:chOff x="193582" y="3356632"/>
            <a:chExt cx="4341244" cy="578882"/>
          </a:xfrm>
        </p:grpSpPr>
        <p:sp>
          <p:nvSpPr>
            <p:cNvPr id="27" name="TextBox 26"/>
            <p:cNvSpPr txBox="1"/>
            <p:nvPr/>
          </p:nvSpPr>
          <p:spPr>
            <a:xfrm>
              <a:off x="759113" y="3356632"/>
              <a:ext cx="3775713" cy="57888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b="1" dirty="0"/>
                <a:t>Сочетание последовательного и параллельного изучения предметов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93582" y="339415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8831" y="5520872"/>
            <a:ext cx="4443174" cy="1055608"/>
            <a:chOff x="243925" y="3230364"/>
            <a:chExt cx="4443174" cy="1055608"/>
          </a:xfrm>
        </p:grpSpPr>
        <p:sp>
          <p:nvSpPr>
            <p:cNvPr id="30" name="TextBox 29"/>
            <p:cNvSpPr txBox="1"/>
            <p:nvPr/>
          </p:nvSpPr>
          <p:spPr>
            <a:xfrm>
              <a:off x="857640" y="3230364"/>
              <a:ext cx="3829459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/>
                <a:t>Организация очно-заочного обучения при помощи сетевой формы реализации образовательных программ</a:t>
              </a: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43925" y="3506246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5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26709" y="2843496"/>
            <a:ext cx="4512334" cy="646986"/>
            <a:chOff x="4552586" y="1919137"/>
            <a:chExt cx="4512334" cy="64698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160031" y="1919137"/>
              <a:ext cx="3904889" cy="6469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/>
                <a:t>Индивидуальный учебный план (ИУП) </a:t>
              </a:r>
              <a:endParaRPr lang="ru-RU" sz="1600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552586" y="1936656"/>
              <a:ext cx="539152" cy="5038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26709" y="1517630"/>
            <a:ext cx="4451227" cy="919401"/>
            <a:chOff x="4593564" y="3312520"/>
            <a:chExt cx="4451227" cy="91940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190940" y="3312520"/>
              <a:ext cx="3853851" cy="91940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/>
                <a:t>Цифровая образовательная среда «Мобильное Электронное Образование» (ЦОС МЭО)</a:t>
              </a:r>
              <a:endParaRPr lang="ru-RU" sz="1600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593564" y="3492443"/>
              <a:ext cx="539152" cy="5038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593565" y="4681430"/>
            <a:ext cx="4485018" cy="919401"/>
            <a:chOff x="4526708" y="4701596"/>
            <a:chExt cx="4485018" cy="91940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091737" y="4701596"/>
              <a:ext cx="3919989" cy="919401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sz="1600" b="1" dirty="0"/>
                <a:t>Электронное обучение и дистанционные образовательные технологии</a:t>
              </a:r>
              <a:endParaRPr lang="ru-RU" sz="1600" dirty="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526708" y="4869434"/>
              <a:ext cx="539152" cy="5038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4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60163" y="3846982"/>
            <a:ext cx="4478880" cy="646986"/>
            <a:chOff x="4488996" y="4797863"/>
            <a:chExt cx="4478880" cy="64698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119774" y="4797863"/>
              <a:ext cx="3848102" cy="6469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anchor="ctr" anchorCtr="0">
              <a:spAutoFit/>
            </a:bodyPr>
            <a:lstStyle/>
            <a:p>
              <a:pPr algn="just"/>
              <a:r>
                <a:rPr lang="ru-RU" sz="1600" b="1" dirty="0"/>
                <a:t>Смешанное обучение</a:t>
              </a:r>
            </a:p>
            <a:p>
              <a:pPr algn="just"/>
              <a:endParaRPr lang="ru-RU" sz="1600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488996" y="4869434"/>
              <a:ext cx="539152" cy="5038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5937" y="4230631"/>
            <a:ext cx="4426068" cy="1055608"/>
            <a:chOff x="193582" y="3356632"/>
            <a:chExt cx="4426068" cy="1055608"/>
          </a:xfrm>
        </p:grpSpPr>
        <p:sp>
          <p:nvSpPr>
            <p:cNvPr id="39" name="TextBox 38"/>
            <p:cNvSpPr txBox="1"/>
            <p:nvPr/>
          </p:nvSpPr>
          <p:spPr>
            <a:xfrm>
              <a:off x="790191" y="3356632"/>
              <a:ext cx="3829459" cy="105560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400" b="1" dirty="0"/>
                <a:t>Сочетание очно-заочного обучения                    с использование дистанционных образовательных технологий и ЦОС МЭО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93582" y="3569073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6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20" y="0"/>
            <a:ext cx="6753332" cy="72008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+mn-lt"/>
              </a:rPr>
              <a:t>Модели организации очно-заочного обучения                                  с использованием </a:t>
            </a:r>
            <a:r>
              <a:rPr lang="ru-RU" sz="1400" dirty="0"/>
              <a:t>с использованием дистанционного обучения в </a:t>
            </a:r>
            <a:r>
              <a:rPr lang="ru-RU" sz="1400" dirty="0">
                <a:latin typeface="+mn-lt"/>
              </a:rPr>
              <a:t>ЦОС МЭО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3925" y="645990"/>
            <a:ext cx="8624029" cy="646986"/>
            <a:chOff x="716015" y="1020789"/>
            <a:chExt cx="8624029" cy="646986"/>
          </a:xfrm>
        </p:grpSpPr>
        <p:sp>
          <p:nvSpPr>
            <p:cNvPr id="4" name="Овал 3"/>
            <p:cNvSpPr/>
            <p:nvPr/>
          </p:nvSpPr>
          <p:spPr>
            <a:xfrm>
              <a:off x="716015" y="102516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kern="0" dirty="0"/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7923" y="1020789"/>
              <a:ext cx="8032121" cy="6469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600" b="1" kern="0" dirty="0"/>
                <a:t>ЧАСТЬ ПРЕДМЕТОВ ИЗУЧАЕТСЯ В ОЧНОЙ ФОРМЕ, ДРУГАЯ В ЗАОЧНОЙ С ИСПОЛЬЗОВАНИЕМ ЦОС МЭО</a:t>
              </a: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4627"/>
              </p:ext>
            </p:extLst>
          </p:nvPr>
        </p:nvGraphicFramePr>
        <p:xfrm>
          <a:off x="237225" y="4169886"/>
          <a:ext cx="2277374" cy="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очное обучение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заочное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 обучение с использованием ЦОС МЭО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05869"/>
              </p:ext>
            </p:extLst>
          </p:nvPr>
        </p:nvGraphicFramePr>
        <p:xfrm>
          <a:off x="2762838" y="1397483"/>
          <a:ext cx="6225886" cy="5305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4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8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Предметная область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часов в неделю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очно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заочно в ЦОС МЭО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i="0" kern="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000" b="1" i="0" kern="0" baseline="0" dirty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85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Обязательная часть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8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и литература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 и родная литература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Иностранные языки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85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Общественные науки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85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851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Естественные науки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Астрономия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63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культура, экология и ОБЖ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6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ОБЖ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6851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обязательной части: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0" baseline="0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6851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Часть, формируемая участниками образовательных отношений (ЧФУОО)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6851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физике 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 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6851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0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химии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i="0" kern="0" baseline="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851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биотехнологии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kern="0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851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ЧФУОО: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0" baseline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6851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ВСЕГО:</a:t>
                      </a: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kern="0" baseline="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1178" y="1710848"/>
            <a:ext cx="2311881" cy="146732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Пример ИУП обучающегося</a:t>
            </a:r>
          </a:p>
          <a:p>
            <a:pPr algn="ctr"/>
            <a:r>
              <a:rPr lang="ru-RU" sz="1400" b="1" dirty="0"/>
              <a:t>Х класса</a:t>
            </a:r>
          </a:p>
        </p:txBody>
      </p:sp>
    </p:spTree>
    <p:extLst>
      <p:ext uri="{BB962C8B-B14F-4D97-AF65-F5344CB8AC3E}">
        <p14:creationId xmlns:p14="http://schemas.microsoft.com/office/powerpoint/2010/main" val="12755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+mn-lt"/>
              </a:rPr>
              <a:t>Модели организации очно-заочного обучения                                  с использованием </a:t>
            </a:r>
            <a:r>
              <a:rPr lang="ru-RU" sz="1400" dirty="0"/>
              <a:t>с использованием дистанционного обучения в </a:t>
            </a:r>
            <a:r>
              <a:rPr lang="ru-RU" sz="1400" dirty="0">
                <a:latin typeface="+mn-lt"/>
              </a:rPr>
              <a:t>ЦОС МЭО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3925" y="645990"/>
            <a:ext cx="8624029" cy="646986"/>
            <a:chOff x="716015" y="1020789"/>
            <a:chExt cx="8624029" cy="646986"/>
          </a:xfrm>
        </p:grpSpPr>
        <p:sp>
          <p:nvSpPr>
            <p:cNvPr id="4" name="Овал 3"/>
            <p:cNvSpPr/>
            <p:nvPr/>
          </p:nvSpPr>
          <p:spPr>
            <a:xfrm>
              <a:off x="716015" y="102516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7923" y="1020789"/>
              <a:ext cx="8032121" cy="6469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/>
                <a:t>СОЧЕТАНИЕ ОЧНОГО И ЗАОЧНОГО ОБУЧЕНИЯ В РАМКАХ ИЗУЧЕНИЯ ОДНОГО ПРЕДМЕТА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98703"/>
              </p:ext>
            </p:extLst>
          </p:nvPr>
        </p:nvGraphicFramePr>
        <p:xfrm>
          <a:off x="171480" y="1473464"/>
          <a:ext cx="6401847" cy="52120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37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Предметная область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часов в неделю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</a:rPr>
                        <a:t>заочно в ЦОС МЭО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74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Обязательная часть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и литература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 и родная литература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Иностранные языки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74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Общественные науки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4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Естественные науки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Астрономия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культура, экология и ОБЖ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ОБЖ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43"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обязательной части: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74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Часть</a:t>
                      </a: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формируемая участниками образовательных отношений (ЧФУОО)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7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физике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743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химии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rgbClr val="000000"/>
                        </a:solidFill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743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биотехнологии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7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ЧФУОО: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7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396358"/>
              </p:ext>
            </p:extLst>
          </p:nvPr>
        </p:nvGraphicFramePr>
        <p:xfrm>
          <a:off x="6650967" y="3453893"/>
          <a:ext cx="2277374" cy="7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очное обучение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</a:rPr>
                        <a:t>заочное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</a:rPr>
                        <a:t> обучение с применением ЦОС МЭО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56869" y="1452056"/>
            <a:ext cx="2311881" cy="146732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Пример ИУП обучающегося</a:t>
            </a:r>
          </a:p>
          <a:p>
            <a:pPr algn="ctr"/>
            <a:r>
              <a:rPr lang="ru-RU" sz="1400" b="1" dirty="0"/>
              <a:t>Х класса</a:t>
            </a:r>
          </a:p>
        </p:txBody>
      </p:sp>
    </p:spTree>
    <p:extLst>
      <p:ext uri="{BB962C8B-B14F-4D97-AF65-F5344CB8AC3E}">
        <p14:creationId xmlns:p14="http://schemas.microsoft.com/office/powerpoint/2010/main" val="22740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0420" y="-3388"/>
            <a:ext cx="6753332" cy="7200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Модели организации очно-заочного обучения с использованием ЦОС МЭО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3925" y="645990"/>
            <a:ext cx="8624029" cy="646986"/>
            <a:chOff x="716015" y="1020789"/>
            <a:chExt cx="8624029" cy="646986"/>
          </a:xfrm>
        </p:grpSpPr>
        <p:sp>
          <p:nvSpPr>
            <p:cNvPr id="6" name="Овал 5"/>
            <p:cNvSpPr/>
            <p:nvPr/>
          </p:nvSpPr>
          <p:spPr>
            <a:xfrm>
              <a:off x="716015" y="102516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7923" y="1020789"/>
              <a:ext cx="8032121" cy="6469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/>
                <a:t>СОЧЕТАНИЕ ПОСЛЕДОВАТЕЛЬНОГО И ПАРАЛЛЕЛЬНОГО ИЗУЧЕНИЯ ПРЕДМЕТОВ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83076" y="1548594"/>
            <a:ext cx="784333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kern="0" dirty="0"/>
              <a:t>Фрагмент календарного учебного графика  ученика, обучающегося по ИУП</a:t>
            </a:r>
          </a:p>
          <a:p>
            <a:pPr algn="ctr"/>
            <a:r>
              <a:rPr lang="ru-RU" sz="1400" b="1" kern="0" dirty="0"/>
              <a:t> в Х классе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32659" y="2195635"/>
            <a:ext cx="7645581" cy="41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20" y="-59045"/>
            <a:ext cx="6753332" cy="72008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+mn-lt"/>
              </a:rPr>
              <a:t>Модели организации очно-заочного обучения с использованием дистанционного обучения в синхронном формате ЦОС МЭО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3925" y="614186"/>
            <a:ext cx="8624029" cy="646986"/>
            <a:chOff x="716015" y="1020789"/>
            <a:chExt cx="8624029" cy="646986"/>
          </a:xfrm>
        </p:grpSpPr>
        <p:sp>
          <p:nvSpPr>
            <p:cNvPr id="4" name="Овал 3"/>
            <p:cNvSpPr/>
            <p:nvPr/>
          </p:nvSpPr>
          <p:spPr>
            <a:xfrm>
              <a:off x="716015" y="102516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07923" y="1020789"/>
              <a:ext cx="8032121" cy="64698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1600" b="1" dirty="0"/>
                <a:t>СОЧЕТАНИЕ ОЧНО-ЗАОЧНОГО ОБУЧЕНИЯ С ИСПОЛЬЗОВАНИЕ ДИСТАНЦИОННЫХ ОБРАЗОВАТЕЛЬНЫХ ТЕХНОЛОГИЙ И ЦОС МЭО</a:t>
              </a:r>
            </a:p>
          </p:txBody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45102"/>
              </p:ext>
            </p:extLst>
          </p:nvPr>
        </p:nvGraphicFramePr>
        <p:xfrm>
          <a:off x="171478" y="1356847"/>
          <a:ext cx="6926082" cy="5376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6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7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374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Предметная область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часов в неделю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очно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dirty="0">
                          <a:solidFill>
                            <a:srgbClr val="000000"/>
                          </a:solidFill>
                          <a:latin typeface="+mn-lt"/>
                        </a:rPr>
                        <a:t>заочно в ЦОС МЭО</a:t>
                      </a:r>
                    </a:p>
                    <a:p>
                      <a:pPr algn="ctr"/>
                      <a:endParaRPr lang="ru-RU" sz="7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7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  <a:latin typeface="+mn-lt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  <a:latin typeface="+mn-lt"/>
                        </a:rPr>
                        <a:t>в том</a:t>
                      </a:r>
                      <a:r>
                        <a:rPr lang="ru-RU" sz="7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 числе</a:t>
                      </a:r>
                      <a:endParaRPr lang="ru-RU" sz="7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очно в школе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50" b="1" baseline="0" dirty="0">
                          <a:solidFill>
                            <a:srgbClr val="000000"/>
                          </a:solidFill>
                          <a:latin typeface="+mn-lt"/>
                        </a:rPr>
                        <a:t>очно с использованием дистанционного обучения</a:t>
                      </a:r>
                      <a:endParaRPr lang="ru-RU" sz="75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74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7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Обязательная часть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75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 и литература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 и родная литература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Родной язык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Иностранные языки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74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Общественные науки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74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 и информатика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Информатика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3743"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Естественные науки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Астрономия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03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культура, экология и ОБЖ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ОБЖ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Индивидуальный проект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/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7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обязательной части: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743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ru-RU" sz="7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Часть</a:t>
                      </a:r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75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формируемая участниками образовательных отношений (ЧФУОО)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74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физике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 dirty="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6694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5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Решение задач по химии</a:t>
                      </a:r>
                      <a:endParaRPr lang="ru-RU" sz="7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Основы биотехнологии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5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ЭК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50"/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7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по ЧФУОО: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743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75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ВСЕГО: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38" marR="5538" marT="55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17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5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5538" marR="5538" marT="5538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861708"/>
              </p:ext>
            </p:extLst>
          </p:nvPr>
        </p:nvGraphicFramePr>
        <p:xfrm>
          <a:off x="7191667" y="3913154"/>
          <a:ext cx="1676287" cy="13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601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очное обучение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61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очное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</a:rPr>
                        <a:t> обучение с использование ДОТ и ЦОС МЭО</a:t>
                      </a:r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61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</a:rPr>
                        <a:t>заочное</a:t>
                      </a:r>
                      <a:r>
                        <a:rPr lang="ru-RU" sz="800" b="0" baseline="0" dirty="0">
                          <a:solidFill>
                            <a:schemeClr val="tx1"/>
                          </a:solidFill>
                        </a:rPr>
                        <a:t> обучение с применением ЦОС МЭО</a:t>
                      </a:r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8466" y="1526650"/>
            <a:ext cx="1960284" cy="1467326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Пример ИУП обучающегося</a:t>
            </a:r>
          </a:p>
          <a:p>
            <a:pPr algn="ctr"/>
            <a:r>
              <a:rPr lang="ru-RU" sz="1400" b="1" dirty="0"/>
              <a:t>Х класса</a:t>
            </a:r>
          </a:p>
        </p:txBody>
      </p:sp>
    </p:spTree>
    <p:extLst>
      <p:ext uri="{BB962C8B-B14F-4D97-AF65-F5344CB8AC3E}">
        <p14:creationId xmlns:p14="http://schemas.microsoft.com/office/powerpoint/2010/main" val="23908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87794" y="789648"/>
            <a:ext cx="8936180" cy="1964148"/>
            <a:chOff x="87794" y="687260"/>
            <a:chExt cx="8936180" cy="196414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29564" y="687260"/>
              <a:ext cx="4968552" cy="74914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endParaRPr lang="ru-RU" sz="1000" b="1" dirty="0">
                <a:effectLst/>
              </a:endParaRPr>
            </a:p>
            <a:p>
              <a:pPr algn="ctr"/>
              <a:r>
                <a:rPr lang="ru-RU" sz="1200" b="1" dirty="0">
                  <a:effectLst/>
                </a:rPr>
                <a:t>ЭЛЕКТРОННОЕ ОБУЧЕНИЕ</a:t>
              </a:r>
              <a:r>
                <a:rPr lang="en-US" sz="1200" b="1" dirty="0">
                  <a:effectLst/>
                </a:rPr>
                <a:t> (</a:t>
              </a:r>
              <a:r>
                <a:rPr lang="ru-RU" sz="1200" b="1" dirty="0">
                  <a:effectLst/>
                </a:rPr>
                <a:t>ЭО)</a:t>
              </a:r>
            </a:p>
            <a:p>
              <a:pPr algn="ctr"/>
              <a:r>
                <a:rPr lang="ru-RU" sz="1200" b="1" dirty="0">
                  <a:effectLst/>
                </a:rPr>
                <a:t> </a:t>
              </a:r>
              <a:r>
                <a:rPr lang="ru-RU" sz="1200" dirty="0"/>
                <a:t>организация образовательной деятельности с применением</a:t>
              </a:r>
              <a:endParaRPr lang="ru-RU" sz="1200" b="1" dirty="0">
                <a:effectLst/>
              </a:endParaRPr>
            </a:p>
            <a:p>
              <a:pPr algn="ctr"/>
              <a:endParaRPr lang="ru-RU" sz="1000" dirty="0">
                <a:effectLst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87794" y="1958037"/>
              <a:ext cx="3227132" cy="6933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ru-RU" sz="1200" b="1" dirty="0">
                  <a:effectLst/>
                  <a:latin typeface="+mj-lt"/>
                </a:rPr>
                <a:t>Информации,</a:t>
              </a:r>
            </a:p>
            <a:p>
              <a:pPr algn="ctr"/>
              <a:r>
                <a:rPr lang="ru-RU" sz="1200" b="1" dirty="0">
                  <a:effectLst/>
                  <a:latin typeface="+mj-lt"/>
                </a:rPr>
                <a:t>содержащейся в базах данных</a:t>
              </a:r>
              <a:r>
                <a:rPr lang="ru-RU" sz="1200" dirty="0">
                  <a:effectLst/>
                  <a:latin typeface="+mj-lt"/>
                </a:rPr>
                <a:t>, </a:t>
              </a:r>
            </a:p>
            <a:p>
              <a:pPr algn="ctr"/>
              <a:r>
                <a:rPr lang="ru-RU" sz="1200" dirty="0">
                  <a:latin typeface="+mj-lt"/>
                </a:rPr>
                <a:t>– цифровой образовательный контент</a:t>
              </a:r>
              <a:endParaRPr lang="ru-RU" sz="1200" dirty="0">
                <a:effectLst/>
                <a:latin typeface="+mj-lt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377204" y="1958036"/>
              <a:ext cx="2646401" cy="6933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ru-RU" sz="1200" b="1" dirty="0">
                  <a:effectLst/>
                </a:rPr>
                <a:t>Информационных технологий и технических средств</a:t>
              </a:r>
              <a:r>
                <a:rPr lang="ru-RU" sz="1200" dirty="0"/>
                <a:t> </a:t>
              </a:r>
            </a:p>
            <a:p>
              <a:pPr algn="ctr"/>
              <a:r>
                <a:rPr lang="ru-RU" sz="1200" dirty="0"/>
                <a:t>– образовательные платформы</a:t>
              </a:r>
              <a:endParaRPr lang="ru-RU" sz="1200" dirty="0">
                <a:effectLst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6097818" y="1958035"/>
              <a:ext cx="2926156" cy="693371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ctr"/>
              <a:r>
                <a:rPr lang="ru-RU" sz="1200" b="1" dirty="0">
                  <a:effectLst/>
                </a:rPr>
                <a:t>Информационно-телекоммуникационных сетей</a:t>
              </a:r>
            </a:p>
            <a:p>
              <a:pPr algn="ctr"/>
              <a:endParaRPr lang="ru-RU" sz="1200" dirty="0">
                <a:effectLst/>
              </a:endParaRPr>
            </a:p>
          </p:txBody>
        </p:sp>
        <p:cxnSp>
          <p:nvCxnSpPr>
            <p:cNvPr id="9" name="Прямая со стрелкой 8"/>
            <p:cNvCxnSpPr>
              <a:stCxn id="4" idx="2"/>
              <a:endCxn id="6" idx="0"/>
            </p:cNvCxnSpPr>
            <p:nvPr/>
          </p:nvCxnSpPr>
          <p:spPr>
            <a:xfrm flipH="1">
              <a:off x="1701360" y="1436401"/>
              <a:ext cx="3012480" cy="52163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700405" y="1419961"/>
              <a:ext cx="0" cy="538076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4" idx="2"/>
              <a:endCxn id="8" idx="0"/>
            </p:cNvCxnSpPr>
            <p:nvPr/>
          </p:nvCxnSpPr>
          <p:spPr>
            <a:xfrm>
              <a:off x="4713840" y="1436401"/>
              <a:ext cx="2847056" cy="52163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14989" y="-3388"/>
            <a:ext cx="6928763" cy="72008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Электронное обучение и дистанционные образовательные технологии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21861" y="3599511"/>
            <a:ext cx="8402165" cy="1648380"/>
            <a:chOff x="377724" y="3192858"/>
            <a:chExt cx="8402165" cy="164838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796508" y="3192858"/>
              <a:ext cx="5497126" cy="5618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00" b="1" dirty="0"/>
            </a:p>
            <a:p>
              <a:pPr algn="ctr"/>
              <a:r>
                <a:rPr lang="ru-RU" sz="1200" b="1" dirty="0"/>
                <a:t>ДИСТАНЦИОННЫЕ ОБРАЗОВАТЕЛЬНЫЕ ТЕХНОЛОГИИ (ДОТ) </a:t>
              </a:r>
            </a:p>
            <a:p>
              <a:pPr algn="ctr"/>
              <a:endParaRPr lang="ru-RU" sz="1000" dirty="0">
                <a:effectLst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377724" y="4330460"/>
              <a:ext cx="2855343" cy="40862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dirty="0"/>
                <a:t>Применение  информационно-телекоммуникационных сетей 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475308" y="4330460"/>
              <a:ext cx="4304581" cy="5107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dirty="0"/>
                <a:t>Опосредованное (на расстоянии) взаимодействие обучающихся и педагогических работников</a:t>
              </a:r>
            </a:p>
          </p:txBody>
        </p:sp>
        <p:cxnSp>
          <p:nvCxnSpPr>
            <p:cNvPr id="42" name="Прямая со стрелкой 41"/>
            <p:cNvCxnSpPr>
              <a:stCxn id="37" idx="2"/>
              <a:endCxn id="39" idx="0"/>
            </p:cNvCxnSpPr>
            <p:nvPr/>
          </p:nvCxnSpPr>
          <p:spPr>
            <a:xfrm flipH="1">
              <a:off x="1805396" y="3754714"/>
              <a:ext cx="2739675" cy="575746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37" idx="2"/>
            </p:cNvCxnSpPr>
            <p:nvPr/>
          </p:nvCxnSpPr>
          <p:spPr>
            <a:xfrm>
              <a:off x="4545071" y="3754714"/>
              <a:ext cx="2082528" cy="575746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214807" y="6241198"/>
            <a:ext cx="8601252" cy="48906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1200" b="1" dirty="0"/>
              <a:t>Нормативно-правовое обоснование: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статья 16 ФЗ от 29.12.2012 </a:t>
            </a:r>
            <a:r>
              <a:rPr lang="en-US" sz="1200" b="1" dirty="0"/>
              <a:t>N 273-</a:t>
            </a:r>
            <a:r>
              <a:rPr lang="ru-RU" sz="1200" b="1" dirty="0"/>
              <a:t>ФЗ  «Об образовании в РФ»</a:t>
            </a:r>
          </a:p>
        </p:txBody>
      </p:sp>
    </p:spTree>
    <p:extLst>
      <p:ext uri="{BB962C8B-B14F-4D97-AF65-F5344CB8AC3E}">
        <p14:creationId xmlns:p14="http://schemas.microsoft.com/office/powerpoint/2010/main" val="11961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40" y="-3388"/>
            <a:ext cx="7082286" cy="72008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Варианты организации заочной части обучения в ЦОС МЭО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8344" y="715991"/>
            <a:ext cx="8834886" cy="2455208"/>
            <a:chOff x="274608" y="923025"/>
            <a:chExt cx="8834886" cy="2455208"/>
          </a:xfrm>
        </p:grpSpPr>
        <p:sp>
          <p:nvSpPr>
            <p:cNvPr id="12" name="TextBox 11"/>
            <p:cNvSpPr txBox="1"/>
            <p:nvPr/>
          </p:nvSpPr>
          <p:spPr>
            <a:xfrm>
              <a:off x="1423358" y="923025"/>
              <a:ext cx="6271403" cy="64698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Заочная часть обучения в ЦОС МЭО может быть организована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608" y="2152365"/>
              <a:ext cx="3160144" cy="64698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дома у обучающегося</a:t>
              </a:r>
            </a:p>
            <a:p>
              <a:pPr algn="ctr"/>
              <a:r>
                <a:rPr lang="ru-RU" sz="16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47381" y="2152365"/>
              <a:ext cx="5262113" cy="122586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0000"/>
                  </a:solidFill>
                </a:rPr>
                <a:t>в образовательной организации</a:t>
              </a:r>
            </a:p>
            <a:p>
              <a:pPr algn="ctr"/>
              <a:r>
                <a:rPr lang="ru-RU" sz="1400" dirty="0">
                  <a:solidFill>
                    <a:srgbClr val="000000"/>
                  </a:solidFill>
                </a:rPr>
                <a:t> </a:t>
              </a:r>
              <a:r>
                <a:rPr lang="ru-RU" sz="1200" dirty="0">
                  <a:solidFill>
                    <a:srgbClr val="000000"/>
                  </a:solidFill>
                </a:rPr>
                <a:t>(вне классно-урочной системы и занятий в классе, например,                       в библиотеке, </a:t>
              </a:r>
              <a:r>
                <a:rPr lang="ru-RU" sz="1200" dirty="0" err="1">
                  <a:solidFill>
                    <a:srgbClr val="000000"/>
                  </a:solidFill>
                </a:rPr>
                <a:t>медиатеке</a:t>
              </a:r>
              <a:r>
                <a:rPr lang="ru-RU" sz="1200" dirty="0">
                  <a:solidFill>
                    <a:srgbClr val="000000"/>
                  </a:solidFill>
                </a:rPr>
                <a:t>, лабораториях, т.е. в специально оборудованных аудиториях (классах) для самоподготовки обучающихся и реализации проектной деятельности)</a:t>
              </a:r>
            </a:p>
          </p:txBody>
        </p:sp>
        <p:cxnSp>
          <p:nvCxnSpPr>
            <p:cNvPr id="16" name="Прямая со стрелкой 15"/>
            <p:cNvCxnSpPr>
              <a:stCxn id="12" idx="2"/>
              <a:endCxn id="13" idx="0"/>
            </p:cNvCxnSpPr>
            <p:nvPr/>
          </p:nvCxnSpPr>
          <p:spPr>
            <a:xfrm flipH="1">
              <a:off x="1854680" y="1570011"/>
              <a:ext cx="2704380" cy="5823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12" idx="2"/>
              <a:endCxn id="14" idx="0"/>
            </p:cNvCxnSpPr>
            <p:nvPr/>
          </p:nvCxnSpPr>
          <p:spPr>
            <a:xfrm>
              <a:off x="4559060" y="1570011"/>
              <a:ext cx="1919378" cy="58235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/>
          <p:cNvGrpSpPr/>
          <p:nvPr/>
        </p:nvGrpSpPr>
        <p:grpSpPr>
          <a:xfrm>
            <a:off x="779581" y="3506112"/>
            <a:ext cx="7781026" cy="2711579"/>
            <a:chOff x="851143" y="3270924"/>
            <a:chExt cx="7781026" cy="2711579"/>
          </a:xfrm>
        </p:grpSpPr>
        <p:sp>
          <p:nvSpPr>
            <p:cNvPr id="20" name="TextBox 19"/>
            <p:cNvSpPr txBox="1"/>
            <p:nvPr/>
          </p:nvSpPr>
          <p:spPr>
            <a:xfrm>
              <a:off x="851143" y="3270924"/>
              <a:ext cx="7030528" cy="37457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</a:rPr>
                <a:t>Виды учебной деятельности при заочной форме: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25595" y="3827866"/>
              <a:ext cx="7306574" cy="37457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</a:rPr>
                <a:t>изучение нового материала в ЦОС МЭО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25595" y="5335517"/>
              <a:ext cx="7306574" cy="6469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</a:rPr>
                <a:t>проектная деятельность (подготовка индивидуального проекта на уровне СОО)</a:t>
              </a: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28780" y="3645495"/>
              <a:ext cx="2" cy="1866866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>
              <a:stCxn id="32" idx="1"/>
            </p:cNvCxnSpPr>
            <p:nvPr/>
          </p:nvCxnSpPr>
          <p:spPr>
            <a:xfrm flipH="1">
              <a:off x="928783" y="4015152"/>
              <a:ext cx="396812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H="1">
              <a:off x="928781" y="5512361"/>
              <a:ext cx="396815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25595" y="4501629"/>
              <a:ext cx="7306574" cy="64698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000000"/>
                  </a:solidFill>
                </a:rPr>
                <a:t>подготовка и прохождение текущего и промежуточного контроля в ЦОС МЭО </a:t>
              </a: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928781" y="4688914"/>
              <a:ext cx="396814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8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019"/>
            <a:ext cx="7276647" cy="72008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Модели Расписаний занятий  при очно-заочной форме с использованием ЦОС МЭО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944" y="1647276"/>
            <a:ext cx="461665" cy="415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b="1" dirty="0"/>
              <a:t>Шестидневная учебная неделя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612294" y="1149820"/>
            <a:ext cx="3282662" cy="503844"/>
            <a:chOff x="716015" y="1025161"/>
            <a:chExt cx="3282662" cy="503844"/>
          </a:xfrm>
        </p:grpSpPr>
        <p:sp>
          <p:nvSpPr>
            <p:cNvPr id="6" name="Овал 5"/>
            <p:cNvSpPr/>
            <p:nvPr/>
          </p:nvSpPr>
          <p:spPr>
            <a:xfrm>
              <a:off x="716015" y="1025161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7924" y="1108455"/>
              <a:ext cx="2690753" cy="3745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/>
                <a:t>Модель 5+1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190617" y="4453237"/>
            <a:ext cx="2566774" cy="1762937"/>
            <a:chOff x="647362" y="4308724"/>
            <a:chExt cx="2514555" cy="1840223"/>
          </a:xfrm>
        </p:grpSpPr>
        <p:sp>
          <p:nvSpPr>
            <p:cNvPr id="14" name="TextBox 13"/>
            <p:cNvSpPr txBox="1"/>
            <p:nvPr/>
          </p:nvSpPr>
          <p:spPr>
            <a:xfrm>
              <a:off x="647362" y="4308724"/>
              <a:ext cx="2514553" cy="30777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Учебная неделя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099" y="4701397"/>
              <a:ext cx="316591" cy="12335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1</a:t>
              </a:r>
            </a:p>
          </p:txBody>
        </p:sp>
        <p:sp>
          <p:nvSpPr>
            <p:cNvPr id="21" name="Левая фигурная скобка 20"/>
            <p:cNvSpPr/>
            <p:nvPr/>
          </p:nvSpPr>
          <p:spPr>
            <a:xfrm rot="16200000">
              <a:off x="1392495" y="5223613"/>
              <a:ext cx="194938" cy="1655730"/>
            </a:xfrm>
            <a:prstGeom prst="leftBrac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8194" y="4701397"/>
              <a:ext cx="316591" cy="12335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93110" y="4701397"/>
              <a:ext cx="316591" cy="12335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22224" y="4701397"/>
              <a:ext cx="316591" cy="123357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59142" y="4701397"/>
              <a:ext cx="316591" cy="12335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07972" y="4701397"/>
              <a:ext cx="316591" cy="12335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6</a:t>
              </a:r>
            </a:p>
          </p:txBody>
        </p:sp>
        <p:sp>
          <p:nvSpPr>
            <p:cNvPr id="28" name="Левая фигурная скобка 27"/>
            <p:cNvSpPr/>
            <p:nvPr/>
          </p:nvSpPr>
          <p:spPr>
            <a:xfrm rot="16200000">
              <a:off x="2891003" y="5870978"/>
              <a:ext cx="187883" cy="353944"/>
            </a:xfrm>
            <a:prstGeom prst="leftBrac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36147" y="3908399"/>
            <a:ext cx="3264104" cy="503844"/>
            <a:chOff x="700906" y="3803017"/>
            <a:chExt cx="3264104" cy="503844"/>
          </a:xfrm>
        </p:grpSpPr>
        <p:sp>
          <p:nvSpPr>
            <p:cNvPr id="8" name="Овал 7"/>
            <p:cNvSpPr/>
            <p:nvPr/>
          </p:nvSpPr>
          <p:spPr>
            <a:xfrm>
              <a:off x="700906" y="3803017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74257" y="3867654"/>
              <a:ext cx="2690753" cy="3745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/>
                <a:t>Модель 4+1+1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187186" y="1128717"/>
            <a:ext cx="3295620" cy="503844"/>
            <a:chOff x="4701397" y="689720"/>
            <a:chExt cx="3295620" cy="503844"/>
          </a:xfrm>
        </p:grpSpPr>
        <p:sp>
          <p:nvSpPr>
            <p:cNvPr id="10" name="Овал 9"/>
            <p:cNvSpPr/>
            <p:nvPr/>
          </p:nvSpPr>
          <p:spPr>
            <a:xfrm>
              <a:off x="4701397" y="689720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06264" y="750674"/>
              <a:ext cx="2690753" cy="3745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/>
                <a:t>Модель 4+1</a:t>
              </a: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275450" y="3941554"/>
            <a:ext cx="3281333" cy="503844"/>
            <a:chOff x="4810576" y="3908398"/>
            <a:chExt cx="3281333" cy="503844"/>
          </a:xfrm>
        </p:grpSpPr>
        <p:sp>
          <p:nvSpPr>
            <p:cNvPr id="12" name="Овал 11"/>
            <p:cNvSpPr/>
            <p:nvPr/>
          </p:nvSpPr>
          <p:spPr>
            <a:xfrm>
              <a:off x="4810576" y="3908398"/>
              <a:ext cx="539152" cy="5038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401156" y="3973035"/>
              <a:ext cx="2690753" cy="37457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sz="1600" dirty="0"/>
                <a:t>Модель 3+1+1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768578" y="1799529"/>
            <a:ext cx="461665" cy="415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b="1" dirty="0"/>
              <a:t>Пятидневная учебная неделя</a:t>
            </a:r>
          </a:p>
        </p:txBody>
      </p:sp>
      <p:grpSp>
        <p:nvGrpSpPr>
          <p:cNvPr id="68" name="Группа 67"/>
          <p:cNvGrpSpPr/>
          <p:nvPr/>
        </p:nvGrpSpPr>
        <p:grpSpPr>
          <a:xfrm>
            <a:off x="1084042" y="1663755"/>
            <a:ext cx="3134275" cy="2136346"/>
            <a:chOff x="1116388" y="1203703"/>
            <a:chExt cx="2501878" cy="2136346"/>
          </a:xfrm>
        </p:grpSpPr>
        <p:sp>
          <p:nvSpPr>
            <p:cNvPr id="35" name="TextBox 34"/>
            <p:cNvSpPr txBox="1"/>
            <p:nvPr/>
          </p:nvSpPr>
          <p:spPr>
            <a:xfrm>
              <a:off x="1172592" y="1203703"/>
              <a:ext cx="2005814" cy="2828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Учебная неделя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4347" y="1564580"/>
              <a:ext cx="257961" cy="11336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1</a:t>
              </a:r>
            </a:p>
          </p:txBody>
        </p:sp>
        <p:sp>
          <p:nvSpPr>
            <p:cNvPr id="37" name="Левая фигурная скобка 36"/>
            <p:cNvSpPr/>
            <p:nvPr/>
          </p:nvSpPr>
          <p:spPr>
            <a:xfrm rot="16200000">
              <a:off x="1912788" y="1987323"/>
              <a:ext cx="179153" cy="1636035"/>
            </a:xfrm>
            <a:prstGeom prst="leftBrac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00305" y="1564580"/>
              <a:ext cx="257961" cy="11336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47230" y="1564580"/>
              <a:ext cx="257961" cy="11336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89527" y="1564580"/>
              <a:ext cx="257961" cy="11336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4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538048" y="1564580"/>
              <a:ext cx="257961" cy="11336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96072" y="1564580"/>
              <a:ext cx="257961" cy="113369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ru-RU" sz="900" dirty="0"/>
                <a:t>Учебный день 6</a:t>
              </a:r>
            </a:p>
          </p:txBody>
        </p:sp>
        <p:sp>
          <p:nvSpPr>
            <p:cNvPr id="43" name="Левая фигурная скобка 42"/>
            <p:cNvSpPr/>
            <p:nvPr/>
          </p:nvSpPr>
          <p:spPr>
            <a:xfrm rot="16200000">
              <a:off x="2947664" y="2664174"/>
              <a:ext cx="179153" cy="282333"/>
            </a:xfrm>
            <a:prstGeom prst="leftBrac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16388" y="2999530"/>
              <a:ext cx="1694898" cy="3405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108000" rtlCol="0">
              <a:spAutoFit/>
            </a:bodyPr>
            <a:lstStyle/>
            <a:p>
              <a:pPr algn="ctr"/>
              <a:r>
                <a:rPr lang="ru-RU" sz="1400" dirty="0"/>
                <a:t>Очная часть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863107" y="2988457"/>
              <a:ext cx="755159" cy="3466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36000" rIns="0" bIns="0" rtlCol="0">
              <a:spAutoFit/>
            </a:bodyPr>
            <a:lstStyle/>
            <a:p>
              <a:pPr algn="ctr"/>
              <a:r>
                <a:rPr lang="ru-RU" sz="900" dirty="0"/>
                <a:t>Заочная часть в ЦОС МЭО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718108" y="1643766"/>
            <a:ext cx="2923824" cy="2150168"/>
            <a:chOff x="5620660" y="1189881"/>
            <a:chExt cx="3003398" cy="215016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5620660" y="1189881"/>
              <a:ext cx="2382836" cy="2150168"/>
              <a:chOff x="5269265" y="1282465"/>
              <a:chExt cx="1676202" cy="2150168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5335625" y="1282465"/>
                <a:ext cx="1609841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Учебная неделя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37224" y="1657164"/>
                <a:ext cx="225372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1</a:t>
                </a:r>
              </a:p>
            </p:txBody>
          </p:sp>
          <p:sp>
            <p:nvSpPr>
              <p:cNvPr id="58" name="Левая фигурная скобка 57"/>
              <p:cNvSpPr/>
              <p:nvPr/>
            </p:nvSpPr>
            <p:spPr>
              <a:xfrm rot="16200000">
                <a:off x="5904856" y="2240716"/>
                <a:ext cx="179153" cy="1314416"/>
              </a:xfrm>
              <a:prstGeom prst="leftBrac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53182" y="1657164"/>
                <a:ext cx="225372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000107" y="1657164"/>
                <a:ext cx="225372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3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42404" y="1657164"/>
                <a:ext cx="225372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4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6695008" y="1657164"/>
                <a:ext cx="225372" cy="113369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5</a:t>
                </a:r>
              </a:p>
            </p:txBody>
          </p:sp>
          <p:sp>
            <p:nvSpPr>
              <p:cNvPr id="64" name="Левая фигурная скобка 63"/>
              <p:cNvSpPr/>
              <p:nvPr/>
            </p:nvSpPr>
            <p:spPr>
              <a:xfrm rot="16200000">
                <a:off x="6742325" y="2784359"/>
                <a:ext cx="178196" cy="228088"/>
              </a:xfrm>
              <a:prstGeom prst="leftBrac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269265" y="3092114"/>
                <a:ext cx="1355473" cy="34051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Очная часть</a:t>
                </a: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585802" y="2993363"/>
              <a:ext cx="1038256" cy="3466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0" tIns="36000" rIns="0" bIns="0" rtlCol="0">
              <a:spAutoFit/>
            </a:bodyPr>
            <a:lstStyle/>
            <a:p>
              <a:pPr algn="ctr"/>
              <a:r>
                <a:rPr lang="ru-RU" sz="900" dirty="0"/>
                <a:t>Заочная часть </a:t>
              </a:r>
            </a:p>
            <a:p>
              <a:pPr algn="ctr"/>
              <a:r>
                <a:rPr lang="ru-RU" sz="900" dirty="0"/>
                <a:t>в ЦОС МЭО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738040" y="4461294"/>
            <a:ext cx="2851582" cy="2190795"/>
            <a:chOff x="5565001" y="4461294"/>
            <a:chExt cx="2851582" cy="2190795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5565001" y="4461294"/>
              <a:ext cx="2478613" cy="2190795"/>
              <a:chOff x="5504211" y="4453239"/>
              <a:chExt cx="1770193" cy="219079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600162" y="4453239"/>
                <a:ext cx="1617035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/>
                  <a:t>Учебная неделя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611916" y="4814116"/>
                <a:ext cx="230800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1</a:t>
                </a:r>
              </a:p>
            </p:txBody>
          </p:sp>
          <p:sp>
            <p:nvSpPr>
              <p:cNvPr id="73" name="Левая фигурная скобка 72"/>
              <p:cNvSpPr/>
              <p:nvPr/>
            </p:nvSpPr>
            <p:spPr>
              <a:xfrm rot="16200000">
                <a:off x="6014155" y="5563061"/>
                <a:ext cx="157499" cy="961976"/>
              </a:xfrm>
              <a:prstGeom prst="leftBrac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927874" y="4814116"/>
                <a:ext cx="230800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2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274799" y="4814116"/>
                <a:ext cx="230800" cy="113369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3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617096" y="4814116"/>
                <a:ext cx="230800" cy="11336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4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969700" y="4814116"/>
                <a:ext cx="230800" cy="113369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ru-RU" sz="900" dirty="0"/>
                  <a:t>Учебный день 5</a:t>
                </a:r>
              </a:p>
            </p:txBody>
          </p:sp>
          <p:sp>
            <p:nvSpPr>
              <p:cNvPr id="78" name="Левая фигурная скобка 77"/>
              <p:cNvSpPr/>
              <p:nvPr/>
            </p:nvSpPr>
            <p:spPr>
              <a:xfrm rot="16200000">
                <a:off x="7047809" y="5888148"/>
                <a:ext cx="148488" cy="304703"/>
              </a:xfrm>
              <a:prstGeom prst="leftBrace">
                <a:avLst/>
              </a:prstGeom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140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504211" y="6201360"/>
                <a:ext cx="1013176" cy="44267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/>
                  <a:t>Очная часть в школе</a:t>
                </a: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7706947" y="6162381"/>
              <a:ext cx="709636" cy="48906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lIns="0" tIns="36000" rIns="0" bIns="36000" rtlCol="0">
              <a:spAutoFit/>
            </a:bodyPr>
            <a:lstStyle/>
            <a:p>
              <a:pPr algn="ctr"/>
              <a:r>
                <a:rPr lang="ru-RU" sz="800" dirty="0"/>
                <a:t>Заочная часть </a:t>
              </a:r>
            </a:p>
            <a:p>
              <a:pPr algn="ctr"/>
              <a:r>
                <a:rPr lang="ru-RU" sz="800" dirty="0"/>
                <a:t>в ЦОС МЭО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90242" y="1051083"/>
            <a:ext cx="4438626" cy="57292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681268" y="1043759"/>
            <a:ext cx="4307457" cy="57292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211406" y="6190835"/>
            <a:ext cx="635741" cy="544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Очная  часть </a:t>
            </a:r>
          </a:p>
          <a:p>
            <a:pPr algn="ctr"/>
            <a:r>
              <a:rPr lang="ru-RU" sz="800" dirty="0"/>
              <a:t>ЦОС МЭО + ДОТ</a:t>
            </a:r>
          </a:p>
        </p:txBody>
      </p:sp>
      <p:sp>
        <p:nvSpPr>
          <p:cNvPr id="97" name="Левая фигурная скобка 96"/>
          <p:cNvSpPr/>
          <p:nvPr/>
        </p:nvSpPr>
        <p:spPr>
          <a:xfrm rot="16200000">
            <a:off x="7411141" y="5835913"/>
            <a:ext cx="148488" cy="426643"/>
          </a:xfrm>
          <a:prstGeom prst="leftBrac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8" name="TextBox 97"/>
          <p:cNvSpPr txBox="1"/>
          <p:nvPr/>
        </p:nvSpPr>
        <p:spPr>
          <a:xfrm>
            <a:off x="1105369" y="6253895"/>
            <a:ext cx="1655555" cy="2724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Очная часть в школе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09268" y="6209415"/>
            <a:ext cx="635586" cy="5448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Очная  часть </a:t>
            </a:r>
          </a:p>
          <a:p>
            <a:pPr algn="ctr"/>
            <a:r>
              <a:rPr lang="ru-RU" sz="800" dirty="0"/>
              <a:t>ЦОС МЭО + ДОТ</a:t>
            </a:r>
          </a:p>
        </p:txBody>
      </p:sp>
      <p:sp>
        <p:nvSpPr>
          <p:cNvPr id="101" name="Левая фигурная скобка 100"/>
          <p:cNvSpPr/>
          <p:nvPr/>
        </p:nvSpPr>
        <p:spPr>
          <a:xfrm rot="16200000">
            <a:off x="3051411" y="5890344"/>
            <a:ext cx="148488" cy="426643"/>
          </a:xfrm>
          <a:prstGeom prst="leftBrac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02" name="TextBox 101"/>
          <p:cNvSpPr txBox="1"/>
          <p:nvPr/>
        </p:nvSpPr>
        <p:spPr>
          <a:xfrm>
            <a:off x="3478584" y="6219894"/>
            <a:ext cx="679947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Заочная часть </a:t>
            </a:r>
          </a:p>
          <a:p>
            <a:pPr algn="ctr"/>
            <a:r>
              <a:rPr lang="ru-RU" sz="800" dirty="0"/>
              <a:t>в ЦОС МЭО</a:t>
            </a:r>
          </a:p>
        </p:txBody>
      </p:sp>
    </p:spTree>
    <p:extLst>
      <p:ext uri="{BB962C8B-B14F-4D97-AF65-F5344CB8AC3E}">
        <p14:creationId xmlns:p14="http://schemas.microsoft.com/office/powerpoint/2010/main" val="41883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4250"/>
            <a:ext cx="7255896" cy="72008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Пример расписания занятий при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очно-заочной форме с использованием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ЦОС МЭО</a:t>
            </a:r>
          </a:p>
        </p:txBody>
      </p:sp>
      <p:graphicFrame>
        <p:nvGraphicFramePr>
          <p:cNvPr id="4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851645"/>
              </p:ext>
            </p:extLst>
          </p:nvPr>
        </p:nvGraphicFramePr>
        <p:xfrm>
          <a:off x="297646" y="854016"/>
          <a:ext cx="3049403" cy="5924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4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№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  <a:ea typeface="Times New Roman"/>
                        </a:rPr>
                        <a:t>10 класс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02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Понедельник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+mn-lt"/>
                        </a:rPr>
                        <a:t>Русский</a:t>
                      </a:r>
                      <a:r>
                        <a:rPr lang="ru-RU" sz="1000" b="0" baseline="0" dirty="0">
                          <a:latin typeface="+mn-lt"/>
                        </a:rPr>
                        <a:t> язык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Математика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Биология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+mn-lt"/>
                        </a:rPr>
                        <a:t>Литература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kern="1200" dirty="0">
                          <a:effectLst/>
                          <a:latin typeface="+mn-lt"/>
                        </a:rPr>
                        <a:t>Физкультура</a:t>
                      </a:r>
                      <a:endParaRPr lang="ru-RU" sz="1000" b="0" dirty="0">
                        <a:latin typeface="+mn-lt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effectLst/>
                          <a:latin typeface="+mn-lt"/>
                        </a:rPr>
                        <a:t> </a:t>
                      </a:r>
                      <a:endParaRPr lang="ru-RU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352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Вторник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Английский язык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Физика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Обществознание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Математика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Решение задач по химии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Физкультура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352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Среда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Математика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Математика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Литература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latin typeface="+mn-lt"/>
                        </a:rPr>
                        <a:t>Решение задач по физике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История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000" dirty="0">
                        <a:latin typeface="+mn-lt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3528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Четверг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ru-RU" sz="1000">
                        <a:effectLst/>
                        <a:latin typeface="+mn-lt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4954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Пятница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1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000" b="0" dirty="0">
                          <a:latin typeface="+mn-lt"/>
                        </a:rPr>
                        <a:t>Математика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2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Английский язык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5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3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Физика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4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b="0" dirty="0" err="1">
                          <a:effectLst/>
                          <a:latin typeface="+mn-lt"/>
                          <a:ea typeface="Times New Roman"/>
                        </a:rPr>
                        <a:t>Индив</a:t>
                      </a: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000" b="0" baseline="0" dirty="0">
                          <a:effectLst/>
                          <a:latin typeface="+mn-lt"/>
                          <a:ea typeface="Times New Roman"/>
                        </a:rPr>
                        <a:t> проект</a:t>
                      </a:r>
                      <a:endParaRPr lang="ru-RU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5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effectLst/>
                          <a:latin typeface="+mn-lt"/>
                          <a:ea typeface="Times New Roman"/>
                        </a:rPr>
                        <a:t>Химия</a:t>
                      </a: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+mn-lt"/>
                        </a:rPr>
                        <a:t>6</a:t>
                      </a:r>
                      <a:endParaRPr lang="ru-RU" sz="1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/>
                </a:tc>
                <a:tc>
                  <a:txBody>
                    <a:bodyPr/>
                    <a:lstStyle/>
                    <a:p>
                      <a:pPr marL="0" marR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0930" marR="30930" marT="69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5773" y="4701396"/>
            <a:ext cx="244127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sz="1300" dirty="0">
              <a:ea typeface="Times New Roman"/>
            </a:endParaRPr>
          </a:p>
          <a:p>
            <a:r>
              <a:rPr lang="ru-RU" sz="1300" dirty="0">
                <a:ea typeface="Times New Roman"/>
              </a:rPr>
              <a:t>Самостоятельная работа обучающихся в ЦОС МЭО</a:t>
            </a:r>
          </a:p>
          <a:p>
            <a:endParaRPr lang="ru-RU" sz="1300" dirty="0">
              <a:ea typeface="Times New Roman"/>
            </a:endParaRPr>
          </a:p>
          <a:p>
            <a:endParaRPr lang="ru-RU" sz="300" dirty="0">
              <a:ea typeface="Times New Roman"/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467819" y="767751"/>
            <a:ext cx="353683" cy="6003985"/>
          </a:xfrm>
          <a:prstGeom prst="rightBrac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4028536" y="2402183"/>
            <a:ext cx="4951563" cy="2572117"/>
            <a:chOff x="4028536" y="1572422"/>
            <a:chExt cx="4951563" cy="2572117"/>
          </a:xfrm>
        </p:grpSpPr>
        <p:sp>
          <p:nvSpPr>
            <p:cNvPr id="7" name="TextBox 6"/>
            <p:cNvSpPr txBox="1"/>
            <p:nvPr/>
          </p:nvSpPr>
          <p:spPr>
            <a:xfrm>
              <a:off x="4882551" y="2531359"/>
              <a:ext cx="4097547" cy="71508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21 час в неделю  – очное обучение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82551" y="3429450"/>
              <a:ext cx="4097546" cy="715089"/>
            </a:xfrm>
            <a:prstGeom prst="round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dirty="0"/>
                <a:t>13 часов в неделю – заочное обучение </a:t>
              </a:r>
              <a:r>
                <a:rPr lang="ru-RU" b="1" dirty="0"/>
                <a:t>в ЦОС МЭО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28536" y="1572422"/>
              <a:ext cx="4951563" cy="64698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b="1" dirty="0"/>
                <a:t>Расписание для пятидневной учебной недели из расчета 34 часов, из которых: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369278" y="2219408"/>
              <a:ext cx="0" cy="1564711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7" idx="1"/>
            </p:cNvCxnSpPr>
            <p:nvPr/>
          </p:nvCxnSpPr>
          <p:spPr>
            <a:xfrm flipH="1" flipV="1">
              <a:off x="4369279" y="2888903"/>
              <a:ext cx="513272" cy="1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4369277" y="3784119"/>
              <a:ext cx="513273" cy="1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24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677239"/>
              </p:ext>
            </p:extLst>
          </p:nvPr>
        </p:nvGraphicFramePr>
        <p:xfrm>
          <a:off x="477079" y="826937"/>
          <a:ext cx="8230214" cy="479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Лист" r:id="rId3" imgW="15925880" imgH="9267869" progId="Excel.Sheet.12">
                  <p:embed/>
                </p:oleObj>
              </mc:Choice>
              <mc:Fallback>
                <p:oleObj name="Лист" r:id="rId3" imgW="15925880" imgH="9267869" progId="Excel.Sheet.12">
                  <p:embed/>
                  <p:pic>
                    <p:nvPicPr>
                      <p:cNvPr id="45" name="Объект 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079" y="826937"/>
                        <a:ext cx="8230214" cy="4790243"/>
                      </a:xfrm>
                      <a:prstGeom prst="rect">
                        <a:avLst/>
                      </a:prstGeom>
                      <a:ln w="28575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67" y="123833"/>
            <a:ext cx="7040385" cy="720080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latin typeface="+mn-lt"/>
              </a:rPr>
              <a:t>ПРИМЕР РАСПИСАНИЯ ЗАНЯТИЙ ПРИ сочетании ОЧНО-ЗАОЧНОГО ОБУЧЕНИЯ С ИСПОЛЬЗОВАНИЕМ ЦОС МЭО                      И ДОТ С УЧЕТОМ рекомендаций РОСПОТРЕБНАДЗОРА</a:t>
            </a:r>
            <a:br>
              <a:rPr lang="ru-RU" sz="1700" dirty="0">
                <a:latin typeface="+mn-lt"/>
              </a:rPr>
            </a:br>
            <a:r>
              <a:rPr lang="ru-RU" sz="1700" dirty="0">
                <a:latin typeface="+mn-lt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9400" y="5927288"/>
            <a:ext cx="2773680" cy="71508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Разное время начала уроков и перемен, разная продолжительность уроков: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Очно в школе (45 мин.),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Дистанционно (30 мин.)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908" y="5946757"/>
            <a:ext cx="1940108" cy="4379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</a:rPr>
              <a:t>Заочная часть в ЦОС МЭО</a:t>
            </a:r>
          </a:p>
          <a:p>
            <a:endParaRPr lang="ru-RU" sz="105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>
            <a:stCxn id="15" idx="0"/>
          </p:cNvCxnSpPr>
          <p:nvPr/>
        </p:nvCxnSpPr>
        <p:spPr>
          <a:xfrm flipH="1" flipV="1">
            <a:off x="3188474" y="5343278"/>
            <a:ext cx="1017766" cy="58401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15" idx="0"/>
          </p:cNvCxnSpPr>
          <p:nvPr/>
        </p:nvCxnSpPr>
        <p:spPr>
          <a:xfrm flipV="1">
            <a:off x="4206240" y="5343278"/>
            <a:ext cx="795121" cy="58401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6" idx="0"/>
          </p:cNvCxnSpPr>
          <p:nvPr/>
        </p:nvCxnSpPr>
        <p:spPr>
          <a:xfrm flipV="1">
            <a:off x="1474962" y="4500439"/>
            <a:ext cx="0" cy="144631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79377" y="5744410"/>
            <a:ext cx="2568271" cy="107263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Очная часть с использованием ДОТ и ЦОС МЭО. Онлайн уроки в подсистемах: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Личные сообщения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Мессенджер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</a:rPr>
              <a:t>Конференция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7227726" y="2504662"/>
            <a:ext cx="0" cy="323974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5" idx="0"/>
          </p:cNvCxnSpPr>
          <p:nvPr/>
        </p:nvCxnSpPr>
        <p:spPr>
          <a:xfrm flipH="1" flipV="1">
            <a:off x="3188474" y="2727960"/>
            <a:ext cx="1017766" cy="319932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13" y="0"/>
            <a:ext cx="7220361" cy="850900"/>
          </a:xfrm>
        </p:spPr>
        <p:txBody>
          <a:bodyPr>
            <a:normAutofit/>
          </a:bodyPr>
          <a:lstStyle/>
          <a:p>
            <a:r>
              <a:rPr lang="ru-RU" sz="2000" dirty="0"/>
              <a:t>Ресурсы </a:t>
            </a:r>
            <a:r>
              <a:rPr lang="ru-RU" sz="2000" dirty="0" err="1"/>
              <a:t>мэо</a:t>
            </a:r>
            <a:r>
              <a:rPr lang="ru-RU" sz="2000" dirty="0"/>
              <a:t> для организации</a:t>
            </a:r>
            <a:br>
              <a:rPr lang="ru-RU" sz="2000" dirty="0"/>
            </a:br>
            <a:r>
              <a:rPr lang="ru-RU" sz="2000" dirty="0"/>
              <a:t>сетевого взаимодействия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7350" y="868966"/>
            <a:ext cx="8997640" cy="817246"/>
            <a:chOff x="77350" y="756823"/>
            <a:chExt cx="8997640" cy="8172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418053" y="756824"/>
              <a:ext cx="2656937" cy="81724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ru-RU" sz="1400" b="1" dirty="0">
                  <a:solidFill>
                    <a:schemeClr val="bg1"/>
                  </a:solidFill>
                </a:rPr>
                <a:t>Цифровые инструменты для организации коммуникаций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245965" y="756824"/>
              <a:ext cx="3016811" cy="81724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400" b="1" dirty="0">
                  <a:solidFill>
                    <a:schemeClr val="bg1"/>
                  </a:solidFill>
                </a:rPr>
                <a:t>Система  организации и управления образовательным процессом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77350" y="756823"/>
              <a:ext cx="3002280" cy="81724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ru-RU" sz="1400" b="1" dirty="0">
                  <a:solidFill>
                    <a:schemeClr val="bg1"/>
                  </a:solidFill>
                </a:rPr>
                <a:t>Цифровой образовательный контент</a:t>
              </a:r>
              <a:endParaRPr lang="en-US" altLang="ru-RU" sz="1400" b="1" dirty="0">
                <a:solidFill>
                  <a:schemeClr val="bg1"/>
                </a:solidFill>
              </a:endParaRPr>
            </a:p>
            <a:p>
              <a:pPr lvl="0" algn="ctr">
                <a:defRPr/>
              </a:pPr>
              <a:endParaRPr lang="ru-RU" altLang="ru-RU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558965" y="2008178"/>
            <a:ext cx="2397166" cy="2163293"/>
            <a:chOff x="6558965" y="2008178"/>
            <a:chExt cx="2397166" cy="21632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40" t="27144" r="73543" b="56397"/>
            <a:stretch/>
          </p:blipFill>
          <p:spPr bwMode="auto">
            <a:xfrm>
              <a:off x="6558965" y="2008178"/>
              <a:ext cx="1195377" cy="1052269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44" t="27204" r="60931" b="56291"/>
            <a:stretch/>
          </p:blipFill>
          <p:spPr bwMode="auto">
            <a:xfrm>
              <a:off x="7850019" y="2008178"/>
              <a:ext cx="1106112" cy="1045176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51" t="44647" r="47238" b="38186"/>
            <a:stretch/>
          </p:blipFill>
          <p:spPr bwMode="auto">
            <a:xfrm>
              <a:off x="7850019" y="3178429"/>
              <a:ext cx="1080973" cy="993041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51" t="27481" r="47238" b="56724"/>
            <a:stretch/>
          </p:blipFill>
          <p:spPr bwMode="auto">
            <a:xfrm>
              <a:off x="6561397" y="3163121"/>
              <a:ext cx="1192945" cy="1008350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26772" r="15365" b="19694"/>
          <a:stretch/>
        </p:blipFill>
        <p:spPr bwMode="auto">
          <a:xfrm>
            <a:off x="93377" y="2503456"/>
            <a:ext cx="3050085" cy="16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7" t="28765" r="15401" b="27947"/>
          <a:stretch/>
        </p:blipFill>
        <p:spPr bwMode="auto">
          <a:xfrm>
            <a:off x="77351" y="5256166"/>
            <a:ext cx="3168614" cy="14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7350" y="1825248"/>
            <a:ext cx="3002280" cy="5788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Учебный онлайн курсы</a:t>
            </a:r>
          </a:p>
          <a:p>
            <a:pPr algn="ctr"/>
            <a:r>
              <a:rPr lang="ru-RU" sz="1400" dirty="0"/>
              <a:t> с 1 по 11 класс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351" y="4300492"/>
            <a:ext cx="3066111" cy="8172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400" dirty="0"/>
              <a:t>Курсы для внеурочной деятельности и дополнительного 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391597" y="2008178"/>
            <a:ext cx="2692399" cy="3431405"/>
            <a:chOff x="3391597" y="2008178"/>
            <a:chExt cx="2692399" cy="343140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34" t="26924" r="34231" b="55728"/>
            <a:stretch/>
          </p:blipFill>
          <p:spPr bwMode="auto">
            <a:xfrm>
              <a:off x="4780075" y="3178430"/>
              <a:ext cx="1285874" cy="1117591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4" t="45545" r="60529" b="37752"/>
            <a:stretch/>
          </p:blipFill>
          <p:spPr bwMode="auto">
            <a:xfrm>
              <a:off x="4798122" y="2008178"/>
              <a:ext cx="1285874" cy="1052269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26" t="26964" r="21267" b="56477"/>
            <a:stretch/>
          </p:blipFill>
          <p:spPr bwMode="auto">
            <a:xfrm>
              <a:off x="3391597" y="4339872"/>
              <a:ext cx="1321967" cy="1099710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08" t="27081" r="34339" b="56593"/>
            <a:stretch/>
          </p:blipFill>
          <p:spPr bwMode="auto">
            <a:xfrm>
              <a:off x="3421608" y="3171321"/>
              <a:ext cx="1291956" cy="1131810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73" t="27571" r="7824" b="56202"/>
            <a:stretch/>
          </p:blipFill>
          <p:spPr bwMode="auto">
            <a:xfrm>
              <a:off x="3421608" y="2008178"/>
              <a:ext cx="1291956" cy="1045176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31" t="45321" r="73394" b="37880"/>
            <a:stretch/>
          </p:blipFill>
          <p:spPr bwMode="auto">
            <a:xfrm>
              <a:off x="4780248" y="4339873"/>
              <a:ext cx="1285701" cy="109971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7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0" y="-19050"/>
            <a:ext cx="9144000" cy="459718"/>
          </a:xfrm>
          <a:prstGeom prst="rect">
            <a:avLst/>
          </a:prstGeom>
          <a:gradFill flip="none" rotWithShape="1">
            <a:gsLst>
              <a:gs pos="75000">
                <a:srgbClr val="83DAE8"/>
              </a:gs>
              <a:gs pos="0">
                <a:srgbClr val="0BB6D2"/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36000" bIns="36000" anchor="ctr"/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ru-RU">
              <a:solidFill>
                <a:srgbClr val="008000"/>
              </a:solidFill>
            </a:endParaRPr>
          </a:p>
        </p:txBody>
      </p:sp>
      <p:pic>
        <p:nvPicPr>
          <p:cNvPr id="4916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3813"/>
            <a:ext cx="17287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4"/>
          <p:cNvSpPr txBox="1">
            <a:spLocks/>
          </p:cNvSpPr>
          <p:nvPr/>
        </p:nvSpPr>
        <p:spPr bwMode="auto">
          <a:xfrm>
            <a:off x="0" y="2528888"/>
            <a:ext cx="91440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161925" indent="-161925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  <a:lvl2pPr marL="344488" indent="-180975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+mn-lt"/>
                <a:cs typeface="+mn-cs"/>
              </a:defRPr>
            </a:lvl2pPr>
            <a:lvl3pPr marL="536575" indent="-1905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+mn-lt"/>
                <a:cs typeface="+mn-cs"/>
              </a:defRPr>
            </a:lvl3pPr>
            <a:lvl4pPr marL="709613" indent="-1714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+mn-lt"/>
                <a:cs typeface="+mn-cs"/>
              </a:defRPr>
            </a:lvl4pPr>
            <a:lvl5pPr marL="876300" indent="-161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5pPr>
            <a:lvl6pPr marL="13335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6pPr>
            <a:lvl7pPr marL="17907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7pPr>
            <a:lvl8pPr marL="22479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8pPr>
            <a:lvl9pPr marL="2705100" indent="-161925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ru-RU" sz="3200" b="1" kern="0" dirty="0">
                <a:solidFill>
                  <a:srgbClr val="002060"/>
                </a:solidFill>
                <a:cs typeface="Times New Roman" panose="02020603050405020304" pitchFamily="18" charset="0"/>
              </a:rPr>
              <a:t>СПАСИБО ЗА ВНИМАНИЕ</a:t>
            </a:r>
            <a:endParaRPr lang="ru-RU" altLang="ru-RU" b="1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0AD7AF33-1D2E-4980-B6A2-1B1E1A840047}"/>
              </a:ext>
            </a:extLst>
          </p:cNvPr>
          <p:cNvSpPr txBox="1">
            <a:spLocks/>
          </p:cNvSpPr>
          <p:nvPr/>
        </p:nvSpPr>
        <p:spPr bwMode="auto">
          <a:xfrm>
            <a:off x="5406" y="5526877"/>
            <a:ext cx="598051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buNone/>
              <a:tabLst>
                <a:tab pos="354965" algn="l"/>
                <a:tab pos="355600" algn="l"/>
              </a:tabLst>
            </a:pPr>
            <a:r>
              <a:rPr lang="ru-RU" sz="1200" b="1" u="sng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СЛУЖБА ТЕХНИЧЕСКОЙ ПОДДЕРЖКИ:</a:t>
            </a:r>
            <a:r>
              <a:rPr lang="en-US" sz="1200" b="1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lang="en-US" sz="1200" b="1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                                         </a:t>
            </a:r>
            <a:r>
              <a:rPr lang="ru-RU" sz="1200" u="sng" spc="60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tech-support@mob-edu.ru</a:t>
            </a:r>
            <a:r>
              <a:rPr lang="en-US" sz="1200" spc="60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                              </a:t>
            </a:r>
            <a:r>
              <a:rPr lang="ru-RU" sz="12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2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2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2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r>
              <a:rPr lang="en-US" sz="1200" dirty="0">
                <a:latin typeface="Tahoma"/>
                <a:cs typeface="Tahoma"/>
              </a:rPr>
              <a:t> (</a:t>
            </a:r>
            <a:r>
              <a:rPr lang="ru-RU" sz="1200" spc="6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</a:t>
            </a:r>
            <a:r>
              <a:rPr lang="ru-RU" sz="1200" spc="-8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139, 140</a:t>
            </a:r>
            <a:r>
              <a:rPr lang="en-US" sz="1200" spc="-8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 </a:t>
            </a:r>
            <a:endParaRPr lang="en-US" sz="1200" b="1" u="sng" spc="55" dirty="0">
              <a:solidFill>
                <a:srgbClr val="124652"/>
              </a:solidFill>
              <a:uFill>
                <a:solidFill>
                  <a:srgbClr val="124652"/>
                </a:solidFill>
              </a:uFill>
              <a:latin typeface="Tahoma"/>
              <a:cs typeface="Tahoma"/>
              <a:hlinkClick r:id="rId6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buNone/>
              <a:tabLst>
                <a:tab pos="354965" algn="l"/>
                <a:tab pos="355600" algn="l"/>
              </a:tabLst>
            </a:pPr>
            <a:r>
              <a:rPr lang="ru-RU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СЛУЖБА МЕТОДИЧЕСКОЙ ПОДДЕРЖКИ:</a:t>
            </a:r>
            <a:r>
              <a:rPr lang="en-US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 </a:t>
            </a:r>
            <a:r>
              <a:rPr lang="en-US" sz="1200" b="1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</a:rPr>
              <a:t>                                 </a:t>
            </a:r>
            <a:r>
              <a:rPr lang="ru-RU" sz="1200" u="sng" spc="5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metod@mob-edu.ru</a:t>
            </a:r>
            <a:r>
              <a:rPr lang="en-US" sz="1200" spc="55" dirty="0">
                <a:solidFill>
                  <a:srgbClr val="2B3977"/>
                </a:solidFill>
                <a:latin typeface="Tahoma"/>
                <a:cs typeface="Tahoma"/>
              </a:rPr>
              <a:t>                                                                           </a:t>
            </a:r>
            <a:r>
              <a:rPr lang="ru-RU" sz="1200" spc="-70" dirty="0">
                <a:solidFill>
                  <a:srgbClr val="2B3977"/>
                </a:solidFill>
                <a:latin typeface="Tahoma"/>
                <a:cs typeface="Tahoma"/>
              </a:rPr>
              <a:t>Тел.: +7 </a:t>
            </a:r>
            <a:r>
              <a:rPr lang="ru-RU" sz="1200" spc="10" dirty="0">
                <a:solidFill>
                  <a:srgbClr val="2B3977"/>
                </a:solidFill>
                <a:latin typeface="Tahoma"/>
                <a:cs typeface="Tahoma"/>
              </a:rPr>
              <a:t>(495)</a:t>
            </a:r>
            <a:r>
              <a:rPr lang="ru-RU" sz="1200" spc="125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lang="ru-RU" sz="1200" spc="30" dirty="0">
                <a:solidFill>
                  <a:srgbClr val="2B3977"/>
                </a:solidFill>
                <a:latin typeface="Tahoma"/>
                <a:cs typeface="Tahoma"/>
              </a:rPr>
              <a:t>249-90-11</a:t>
            </a:r>
            <a:r>
              <a:rPr lang="en-US" sz="1200" dirty="0">
                <a:latin typeface="Tahoma"/>
                <a:cs typeface="Tahoma"/>
              </a:rPr>
              <a:t> (</a:t>
            </a:r>
            <a:r>
              <a:rPr lang="ru-RU" sz="1200" spc="6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доб.</a:t>
            </a:r>
            <a:r>
              <a:rPr lang="ru-RU" sz="1200" spc="-8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119, </a:t>
            </a:r>
            <a:r>
              <a:rPr lang="ru-RU" sz="1200" spc="120" dirty="0">
                <a:solidFill>
                  <a:srgbClr val="2B397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spc="120" dirty="0">
                <a:solidFill>
                  <a:srgbClr val="2B3977"/>
                </a:solidFill>
                <a:latin typeface="Tahoma"/>
                <a:cs typeface="Tahoma"/>
              </a:rPr>
              <a:t>21, 162, 163</a:t>
            </a:r>
            <a:r>
              <a:rPr lang="en-US" sz="1200" spc="120" dirty="0">
                <a:solidFill>
                  <a:srgbClr val="2B3977"/>
                </a:solidFill>
                <a:latin typeface="Tahoma"/>
                <a:cs typeface="Tahoma"/>
              </a:rPr>
              <a:t>)</a:t>
            </a:r>
            <a:r>
              <a:rPr lang="ru-RU" sz="1200" spc="120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endParaRPr lang="ru-RU" sz="1200" dirty="0">
              <a:latin typeface="Tahoma"/>
              <a:cs typeface="Tahoma"/>
            </a:endParaRPr>
          </a:p>
          <a:p>
            <a:pPr marL="12065">
              <a:lnSpc>
                <a:spcPct val="100000"/>
              </a:lnSpc>
              <a:spcBef>
                <a:spcPts val="805"/>
              </a:spcBef>
              <a:buClr>
                <a:srgbClr val="2F446B"/>
              </a:buClr>
              <a:tabLst>
                <a:tab pos="299085" algn="l"/>
                <a:tab pos="299720" algn="l"/>
              </a:tabLst>
            </a:pPr>
            <a:endParaRPr lang="ru-RU" sz="1200" spc="-80" dirty="0">
              <a:solidFill>
                <a:srgbClr val="2B397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ru-RU" sz="12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1" y="48368"/>
            <a:ext cx="6962601" cy="72008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Формы получения образования и формы обучения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044" y="923022"/>
            <a:ext cx="4209692" cy="6469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 организациях, осуществляющих образовательную деятельность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4144" y="923021"/>
            <a:ext cx="4373592" cy="6469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Вне организаций, осуществляющих образовательную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3245" y="1867698"/>
            <a:ext cx="3372930" cy="4086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Очное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243" y="2464275"/>
            <a:ext cx="3372931" cy="408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Очно-заочное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244" y="3018581"/>
            <a:ext cx="3372931" cy="408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Заочное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90226" y="2127844"/>
            <a:ext cx="3186023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Семейное образование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90227" y="3018581"/>
            <a:ext cx="3186022" cy="4086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Самообразование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3684" y="1569353"/>
            <a:ext cx="0" cy="165353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1"/>
          </p:cNvCxnSpPr>
          <p:nvPr/>
        </p:nvCxnSpPr>
        <p:spPr>
          <a:xfrm flipH="1">
            <a:off x="345056" y="2072010"/>
            <a:ext cx="38818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53684" y="2668586"/>
            <a:ext cx="3795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53683" y="3222892"/>
            <a:ext cx="37956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802037" y="1569353"/>
            <a:ext cx="8628" cy="1623052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810665" y="2312510"/>
            <a:ext cx="37956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4810665" y="3192405"/>
            <a:ext cx="379561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276044" y="3847982"/>
            <a:ext cx="8583282" cy="57888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Допускается сочетание различных форм получения образования и форм обучения, в том числе общего и дополнительного образования детей</a:t>
            </a:r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4433782" y="-939806"/>
            <a:ext cx="346944" cy="8876583"/>
          </a:xfrm>
          <a:prstGeom prst="leftBrac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76044" y="4488930"/>
            <a:ext cx="8583282" cy="1293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Форма получения общего образования и форма обучения по конкретной основной общеобразовательной программе </a:t>
            </a:r>
            <a:r>
              <a:rPr lang="ru-RU" sz="1400" b="1" dirty="0">
                <a:solidFill>
                  <a:srgbClr val="000000"/>
                </a:solidFill>
              </a:rPr>
              <a:t>ОПРЕДЕЛЯЮТСЯ РОДИТЕЛЯМИ (ЗАКОННЫМИ ПРЕДСТАВИТЕЛЯМИ) </a:t>
            </a:r>
            <a:r>
              <a:rPr lang="ru-RU" sz="1400" dirty="0">
                <a:solidFill>
                  <a:srgbClr val="000000"/>
                </a:solidFill>
              </a:rPr>
              <a:t>несовершеннолетнего обучающегося. При выборе родителями (законными представителями) несовершеннолетнего обучающегося формы получения общего образования и формы обучения </a:t>
            </a:r>
            <a:r>
              <a:rPr lang="ru-RU" sz="1400" b="1" dirty="0">
                <a:solidFill>
                  <a:srgbClr val="000000"/>
                </a:solidFill>
              </a:rPr>
              <a:t>УЧИТЫВАЕТСЯ МНЕНИЕ РЕБЕНКА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751" y="6065496"/>
            <a:ext cx="5734367" cy="7150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200" b="1" dirty="0"/>
              <a:t>Нормативно-правовое обоснование: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статья 17 ФЗ от 29.12.2012 </a:t>
            </a:r>
            <a:r>
              <a:rPr lang="en-US" sz="1200" b="1" dirty="0"/>
              <a:t>N 273-</a:t>
            </a:r>
            <a:r>
              <a:rPr lang="ru-RU" sz="1200" b="1" dirty="0"/>
              <a:t>ФЗ  «Об образовании в РФ»;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/>
              <a:t>часть 4 статьи 63 ФЗ от 29.12.2012 </a:t>
            </a:r>
            <a:r>
              <a:rPr lang="en-US" sz="1200" b="1" dirty="0"/>
              <a:t>N 273-</a:t>
            </a:r>
            <a:r>
              <a:rPr lang="ru-RU" sz="1200" b="1" dirty="0"/>
              <a:t>ФЗ  «Об образовании в РФ».</a:t>
            </a:r>
          </a:p>
        </p:txBody>
      </p:sp>
    </p:spTree>
    <p:extLst>
      <p:ext uri="{BB962C8B-B14F-4D97-AF65-F5344CB8AC3E}">
        <p14:creationId xmlns:p14="http://schemas.microsoft.com/office/powerpoint/2010/main" val="94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Общие Признаки Форм обучения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0408" y="731377"/>
            <a:ext cx="2451600" cy="12939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Осуществляется                    в  организациях, осуществляющих образовательную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5072" y="731373"/>
            <a:ext cx="2451600" cy="12939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Осуществляется                         с учетом потребностей, возможностей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личности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3354" y="731374"/>
            <a:ext cx="2451600" cy="12939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Учитывается объем обязательных занятий педагогического работника с обучающимися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408" y="5553878"/>
            <a:ext cx="1686465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ОЧНОЕ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58783" y="5553878"/>
            <a:ext cx="2003493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ЗАОЧНОЕ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6402" y="2774913"/>
            <a:ext cx="6413217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Организации, осуществляющие образовательную деятельность,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ВПРАВЕ ПРИМЕНЯТЬ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417" y="2631056"/>
            <a:ext cx="8756447" cy="3407287"/>
          </a:xfrm>
          <a:prstGeom prst="round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37" idx="2"/>
          </p:cNvCxnSpPr>
          <p:nvPr/>
        </p:nvCxnSpPr>
        <p:spPr>
          <a:xfrm flipH="1">
            <a:off x="1493640" y="5227817"/>
            <a:ext cx="2967207" cy="29155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7" idx="2"/>
            <a:endCxn id="71" idx="0"/>
          </p:cNvCxnSpPr>
          <p:nvPr/>
        </p:nvCxnSpPr>
        <p:spPr>
          <a:xfrm flipH="1">
            <a:off x="4452664" y="5227817"/>
            <a:ext cx="8183" cy="307277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1942" y="3759750"/>
            <a:ext cx="2781294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ЭЛЕКТРОННОЕ ОБУЧЕНИЕ</a:t>
            </a:r>
          </a:p>
          <a:p>
            <a:pPr algn="ctr"/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6439" y="4648935"/>
            <a:ext cx="4968815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</a:rPr>
              <a:t>при реализации образовательных программ при </a:t>
            </a:r>
            <a:r>
              <a:rPr lang="ru-RU" sz="1400" b="1" dirty="0">
                <a:solidFill>
                  <a:srgbClr val="000000"/>
                </a:solidFill>
              </a:rPr>
              <a:t>ЛЮБОЙ ФОРМЕ ОБУЧЕНИЯ</a:t>
            </a:r>
          </a:p>
        </p:txBody>
      </p:sp>
      <p:cxnSp>
        <p:nvCxnSpPr>
          <p:cNvPr id="67" name="Прямая со стрелкой 66"/>
          <p:cNvCxnSpPr>
            <a:stCxn id="35" idx="2"/>
          </p:cNvCxnSpPr>
          <p:nvPr/>
        </p:nvCxnSpPr>
        <p:spPr>
          <a:xfrm>
            <a:off x="1832589" y="4338632"/>
            <a:ext cx="1487599" cy="30420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77" idx="2"/>
          </p:cNvCxnSpPr>
          <p:nvPr/>
        </p:nvCxnSpPr>
        <p:spPr>
          <a:xfrm flipH="1">
            <a:off x="5098947" y="4270455"/>
            <a:ext cx="1802721" cy="353084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352075" y="5535094"/>
            <a:ext cx="2201177" cy="40862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ОЧНО-ЗАОЧНОЕ</a:t>
            </a:r>
          </a:p>
        </p:txBody>
      </p:sp>
      <p:cxnSp>
        <p:nvCxnSpPr>
          <p:cNvPr id="75" name="Прямая со стрелкой 74"/>
          <p:cNvCxnSpPr>
            <a:stCxn id="37" idx="2"/>
          </p:cNvCxnSpPr>
          <p:nvPr/>
        </p:nvCxnSpPr>
        <p:spPr>
          <a:xfrm>
            <a:off x="4460847" y="5227817"/>
            <a:ext cx="3099682" cy="291556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913011" y="3691573"/>
            <a:ext cx="3977313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ДИСТАНЦИОННЫЕ ОБРАЗОВАТЕЛЬНЫЕ ТЕХНОЛОГИИ</a:t>
            </a:r>
          </a:p>
        </p:txBody>
      </p:sp>
      <p:cxnSp>
        <p:nvCxnSpPr>
          <p:cNvPr id="78" name="Прямая со стрелкой 77"/>
          <p:cNvCxnSpPr>
            <a:endCxn id="77" idx="0"/>
          </p:cNvCxnSpPr>
          <p:nvPr/>
        </p:nvCxnSpPr>
        <p:spPr>
          <a:xfrm>
            <a:off x="4681539" y="3353795"/>
            <a:ext cx="2220129" cy="337778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35" idx="0"/>
          </p:cNvCxnSpPr>
          <p:nvPr/>
        </p:nvCxnSpPr>
        <p:spPr>
          <a:xfrm flipH="1">
            <a:off x="1832589" y="3353795"/>
            <a:ext cx="2868284" cy="40595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133702" y="6109762"/>
            <a:ext cx="8601252" cy="6933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r>
              <a:rPr lang="ru-RU" sz="900" b="1" dirty="0"/>
              <a:t>Нормативно-правовое обоснование: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/>
              <a:t>статьи 16, 17, 28 ФЗ от 29.12.2012 </a:t>
            </a:r>
            <a:r>
              <a:rPr lang="en-US" sz="900" b="1" dirty="0"/>
              <a:t>N 273-</a:t>
            </a:r>
            <a:r>
              <a:rPr lang="ru-RU" sz="900" b="1" dirty="0"/>
              <a:t>ФЗ  «Об образовании в РФ»;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b="1" dirty="0"/>
              <a:t>приказ </a:t>
            </a:r>
            <a:r>
              <a:rPr lang="ru-RU" sz="900" b="1" dirty="0" err="1"/>
              <a:t>Минобрнауки</a:t>
            </a:r>
            <a:r>
              <a:rPr lang="ru-RU" sz="900" b="1" dirty="0"/>
              <a:t> России от 23.08.2017 N 816 «Об утверждении порядка применения организациями, осуществляющими образовательную деятельность, ЭО, ДОТ при реализации образовательных программ».</a:t>
            </a:r>
          </a:p>
        </p:txBody>
      </p:sp>
    </p:spTree>
    <p:extLst>
      <p:ext uri="{BB962C8B-B14F-4D97-AF65-F5344CB8AC3E}">
        <p14:creationId xmlns:p14="http://schemas.microsoft.com/office/powerpoint/2010/main" val="36133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2880"/>
            <a:ext cx="7459824" cy="72008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+mn-lt"/>
              </a:rPr>
              <a:t>Индивидуальный учебный план как инструмент реализации моделей очно-заочного обучения </a:t>
            </a:r>
            <a:br>
              <a:rPr lang="ru-RU" sz="1800" dirty="0">
                <a:latin typeface="+mn-lt"/>
              </a:rPr>
            </a:br>
            <a:r>
              <a:rPr lang="ru-RU" sz="1800" dirty="0">
                <a:latin typeface="+mn-lt"/>
              </a:rPr>
              <a:t>с применением ЦОС МЭО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660502" y="3424659"/>
            <a:ext cx="3646735" cy="3265988"/>
            <a:chOff x="5771072" y="3562710"/>
            <a:chExt cx="3303917" cy="317438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939289" y="4826685"/>
              <a:ext cx="2367950" cy="380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00" dirty="0"/>
                <a:t>Увеличение часов для изучения обязательных предметов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939287" y="4358553"/>
              <a:ext cx="2367951" cy="380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00" dirty="0"/>
                <a:t>Углублённые занятия для изучения иностранных языков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39289" y="5284290"/>
              <a:ext cx="2367950" cy="3958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50" dirty="0"/>
                <a:t>Введение специальных учебных курсов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39287" y="5736178"/>
              <a:ext cx="2367951" cy="380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00" dirty="0"/>
                <a:t>Организация внеурочной деятельности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39289" y="6179418"/>
              <a:ext cx="2367949" cy="380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00" dirty="0"/>
                <a:t>Иные учебные предметы (с учётом потребностей и возможностей)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939285" y="3734883"/>
              <a:ext cx="2971802" cy="24622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ru-RU" sz="1000" b="1" dirty="0"/>
                <a:t>Что может включать ИУП: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939287" y="4054635"/>
              <a:ext cx="2367951" cy="22659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/>
              <a:r>
                <a:rPr lang="ru-RU" sz="1000" dirty="0"/>
                <a:t>Сочетание различных форм обучения</a:t>
              </a: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5771072" y="3562710"/>
              <a:ext cx="3303917" cy="3174386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 rot="5400000">
              <a:off x="7384298" y="5079142"/>
              <a:ext cx="2505264" cy="4562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lvl="0" algn="ctr"/>
              <a:r>
                <a:rPr lang="ru-RU" sz="1400" b="1" dirty="0"/>
                <a:t>МЭО: применение </a:t>
              </a:r>
            </a:p>
            <a:p>
              <a:pPr lvl="0" algn="ctr"/>
              <a:r>
                <a:rPr lang="ru-RU" sz="1400" b="1" dirty="0"/>
                <a:t>ЭО и ДОТ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59921" y="3550044"/>
            <a:ext cx="3498011" cy="2962071"/>
            <a:chOff x="145036" y="3644233"/>
            <a:chExt cx="1813160" cy="3158035"/>
          </a:xfrm>
        </p:grpSpPr>
        <p:sp>
          <p:nvSpPr>
            <p:cNvPr id="4" name="Объект 2">
              <a:extLst>
                <a:ext uri="{FF2B5EF4-FFF2-40B4-BE49-F238E27FC236}">
                  <a16:creationId xmlns:a16="http://schemas.microsoft.com/office/drawing/2014/main" id="{74CD08BB-8D92-4E11-B9F5-E86F36D72492}"/>
                </a:ext>
              </a:extLst>
            </p:cNvPr>
            <p:cNvSpPr txBox="1">
              <a:spLocks/>
            </p:cNvSpPr>
            <p:nvPr/>
          </p:nvSpPr>
          <p:spPr>
            <a:xfrm>
              <a:off x="145036" y="3644233"/>
              <a:ext cx="1813160" cy="23879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/>
            <a:lstStyle>
              <a:lvl1pPr marL="68579" indent="-68579" algn="l" defTabSz="685766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chemeClr val="accent2"/>
                </a:buClr>
                <a:buSzPct val="100000"/>
                <a:buFont typeface="Tw Cen MT" panose="020B0602020104020603" pitchFamily="34" charset="0"/>
                <a:buChar char=" "/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98877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36034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445759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582916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685783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795508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912092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021817" indent="-102866" algn="l" defTabSz="685766" rtl="0" eaLnBrk="1" latinLnBrk="0" hangingPunct="1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chemeClr val="accent2"/>
                </a:buClr>
                <a:buFont typeface="Wingdings 3" pitchFamily="18" charset="2"/>
                <a:buChar char=""/>
                <a:defRPr sz="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>
                  <a:solidFill>
                    <a:schemeClr val="tx1"/>
                  </a:solidFill>
                </a:rPr>
                <a:t>ИУП — результат совместного обсуждения: 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- обучающегося;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- родителей; 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- педагогов;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- психолога;</a:t>
              </a:r>
            </a:p>
            <a:p>
              <a:r>
                <a:rPr lang="ru-RU" dirty="0">
                  <a:solidFill>
                    <a:schemeClr val="tx1"/>
                  </a:solidFill>
                </a:rPr>
                <a:t>- </a:t>
              </a:r>
              <a:r>
                <a:rPr lang="ru-RU" dirty="0" err="1">
                  <a:solidFill>
                    <a:schemeClr val="tx1"/>
                  </a:solidFill>
                </a:rPr>
                <a:t>тьютора</a:t>
              </a:r>
              <a:r>
                <a:rPr lang="ru-RU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45036" y="6032199"/>
              <a:ext cx="1813160" cy="7700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При составлении ИУП учитывается мнение обучающегося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0041" y="869801"/>
            <a:ext cx="8660921" cy="2410754"/>
            <a:chOff x="327804" y="992250"/>
            <a:chExt cx="8660921" cy="241075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828135" y="1765713"/>
              <a:ext cx="8160588" cy="64229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just"/>
              <a:r>
                <a:rPr lang="ru-RU" sz="1100" dirty="0"/>
                <a:t>Обучение по ИУП, в том числе ускоренное обучение, в пределах осваиваемой образовательной программы в порядке, установленном локальными нормативными актами – это академическое право обучающегося (пункт 3 части 1 статьи 34 ФЗ от 29.12.2012 N 273-ФЗ  «Об образовании в РФ»)</a:t>
              </a:r>
              <a:endParaRPr lang="en-US" sz="11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828136" y="2573425"/>
              <a:ext cx="8160588" cy="82957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lIns="36000" tIns="36000" rIns="36000" bIns="36000">
              <a:spAutoFit/>
            </a:bodyPr>
            <a:lstStyle/>
            <a:p>
              <a:pPr algn="just"/>
              <a:r>
                <a:rPr lang="ru-RU" sz="1100" dirty="0"/>
                <a:t>Обучающиеся обязаны добросовестно осваивать образовательную программу, выполнять ИУП, в том числе посещать предусмотренные ИУП учебные занятия, осуществлять самостоятельную подготовку к занятиям, выполнять задания, данные педагогическими работниками в рамках образовательной программы  (пункт 1 части 1 статьи 43 ФЗ от 29.12.2012 N 273-ФЗ  «Об образовании в РФ») </a:t>
              </a:r>
            </a:p>
          </p:txBody>
        </p:sp>
        <p:cxnSp>
          <p:nvCxnSpPr>
            <p:cNvPr id="12" name="Прямая соединительная линия 11"/>
            <p:cNvCxnSpPr>
              <a:endCxn id="7" idx="1"/>
            </p:cNvCxnSpPr>
            <p:nvPr/>
          </p:nvCxnSpPr>
          <p:spPr>
            <a:xfrm>
              <a:off x="491708" y="2988215"/>
              <a:ext cx="336428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327804" y="992250"/>
              <a:ext cx="8660921" cy="64229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36000" tIns="36000" rIns="36000" bIns="36000">
              <a:spAutoFit/>
            </a:bodyPr>
            <a:lstStyle/>
            <a:p>
              <a:pPr algn="just"/>
              <a:r>
                <a:rPr lang="ru-RU" sz="1100" b="1" dirty="0"/>
                <a:t>Индивидуальный учебный план (ИУП) </a:t>
              </a:r>
              <a:r>
                <a:rPr lang="ru-RU" sz="1100" dirty="0"/>
                <a:t>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(пункт 23 статьи 2 ФЗ от 29.12.2012 </a:t>
              </a:r>
              <a:r>
                <a:rPr lang="en-US" sz="1100" dirty="0"/>
                <a:t>N 273-</a:t>
              </a:r>
              <a:r>
                <a:rPr lang="ru-RU" sz="1100" dirty="0"/>
                <a:t>ФЗ  «Об образовании в РФ»)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91710" y="1634543"/>
              <a:ext cx="0" cy="1353672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91708" y="2043706"/>
              <a:ext cx="336430" cy="1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0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63" y="26988"/>
            <a:ext cx="7940675" cy="847725"/>
          </a:xfrm>
        </p:spPr>
        <p:txBody>
          <a:bodyPr/>
          <a:lstStyle/>
          <a:p>
            <a:pPr defTabSz="685766" eaLnBrk="1" fontAlgn="auto" hangingPunct="1">
              <a:spcAft>
                <a:spcPts val="0"/>
              </a:spcAft>
              <a:defRPr/>
            </a:pPr>
            <a:r>
              <a:rPr dirty="0"/>
              <a:t>Модели </a:t>
            </a:r>
            <a:r>
              <a:rPr lang="ru-RU" dirty="0"/>
              <a:t>сетев</a:t>
            </a:r>
            <a:r>
              <a:rPr dirty="0"/>
              <a:t>ого обучения</a:t>
            </a:r>
          </a:p>
        </p:txBody>
      </p:sp>
      <p:grpSp>
        <p:nvGrpSpPr>
          <p:cNvPr id="12291" name="Группа 4"/>
          <p:cNvGrpSpPr>
            <a:grpSpLocks/>
          </p:cNvGrpSpPr>
          <p:nvPr/>
        </p:nvGrpSpPr>
        <p:grpSpPr bwMode="auto">
          <a:xfrm>
            <a:off x="1090613" y="827088"/>
            <a:ext cx="6962775" cy="4310062"/>
            <a:chOff x="946804" y="2181819"/>
            <a:chExt cx="6963053" cy="4310460"/>
          </a:xfrm>
        </p:grpSpPr>
        <p:sp>
          <p:nvSpPr>
            <p:cNvPr id="6" name="Прямоугольник: скругленные противолежащие углы 5"/>
            <p:cNvSpPr/>
            <p:nvPr/>
          </p:nvSpPr>
          <p:spPr>
            <a:xfrm>
              <a:off x="946804" y="2181819"/>
              <a:ext cx="3316419" cy="1989321"/>
            </a:xfrm>
            <a:prstGeom prst="round2Diag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Компенсация дефицита педагогических кадров</a:t>
              </a:r>
            </a:p>
          </p:txBody>
        </p:sp>
        <p:sp>
          <p:nvSpPr>
            <p:cNvPr id="7" name="Прямоугольник: скругленные противолежащие углы 6"/>
            <p:cNvSpPr/>
            <p:nvPr/>
          </p:nvSpPr>
          <p:spPr>
            <a:xfrm>
              <a:off x="4593437" y="2181819"/>
              <a:ext cx="3316420" cy="1989321"/>
            </a:xfrm>
            <a:prstGeom prst="round2Diag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Межшкольная группа</a:t>
              </a:r>
            </a:p>
          </p:txBody>
        </p:sp>
        <p:sp>
          <p:nvSpPr>
            <p:cNvPr id="8" name="Прямоугольник: скругленные противолежащие углы 7"/>
            <p:cNvSpPr/>
            <p:nvPr/>
          </p:nvSpPr>
          <p:spPr>
            <a:xfrm>
              <a:off x="946804" y="4502958"/>
              <a:ext cx="3316419" cy="1989321"/>
            </a:xfrm>
            <a:prstGeom prst="round2Diag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Индивидуальный  учебный план</a:t>
              </a:r>
            </a:p>
          </p:txBody>
        </p:sp>
        <p:sp>
          <p:nvSpPr>
            <p:cNvPr id="9" name="Прямоугольник: скругленные противолежащие углы 8"/>
            <p:cNvSpPr/>
            <p:nvPr/>
          </p:nvSpPr>
          <p:spPr>
            <a:xfrm>
              <a:off x="4593437" y="4502958"/>
              <a:ext cx="3316420" cy="1989321"/>
            </a:xfrm>
            <a:prstGeom prst="round2Diag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6200" tIns="76200" rIns="76200" bIns="76200" spcCol="1270" anchor="ctr"/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Школьная группа                      в рамках профиля</a:t>
              </a:r>
            </a:p>
          </p:txBody>
        </p:sp>
      </p:grpSp>
      <p:sp>
        <p:nvSpPr>
          <p:cNvPr id="10" name="Прямоугольник: скругленные противолежащие углы 6"/>
          <p:cNvSpPr/>
          <p:nvPr/>
        </p:nvSpPr>
        <p:spPr bwMode="auto">
          <a:xfrm>
            <a:off x="1100138" y="5316538"/>
            <a:ext cx="6943725" cy="874712"/>
          </a:xfrm>
          <a:prstGeom prst="round2DiagRect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6200" tIns="76200" rIns="76200" bIns="76200" spcCol="1270" anchor="ctr"/>
          <a:lstStyle/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Компенсация дефицита педагогических кадров </a:t>
            </a:r>
          </a:p>
          <a:p>
            <a:pPr algn="ctr" defTabSz="8890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/>
              <a:t>(Реестр сетевых педагогов МЭО)</a:t>
            </a:r>
          </a:p>
        </p:txBody>
      </p:sp>
    </p:spTree>
    <p:extLst>
      <p:ext uri="{BB962C8B-B14F-4D97-AF65-F5344CB8AC3E}">
        <p14:creationId xmlns:p14="http://schemas.microsoft.com/office/powerpoint/2010/main" val="263936429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1728788" y="1103313"/>
            <a:ext cx="610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Arial Nova Cond"/>
              </a:rPr>
              <a:t>Сетевые педагоги-предметники</a:t>
            </a:r>
          </a:p>
        </p:txBody>
      </p:sp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2643188" y="720901"/>
            <a:ext cx="427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Daytona"/>
              </a:rPr>
              <a:t>Центр сетевого обучения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81" y="95250"/>
            <a:ext cx="8175625" cy="517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000" dirty="0"/>
              <a:t>Модель 1. Компенсация дефицита </a:t>
            </a:r>
            <a:br>
              <a:rPr lang="ru-RU" sz="2000" dirty="0"/>
            </a:br>
            <a:r>
              <a:rPr lang="ru-RU" sz="2000" dirty="0"/>
              <a:t>                   педагогических кадров</a:t>
            </a:r>
          </a:p>
        </p:txBody>
      </p:sp>
      <p:grpSp>
        <p:nvGrpSpPr>
          <p:cNvPr id="13317" name="Группа 34"/>
          <p:cNvGrpSpPr>
            <a:grpSpLocks/>
          </p:cNvGrpSpPr>
          <p:nvPr/>
        </p:nvGrpSpPr>
        <p:grpSpPr bwMode="auto">
          <a:xfrm>
            <a:off x="1409700" y="1590260"/>
            <a:ext cx="6727825" cy="816389"/>
            <a:chOff x="1468499" y="1584216"/>
            <a:chExt cx="6728454" cy="914400"/>
          </a:xfrm>
        </p:grpSpPr>
        <p:pic>
          <p:nvPicPr>
            <p:cNvPr id="13349" name="Рисунок 28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553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0" name="Рисунок 30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535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1" name="Рисунок 31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517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52" name="Рисунок 32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99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8" name="Группа 62"/>
          <p:cNvGrpSpPr>
            <a:grpSpLocks/>
          </p:cNvGrpSpPr>
          <p:nvPr/>
        </p:nvGrpSpPr>
        <p:grpSpPr bwMode="auto">
          <a:xfrm>
            <a:off x="649288" y="3813175"/>
            <a:ext cx="2160587" cy="2003425"/>
            <a:chOff x="649668" y="4091651"/>
            <a:chExt cx="2159793" cy="200255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49668" y="4091651"/>
              <a:ext cx="2159793" cy="200255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3344" name="Группа 41"/>
            <p:cNvGrpSpPr>
              <a:grpSpLocks/>
            </p:cNvGrpSpPr>
            <p:nvPr/>
          </p:nvGrpSpPr>
          <p:grpSpPr bwMode="auto">
            <a:xfrm>
              <a:off x="884584" y="4188508"/>
              <a:ext cx="1666458" cy="1828800"/>
              <a:chOff x="805072" y="4162004"/>
              <a:chExt cx="1666458" cy="1828800"/>
            </a:xfrm>
          </p:grpSpPr>
          <p:pic>
            <p:nvPicPr>
              <p:cNvPr id="13345" name="Рисунок 21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Рисунок 24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7" name="Рисунок 39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8" name="Рисунок 40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9" name="Группа 63"/>
          <p:cNvGrpSpPr>
            <a:grpSpLocks/>
          </p:cNvGrpSpPr>
          <p:nvPr/>
        </p:nvGrpSpPr>
        <p:grpSpPr bwMode="auto">
          <a:xfrm>
            <a:off x="3698875" y="3816350"/>
            <a:ext cx="2159000" cy="2003425"/>
            <a:chOff x="3698457" y="4095006"/>
            <a:chExt cx="2159793" cy="2002552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698457" y="4095006"/>
              <a:ext cx="2159793" cy="2002552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3338" name="Группа 42"/>
            <p:cNvGrpSpPr>
              <a:grpSpLocks/>
            </p:cNvGrpSpPr>
            <p:nvPr/>
          </p:nvGrpSpPr>
          <p:grpSpPr bwMode="auto">
            <a:xfrm>
              <a:off x="3945125" y="4221547"/>
              <a:ext cx="1666458" cy="1828800"/>
              <a:chOff x="805072" y="4162004"/>
              <a:chExt cx="1666458" cy="1828800"/>
            </a:xfrm>
          </p:grpSpPr>
          <p:pic>
            <p:nvPicPr>
              <p:cNvPr id="13339" name="Рисунок 43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0" name="Рисунок 44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1" name="Рисунок 45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2" name="Рисунок 46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20" name="Группа 64"/>
          <p:cNvGrpSpPr>
            <a:grpSpLocks/>
          </p:cNvGrpSpPr>
          <p:nvPr/>
        </p:nvGrpSpPr>
        <p:grpSpPr bwMode="auto">
          <a:xfrm>
            <a:off x="6746875" y="3813175"/>
            <a:ext cx="2160588" cy="2003425"/>
            <a:chOff x="6747247" y="4091651"/>
            <a:chExt cx="2159793" cy="200255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747247" y="4091651"/>
              <a:ext cx="2159793" cy="2002552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3332" name="Группа 47"/>
            <p:cNvGrpSpPr>
              <a:grpSpLocks/>
            </p:cNvGrpSpPr>
            <p:nvPr/>
          </p:nvGrpSpPr>
          <p:grpSpPr bwMode="auto">
            <a:xfrm>
              <a:off x="6993914" y="4178527"/>
              <a:ext cx="1666458" cy="1828800"/>
              <a:chOff x="805072" y="4162004"/>
              <a:chExt cx="1666458" cy="1828800"/>
            </a:xfrm>
          </p:grpSpPr>
          <p:pic>
            <p:nvPicPr>
              <p:cNvPr id="13333" name="Рисунок 48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4" name="Рисунок 49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5" name="Рисунок 50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41620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6" name="Рисунок 51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4169543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21" name="TextBox 52"/>
          <p:cNvSpPr txBox="1">
            <a:spLocks noChangeArrowheads="1"/>
          </p:cNvSpPr>
          <p:nvPr/>
        </p:nvSpPr>
        <p:spPr bwMode="auto">
          <a:xfrm>
            <a:off x="638175" y="5875338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1</a:t>
            </a:r>
          </a:p>
        </p:txBody>
      </p:sp>
      <p:sp>
        <p:nvSpPr>
          <p:cNvPr id="13322" name="TextBox 53"/>
          <p:cNvSpPr txBox="1">
            <a:spLocks noChangeArrowheads="1"/>
          </p:cNvSpPr>
          <p:nvPr/>
        </p:nvSpPr>
        <p:spPr bwMode="auto">
          <a:xfrm>
            <a:off x="3698875" y="5892800"/>
            <a:ext cx="2159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2</a:t>
            </a:r>
          </a:p>
        </p:txBody>
      </p:sp>
      <p:sp>
        <p:nvSpPr>
          <p:cNvPr id="13323" name="TextBox 54"/>
          <p:cNvSpPr txBox="1">
            <a:spLocks noChangeArrowheads="1"/>
          </p:cNvSpPr>
          <p:nvPr/>
        </p:nvSpPr>
        <p:spPr bwMode="auto">
          <a:xfrm>
            <a:off x="6746875" y="5902325"/>
            <a:ext cx="216058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3</a:t>
            </a:r>
          </a:p>
        </p:txBody>
      </p:sp>
      <p:cxnSp>
        <p:nvCxnSpPr>
          <p:cNvPr id="57" name="Прямая со стрелкой 56"/>
          <p:cNvCxnSpPr>
            <a:endCxn id="38" idx="0"/>
          </p:cNvCxnSpPr>
          <p:nvPr/>
        </p:nvCxnSpPr>
        <p:spPr>
          <a:xfrm>
            <a:off x="1866900" y="2406650"/>
            <a:ext cx="2911475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cxnSpLocks/>
            <a:endCxn id="37" idx="0"/>
          </p:cNvCxnSpPr>
          <p:nvPr/>
        </p:nvCxnSpPr>
        <p:spPr>
          <a:xfrm flipH="1">
            <a:off x="1728788" y="2406650"/>
            <a:ext cx="4013200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9" idx="0"/>
          </p:cNvCxnSpPr>
          <p:nvPr/>
        </p:nvCxnSpPr>
        <p:spPr>
          <a:xfrm>
            <a:off x="7680325" y="2406650"/>
            <a:ext cx="146050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803650" y="2406650"/>
            <a:ext cx="4022725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38" idx="0"/>
          </p:cNvCxnSpPr>
          <p:nvPr/>
        </p:nvCxnSpPr>
        <p:spPr>
          <a:xfrm flipH="1">
            <a:off x="4778375" y="2427288"/>
            <a:ext cx="2786063" cy="1389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37" idx="0"/>
          </p:cNvCxnSpPr>
          <p:nvPr/>
        </p:nvCxnSpPr>
        <p:spPr>
          <a:xfrm flipH="1">
            <a:off x="1728788" y="2406650"/>
            <a:ext cx="138112" cy="1406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732088" y="2890838"/>
            <a:ext cx="3881437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5"/>
                </a:solidFill>
                <a:latin typeface="Arial Nova Cond" panose="020B0506020202020204" pitchFamily="34" charset="0"/>
              </a:rPr>
              <a:t>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1181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28588"/>
            <a:ext cx="8175625" cy="5175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Модель 2. Межшкольная группа</a:t>
            </a:r>
          </a:p>
        </p:txBody>
      </p:sp>
      <p:grpSp>
        <p:nvGrpSpPr>
          <p:cNvPr id="15363" name="Группа 29"/>
          <p:cNvGrpSpPr>
            <a:grpSpLocks/>
          </p:cNvGrpSpPr>
          <p:nvPr/>
        </p:nvGrpSpPr>
        <p:grpSpPr bwMode="auto">
          <a:xfrm>
            <a:off x="676275" y="4532313"/>
            <a:ext cx="2159000" cy="1190625"/>
            <a:chOff x="649668" y="4903301"/>
            <a:chExt cx="2159793" cy="119090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649668" y="4903301"/>
              <a:ext cx="2159793" cy="119090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5394" name="Группа 31"/>
            <p:cNvGrpSpPr>
              <a:grpSpLocks/>
            </p:cNvGrpSpPr>
            <p:nvPr/>
          </p:nvGrpSpPr>
          <p:grpSpPr bwMode="auto">
            <a:xfrm>
              <a:off x="884584" y="5095369"/>
              <a:ext cx="1666458" cy="921939"/>
              <a:chOff x="805072" y="5068865"/>
              <a:chExt cx="1666458" cy="921939"/>
            </a:xfrm>
          </p:grpSpPr>
          <p:pic>
            <p:nvPicPr>
              <p:cNvPr id="15395" name="Рисунок 32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6" name="Рисунок 33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4" name="TextBox 36"/>
          <p:cNvSpPr txBox="1">
            <a:spLocks noChangeArrowheads="1"/>
          </p:cNvSpPr>
          <p:nvPr/>
        </p:nvSpPr>
        <p:spPr bwMode="auto">
          <a:xfrm>
            <a:off x="665163" y="5716588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1</a:t>
            </a:r>
          </a:p>
        </p:txBody>
      </p:sp>
      <p:grpSp>
        <p:nvGrpSpPr>
          <p:cNvPr id="15365" name="Группа 37"/>
          <p:cNvGrpSpPr>
            <a:grpSpLocks/>
          </p:cNvGrpSpPr>
          <p:nvPr/>
        </p:nvGrpSpPr>
        <p:grpSpPr bwMode="auto">
          <a:xfrm>
            <a:off x="3698875" y="4532313"/>
            <a:ext cx="2159000" cy="1193800"/>
            <a:chOff x="3698457" y="4903300"/>
            <a:chExt cx="2159793" cy="1194258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698457" y="4903300"/>
              <a:ext cx="2159793" cy="1194258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5390" name="Группа 39"/>
            <p:cNvGrpSpPr>
              <a:grpSpLocks/>
            </p:cNvGrpSpPr>
            <p:nvPr/>
          </p:nvGrpSpPr>
          <p:grpSpPr bwMode="auto">
            <a:xfrm>
              <a:off x="3945125" y="5128408"/>
              <a:ext cx="1666458" cy="921939"/>
              <a:chOff x="805072" y="5068865"/>
              <a:chExt cx="1666458" cy="921939"/>
            </a:xfrm>
          </p:grpSpPr>
          <p:pic>
            <p:nvPicPr>
              <p:cNvPr id="15391" name="Рисунок 40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92" name="Рисунок 41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6" name="TextBox 44"/>
          <p:cNvSpPr txBox="1">
            <a:spLocks noChangeArrowheads="1"/>
          </p:cNvSpPr>
          <p:nvPr/>
        </p:nvSpPr>
        <p:spPr bwMode="auto">
          <a:xfrm>
            <a:off x="3684588" y="5697538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2</a:t>
            </a:r>
          </a:p>
        </p:txBody>
      </p:sp>
      <p:grpSp>
        <p:nvGrpSpPr>
          <p:cNvPr id="15367" name="Группа 45"/>
          <p:cNvGrpSpPr>
            <a:grpSpLocks/>
          </p:cNvGrpSpPr>
          <p:nvPr/>
        </p:nvGrpSpPr>
        <p:grpSpPr bwMode="auto">
          <a:xfrm>
            <a:off x="6746875" y="4529138"/>
            <a:ext cx="2160588" cy="1193800"/>
            <a:chOff x="6747247" y="4899945"/>
            <a:chExt cx="2159793" cy="119425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747247" y="4899945"/>
              <a:ext cx="2159793" cy="1194258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15386" name="Группа 47"/>
            <p:cNvGrpSpPr>
              <a:grpSpLocks/>
            </p:cNvGrpSpPr>
            <p:nvPr/>
          </p:nvGrpSpPr>
          <p:grpSpPr bwMode="auto">
            <a:xfrm>
              <a:off x="6993914" y="5085388"/>
              <a:ext cx="1666458" cy="921939"/>
              <a:chOff x="805072" y="5068865"/>
              <a:chExt cx="1666458" cy="921939"/>
            </a:xfrm>
          </p:grpSpPr>
          <p:pic>
            <p:nvPicPr>
              <p:cNvPr id="15387" name="Рисунок 48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7130" y="5068865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8" name="Рисунок 49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072" y="5076404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368" name="TextBox 52"/>
          <p:cNvSpPr txBox="1">
            <a:spLocks noChangeArrowheads="1"/>
          </p:cNvSpPr>
          <p:nvPr/>
        </p:nvSpPr>
        <p:spPr bwMode="auto">
          <a:xfrm>
            <a:off x="6827838" y="5716588"/>
            <a:ext cx="21605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1150" y="5946775"/>
            <a:ext cx="3854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pc="600" dirty="0">
                <a:latin typeface="Arial Nova Cond" panose="020B0506020202020204" pitchFamily="34" charset="0"/>
              </a:rPr>
              <a:t>Параллели 10 классов</a:t>
            </a:r>
          </a:p>
        </p:txBody>
      </p:sp>
      <p:pic>
        <p:nvPicPr>
          <p:cNvPr id="15370" name="Рисунок 57" descr="Профессор женский со сплошной заливкой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6461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>
            <a:cxnSpLocks/>
            <a:stCxn id="31" idx="0"/>
          </p:cNvCxnSpPr>
          <p:nvPr/>
        </p:nvCxnSpPr>
        <p:spPr>
          <a:xfrm flipV="1">
            <a:off x="1755775" y="4033838"/>
            <a:ext cx="1871663" cy="49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39" idx="0"/>
          </p:cNvCxnSpPr>
          <p:nvPr/>
        </p:nvCxnSpPr>
        <p:spPr>
          <a:xfrm flipH="1" flipV="1">
            <a:off x="4291013" y="4027488"/>
            <a:ext cx="487362" cy="5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cxnSpLocks/>
            <a:stCxn id="47" idx="0"/>
          </p:cNvCxnSpPr>
          <p:nvPr/>
        </p:nvCxnSpPr>
        <p:spPr>
          <a:xfrm flipH="1" flipV="1">
            <a:off x="4954588" y="4027488"/>
            <a:ext cx="2871787" cy="501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784475" y="2135188"/>
            <a:ext cx="3883025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5"/>
                </a:solidFill>
                <a:latin typeface="Arial Nova Cond" panose="020B0506020202020204" pitchFamily="34" charset="0"/>
              </a:rPr>
              <a:t>Дистанционное обучение</a:t>
            </a:r>
          </a:p>
        </p:txBody>
      </p:sp>
      <p:sp>
        <p:nvSpPr>
          <p:cNvPr id="15375" name="TextBox 65"/>
          <p:cNvSpPr txBox="1">
            <a:spLocks noChangeArrowheads="1"/>
          </p:cNvSpPr>
          <p:nvPr/>
        </p:nvSpPr>
        <p:spPr bwMode="auto">
          <a:xfrm>
            <a:off x="2411413" y="16303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Nova Cond"/>
              </a:rPr>
              <a:t>Педагог центра сетевого обучения</a:t>
            </a:r>
            <a:endParaRPr lang="ru-RU" altLang="ru-RU"/>
          </a:p>
        </p:txBody>
      </p:sp>
      <p:pic>
        <p:nvPicPr>
          <p:cNvPr id="15376" name="Рисунок 67" descr="Школьник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311308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7" name="Группа 69"/>
          <p:cNvGrpSpPr>
            <a:grpSpLocks/>
          </p:cNvGrpSpPr>
          <p:nvPr/>
        </p:nvGrpSpPr>
        <p:grpSpPr bwMode="auto">
          <a:xfrm>
            <a:off x="2578100" y="2757488"/>
            <a:ext cx="3992563" cy="1284287"/>
            <a:chOff x="2984253" y="2797061"/>
            <a:chExt cx="3992368" cy="1283732"/>
          </a:xfrm>
        </p:grpSpPr>
        <p:grpSp>
          <p:nvGrpSpPr>
            <p:cNvPr id="15378" name="Группа 9"/>
            <p:cNvGrpSpPr>
              <a:grpSpLocks/>
            </p:cNvGrpSpPr>
            <p:nvPr/>
          </p:nvGrpSpPr>
          <p:grpSpPr bwMode="auto">
            <a:xfrm>
              <a:off x="3576430" y="2797061"/>
              <a:ext cx="2886041" cy="1277114"/>
              <a:chOff x="3532419" y="1647816"/>
              <a:chExt cx="2886041" cy="1277114"/>
            </a:xfrm>
          </p:grpSpPr>
          <p:pic>
            <p:nvPicPr>
              <p:cNvPr id="15381" name="Рисунок 53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2419" y="201053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2" name="Рисунок 54" descr="Школьница со сплошной заливкой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972" y="200299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3" name="Рисунок 55" descr="Школьник со сплошной заливкой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9525" y="2002991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84" name="TextBox 56"/>
              <p:cNvSpPr txBox="1">
                <a:spLocks noChangeArrowheads="1"/>
              </p:cNvSpPr>
              <p:nvPr/>
            </p:nvSpPr>
            <p:spPr bwMode="auto">
              <a:xfrm>
                <a:off x="3701296" y="1647816"/>
                <a:ext cx="27171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b="1">
                    <a:latin typeface="Arial Nova Cond"/>
                  </a:rPr>
                  <a:t>Межшкольная группа</a:t>
                </a:r>
              </a:p>
            </p:txBody>
          </p:sp>
        </p:grpSp>
        <p:pic>
          <p:nvPicPr>
            <p:cNvPr id="15379" name="Рисунок 66" descr="Школьница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253" y="3166393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Рисунок 68" descr="Школьница со сплошной заливкой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221" y="314863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2594495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938" y="100013"/>
            <a:ext cx="7477124" cy="517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/>
              <a:t>Модель 3. Индивидуальный учебный </a:t>
            </a:r>
            <a:br>
              <a:rPr lang="ru-RU" sz="2400" dirty="0"/>
            </a:br>
            <a:r>
              <a:rPr lang="ru-RU" sz="2400" dirty="0"/>
              <a:t>план</a:t>
            </a:r>
          </a:p>
        </p:txBody>
      </p:sp>
      <p:sp>
        <p:nvSpPr>
          <p:cNvPr id="17411" name="TextBox 26"/>
          <p:cNvSpPr txBox="1">
            <a:spLocks noChangeArrowheads="1"/>
          </p:cNvSpPr>
          <p:nvPr/>
        </p:nvSpPr>
        <p:spPr bwMode="auto">
          <a:xfrm>
            <a:off x="1630363" y="1130300"/>
            <a:ext cx="610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Arial Nova Cond"/>
              </a:rPr>
              <a:t>Сетевые педагоги-предметники</a:t>
            </a:r>
          </a:p>
        </p:txBody>
      </p:sp>
      <p:grpSp>
        <p:nvGrpSpPr>
          <p:cNvPr id="17412" name="Группа 27"/>
          <p:cNvGrpSpPr>
            <a:grpSpLocks/>
          </p:cNvGrpSpPr>
          <p:nvPr/>
        </p:nvGrpSpPr>
        <p:grpSpPr bwMode="auto">
          <a:xfrm>
            <a:off x="1309688" y="1519238"/>
            <a:ext cx="6729412" cy="914400"/>
            <a:chOff x="1468499" y="1584216"/>
            <a:chExt cx="6728454" cy="914400"/>
          </a:xfrm>
        </p:grpSpPr>
        <p:pic>
          <p:nvPicPr>
            <p:cNvPr id="17434" name="Рисунок 28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2553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Рисунок 29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535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Рисунок 30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517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7" name="Рисунок 31" descr="Профессор женский со сплошной заливкой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499" y="1584216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3" name="Группа 33"/>
          <p:cNvGrpSpPr>
            <a:grpSpLocks/>
          </p:cNvGrpSpPr>
          <p:nvPr/>
        </p:nvGrpSpPr>
        <p:grpSpPr bwMode="auto">
          <a:xfrm>
            <a:off x="649288" y="4254500"/>
            <a:ext cx="2160587" cy="1562100"/>
            <a:chOff x="649668" y="4532241"/>
            <a:chExt cx="2159793" cy="156196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649668" y="4532241"/>
              <a:ext cx="2159793" cy="1561962"/>
            </a:xfrm>
            <a:prstGeom prst="rect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7433" name="Рисунок 36" descr="Школьница со сплошной заливкой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364" y="4687708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4" name="Группа 40"/>
          <p:cNvGrpSpPr>
            <a:grpSpLocks/>
          </p:cNvGrpSpPr>
          <p:nvPr/>
        </p:nvGrpSpPr>
        <p:grpSpPr bwMode="auto">
          <a:xfrm>
            <a:off x="3746500" y="4254500"/>
            <a:ext cx="2159000" cy="1612900"/>
            <a:chOff x="3698457" y="4483614"/>
            <a:chExt cx="2159793" cy="161394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698457" y="4483614"/>
              <a:ext cx="2159793" cy="1613943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7431" name="Рисунок 45" descr="Школьница со сплошной заливкой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981" y="4668454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5" name="Группа 47"/>
          <p:cNvGrpSpPr>
            <a:grpSpLocks/>
          </p:cNvGrpSpPr>
          <p:nvPr/>
        </p:nvGrpSpPr>
        <p:grpSpPr bwMode="auto">
          <a:xfrm>
            <a:off x="6746875" y="4229100"/>
            <a:ext cx="2160588" cy="1612900"/>
            <a:chOff x="6747247" y="4480259"/>
            <a:chExt cx="2159793" cy="161394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47247" y="4480259"/>
              <a:ext cx="2159793" cy="1613943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7429" name="Рисунок 53" descr="Школьник со сплошной заливкой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943" y="4714641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Box 54"/>
          <p:cNvSpPr txBox="1">
            <a:spLocks noChangeArrowheads="1"/>
          </p:cNvSpPr>
          <p:nvPr/>
        </p:nvSpPr>
        <p:spPr bwMode="auto">
          <a:xfrm>
            <a:off x="679450" y="5370513"/>
            <a:ext cx="2159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1</a:t>
            </a:r>
          </a:p>
        </p:txBody>
      </p:sp>
      <p:sp>
        <p:nvSpPr>
          <p:cNvPr id="17417" name="TextBox 55"/>
          <p:cNvSpPr txBox="1">
            <a:spLocks noChangeArrowheads="1"/>
          </p:cNvSpPr>
          <p:nvPr/>
        </p:nvSpPr>
        <p:spPr bwMode="auto">
          <a:xfrm>
            <a:off x="3698875" y="5351463"/>
            <a:ext cx="2159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2</a:t>
            </a:r>
          </a:p>
        </p:txBody>
      </p:sp>
      <p:sp>
        <p:nvSpPr>
          <p:cNvPr id="17418" name="TextBox 56"/>
          <p:cNvSpPr txBox="1">
            <a:spLocks noChangeArrowheads="1"/>
          </p:cNvSpPr>
          <p:nvPr/>
        </p:nvSpPr>
        <p:spPr bwMode="auto">
          <a:xfrm>
            <a:off x="6842125" y="5370513"/>
            <a:ext cx="21605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latin typeface="Arial Nova Cond"/>
              </a:rPr>
              <a:t>Школа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36788" y="5940425"/>
            <a:ext cx="5232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pc="600" dirty="0">
                <a:latin typeface="Arial Nova Cond" panose="020B0506020202020204" pitchFamily="34" charset="0"/>
              </a:rPr>
              <a:t>Ученики, обучающиеся по ИУП</a:t>
            </a:r>
          </a:p>
        </p:txBody>
      </p:sp>
      <p:sp>
        <p:nvSpPr>
          <p:cNvPr id="17420" name="TextBox 58"/>
          <p:cNvSpPr txBox="1">
            <a:spLocks noChangeArrowheads="1"/>
          </p:cNvSpPr>
          <p:nvPr/>
        </p:nvSpPr>
        <p:spPr bwMode="auto">
          <a:xfrm>
            <a:off x="2643188" y="698266"/>
            <a:ext cx="4270375" cy="4619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Daytona"/>
              </a:rPr>
              <a:t>Центр сетевого обучения</a:t>
            </a:r>
          </a:p>
        </p:txBody>
      </p:sp>
      <p:cxnSp>
        <p:nvCxnSpPr>
          <p:cNvPr id="60" name="Прямая со стрелкой 59"/>
          <p:cNvCxnSpPr>
            <a:endCxn id="42" idx="0"/>
          </p:cNvCxnSpPr>
          <p:nvPr/>
        </p:nvCxnSpPr>
        <p:spPr>
          <a:xfrm>
            <a:off x="1766888" y="2433638"/>
            <a:ext cx="3059112" cy="182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35" idx="0"/>
          </p:cNvCxnSpPr>
          <p:nvPr/>
        </p:nvCxnSpPr>
        <p:spPr>
          <a:xfrm flipH="1">
            <a:off x="1728788" y="2433638"/>
            <a:ext cx="3914775" cy="182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49" idx="0"/>
          </p:cNvCxnSpPr>
          <p:nvPr/>
        </p:nvCxnSpPr>
        <p:spPr>
          <a:xfrm>
            <a:off x="3705225" y="2433638"/>
            <a:ext cx="4121150" cy="179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49" idx="0"/>
          </p:cNvCxnSpPr>
          <p:nvPr/>
        </p:nvCxnSpPr>
        <p:spPr>
          <a:xfrm>
            <a:off x="7469188" y="2395538"/>
            <a:ext cx="357187" cy="1833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5" idx="0"/>
          </p:cNvCxnSpPr>
          <p:nvPr/>
        </p:nvCxnSpPr>
        <p:spPr>
          <a:xfrm flipH="1">
            <a:off x="1728788" y="2433638"/>
            <a:ext cx="38100" cy="1820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49" idx="0"/>
          </p:cNvCxnSpPr>
          <p:nvPr/>
        </p:nvCxnSpPr>
        <p:spPr>
          <a:xfrm>
            <a:off x="1766888" y="2433638"/>
            <a:ext cx="6059487" cy="179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09875" y="2997200"/>
            <a:ext cx="3883025" cy="5111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5"/>
                </a:solidFill>
                <a:latin typeface="Arial Nova Cond" panose="020B0506020202020204" pitchFamily="34" charset="0"/>
              </a:rPr>
              <a:t>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9188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o2020">
  <a:themeElements>
    <a:clrScheme name="meo2020new">
      <a:dk1>
        <a:srgbClr val="2B3977"/>
      </a:dk1>
      <a:lt1>
        <a:sysClr val="window" lastClr="FFFFFF"/>
      </a:lt1>
      <a:dk2>
        <a:srgbClr val="034F51"/>
      </a:dk2>
      <a:lt2>
        <a:srgbClr val="FFFFFF"/>
      </a:lt2>
      <a:accent1>
        <a:srgbClr val="18459E"/>
      </a:accent1>
      <a:accent2>
        <a:srgbClr val="30446B"/>
      </a:accent2>
      <a:accent3>
        <a:srgbClr val="0AB7D1"/>
      </a:accent3>
      <a:accent4>
        <a:srgbClr val="D76D40"/>
      </a:accent4>
      <a:accent5>
        <a:srgbClr val="9E2C18"/>
      </a:accent5>
      <a:accent6>
        <a:srgbClr val="016D41"/>
      </a:accent6>
      <a:hlink>
        <a:srgbClr val="124752"/>
      </a:hlink>
      <a:folHlink>
        <a:srgbClr val="64B161"/>
      </a:folHlink>
    </a:clrScheme>
    <a:fontScheme name="meo2020">
      <a:majorFont>
        <a:latin typeface="Daytona"/>
        <a:ea typeface=""/>
        <a:cs typeface=""/>
      </a:majorFont>
      <a:minorFont>
        <a:latin typeface="Dayto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20" id="{287A46AE-4166-4329-BFC4-BBB6D31FB94A}" vid="{14E6B506-08B4-4F07-9D3A-4654A70ACC51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meo2020</Template>
  <TotalTime>7256</TotalTime>
  <Words>2180</Words>
  <Application>Microsoft Office PowerPoint</Application>
  <PresentationFormat>Экран (4:3)</PresentationFormat>
  <Paragraphs>693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meo2020</vt:lpstr>
      <vt:lpstr>HDOfficeLightV0</vt:lpstr>
      <vt:lpstr>Современные модели организации образовательного процесса  при сетевом взаимодействии</vt:lpstr>
      <vt:lpstr>Электронное обучение и дистанционные образовательные технологии</vt:lpstr>
      <vt:lpstr>Формы получения образования и формы обучения </vt:lpstr>
      <vt:lpstr>Общие Признаки Форм обучения</vt:lpstr>
      <vt:lpstr>Индивидуальный учебный план как инструмент реализации моделей очно-заочного обучения  с применением ЦОС МЭО</vt:lpstr>
      <vt:lpstr>Модели сетевого обучения</vt:lpstr>
      <vt:lpstr>Модель 1. Компенсация дефицита                     педагогических кадров</vt:lpstr>
      <vt:lpstr>Модель 2. Межшкольная группа</vt:lpstr>
      <vt:lpstr>Модель 3. Индивидуальный учебный  план</vt:lpstr>
      <vt:lpstr>Модель 4. Школьная группа в рамках профиля</vt:lpstr>
      <vt:lpstr>Модель 5. компенсация дефицита Пед.кадров</vt:lpstr>
      <vt:lpstr>Стратовое обучение</vt:lpstr>
      <vt:lpstr>Презентация PowerPoint</vt:lpstr>
      <vt:lpstr>сетевая модель стратовой дифференциации</vt:lpstr>
      <vt:lpstr>организация очно-заочного обучения                с использованием ЦОС МЭО</vt:lpstr>
      <vt:lpstr>Модели организации очно-заочного обучения                                  с использованием с использованием дистанционного обучения в ЦОС МЭО</vt:lpstr>
      <vt:lpstr>Модели организации очно-заочного обучения                                  с использованием с использованием дистанционного обучения в ЦОС МЭО</vt:lpstr>
      <vt:lpstr>Модели организации очно-заочного обучения с использованием ЦОС МЭО</vt:lpstr>
      <vt:lpstr>Модели организации очно-заочного обучения с использованием дистанционного обучения в синхронном формате ЦОС МЭО</vt:lpstr>
      <vt:lpstr>Варианты организации заочной части обучения в ЦОС МЭО</vt:lpstr>
      <vt:lpstr>Модели Расписаний занятий  при очно-заочной форме с использованием ЦОС МЭО</vt:lpstr>
      <vt:lpstr>Пример расписания занятий при  очно-заочной форме с использованием  ЦОС МЭО</vt:lpstr>
      <vt:lpstr>ПРИМЕР РАСПИСАНИЯ ЗАНЯТИЙ ПРИ сочетании ОЧНО-ЗАОЧНОГО ОБУЧЕНИЯ С ИСПОЛЬЗОВАНИЕМ ЦОС МЭО                      И ДОТ С УЧЕТОМ рекомендаций РОСПОТРЕБНАДЗОРА  </vt:lpstr>
      <vt:lpstr>Ресурсы мэо для организации сетевого взаимодействия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и сервисы для организации эффективного взаимодействия учителя и ученика</dc:title>
  <dc:creator>Татьяна Долгова</dc:creator>
  <cp:lastModifiedBy>Екатерина Андреевна Бекетова</cp:lastModifiedBy>
  <cp:revision>417</cp:revision>
  <dcterms:created xsi:type="dcterms:W3CDTF">2020-03-29T11:56:05Z</dcterms:created>
  <dcterms:modified xsi:type="dcterms:W3CDTF">2021-10-25T13:47:12Z</dcterms:modified>
</cp:coreProperties>
</file>