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50" r:id="rId2"/>
    <p:sldId id="293" r:id="rId3"/>
    <p:sldId id="337" r:id="rId4"/>
    <p:sldId id="294" r:id="rId5"/>
    <p:sldId id="295" r:id="rId6"/>
    <p:sldId id="299" r:id="rId7"/>
    <p:sldId id="300" r:id="rId8"/>
    <p:sldId id="302" r:id="rId9"/>
    <p:sldId id="351" r:id="rId10"/>
    <p:sldId id="303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3" r:id="rId27"/>
    <p:sldId id="324" r:id="rId28"/>
    <p:sldId id="343" r:id="rId29"/>
    <p:sldId id="344" r:id="rId30"/>
    <p:sldId id="340" r:id="rId31"/>
    <p:sldId id="275" r:id="rId32"/>
    <p:sldId id="276" r:id="rId33"/>
    <p:sldId id="277" r:id="rId34"/>
    <p:sldId id="264" r:id="rId35"/>
    <p:sldId id="270" r:id="rId36"/>
    <p:sldId id="289" r:id="rId37"/>
    <p:sldId id="280" r:id="rId38"/>
    <p:sldId id="281" r:id="rId39"/>
    <p:sldId id="342" r:id="rId40"/>
    <p:sldId id="283" r:id="rId41"/>
    <p:sldId id="284" r:id="rId42"/>
    <p:sldId id="291" r:id="rId43"/>
    <p:sldId id="290" r:id="rId44"/>
    <p:sldId id="345" r:id="rId45"/>
    <p:sldId id="285" r:id="rId46"/>
    <p:sldId id="347" r:id="rId4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65C-CFCB-40EE-A5D9-73D1F3A89D28}">
          <p14:sldIdLst>
            <p14:sldId id="350"/>
            <p14:sldId id="293"/>
            <p14:sldId id="337"/>
            <p14:sldId id="294"/>
          </p14:sldIdLst>
        </p14:section>
        <p14:section name="Раздел без заголовка" id="{C0916C4C-090C-496C-B918-2D85A93F61A3}">
          <p14:sldIdLst>
            <p14:sldId id="295"/>
            <p14:sldId id="299"/>
            <p14:sldId id="300"/>
            <p14:sldId id="302"/>
            <p14:sldId id="351"/>
            <p14:sldId id="303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3"/>
            <p14:sldId id="324"/>
            <p14:sldId id="343"/>
            <p14:sldId id="344"/>
          </p14:sldIdLst>
        </p14:section>
        <p14:section name="Раздел без заголовка" id="{D8B23F2A-26E7-4E31-9B90-B3983CCBCB73}">
          <p14:sldIdLst>
            <p14:sldId id="340"/>
            <p14:sldId id="275"/>
            <p14:sldId id="276"/>
            <p14:sldId id="277"/>
            <p14:sldId id="264"/>
            <p14:sldId id="270"/>
            <p14:sldId id="289"/>
            <p14:sldId id="280"/>
            <p14:sldId id="281"/>
            <p14:sldId id="342"/>
            <p14:sldId id="283"/>
            <p14:sldId id="284"/>
            <p14:sldId id="291"/>
            <p14:sldId id="290"/>
            <p14:sldId id="345"/>
            <p14:sldId id="285"/>
            <p14:sldId id="34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0000"/>
    <a:srgbClr val="CC9900"/>
    <a:srgbClr val="680000"/>
    <a:srgbClr val="CC00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261" autoAdjust="0"/>
  </p:normalViewPr>
  <p:slideViewPr>
    <p:cSldViewPr>
      <p:cViewPr>
        <p:scale>
          <a:sx n="106" d="100"/>
          <a:sy n="106" d="100"/>
        </p:scale>
        <p:origin x="-7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slide" Target="../slides/slide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" Target="../slides/slide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slide" Target="../slides/slide37.xml"/><Relationship Id="rId1" Type="http://schemas.openxmlformats.org/officeDocument/2006/relationships/slide" Target="../slides/slide3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slide" Target="../slides/slide34.xml"/><Relationship Id="rId1" Type="http://schemas.openxmlformats.org/officeDocument/2006/relationships/slide" Target="../slides/slide33.xml"/><Relationship Id="rId4" Type="http://schemas.openxmlformats.org/officeDocument/2006/relationships/slide" Target="../slides/slide36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7" Type="http://schemas.openxmlformats.org/officeDocument/2006/relationships/slide" Target="../slides/slide44.xml"/><Relationship Id="rId2" Type="http://schemas.openxmlformats.org/officeDocument/2006/relationships/slide" Target="../slides/slide39.xml"/><Relationship Id="rId1" Type="http://schemas.openxmlformats.org/officeDocument/2006/relationships/slide" Target="../slides/slide38.xml"/><Relationship Id="rId6" Type="http://schemas.openxmlformats.org/officeDocument/2006/relationships/slide" Target="../slides/slide43.xml"/><Relationship Id="rId5" Type="http://schemas.openxmlformats.org/officeDocument/2006/relationships/slide" Target="../slides/slide42.xml"/><Relationship Id="rId4" Type="http://schemas.openxmlformats.org/officeDocument/2006/relationships/slide" Target="../slides/slide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AEAC1-2A03-4B7D-9E11-AFD3F79081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4C3354-AC0B-433A-9028-21C02F39B4EC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  <a:hlinkClick xmlns:r="http://schemas.openxmlformats.org/officeDocument/2006/relationships" r:id="rId1" action="ppaction://hlinksldjump"/>
            </a:rPr>
            <a:t>Образовательная карта города Сургута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bg1"/>
              </a:solidFill>
              <a:latin typeface="+mj-lt"/>
              <a:ea typeface="+mj-ea"/>
              <a:cs typeface="+mj-cs"/>
              <a:hlinkClick xmlns:r="http://schemas.openxmlformats.org/officeDocument/2006/relationships" r:id="rId1" action="ppaction://hlinksldjump"/>
            </a:rPr>
            <a:t>учащимся 9-х классов       </a:t>
          </a:r>
          <a:endParaRPr kumimoji="0" lang="ru-RU" sz="2800" b="1" i="0" u="none" strike="noStrike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  <a:p>
          <a:pPr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900" b="1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0528CAB-08DF-40E5-A140-C866F5139088}" type="parTrans" cxnId="{8B21CAC2-BDBD-48CB-8C11-CF118952C1BE}">
      <dgm:prSet/>
      <dgm:spPr/>
      <dgm:t>
        <a:bodyPr/>
        <a:lstStyle/>
        <a:p>
          <a:endParaRPr lang="ru-RU"/>
        </a:p>
      </dgm:t>
    </dgm:pt>
    <dgm:pt modelId="{FCA91927-99EC-4DE3-8DBD-0B24F829D1FE}" type="sibTrans" cxnId="{8B21CAC2-BDBD-48CB-8C11-CF118952C1BE}">
      <dgm:prSet/>
      <dgm:spPr/>
      <dgm:t>
        <a:bodyPr/>
        <a:lstStyle/>
        <a:p>
          <a:endParaRPr lang="ru-RU"/>
        </a:p>
      </dgm:t>
    </dgm:pt>
    <dgm:pt modelId="{9713E45A-1BEE-4521-A4CD-83C4B20DD04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ru-RU" sz="8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  <a:hlinkClick xmlns:r="http://schemas.openxmlformats.org/officeDocument/2006/relationships" r:id="rId2" action="ppaction://hlinksldjump"/>
            </a:rPr>
            <a:t>Образовательная карта города Сургута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bg1"/>
              </a:solidFill>
              <a:latin typeface="+mj-lt"/>
              <a:ea typeface="+mj-ea"/>
              <a:cs typeface="+mj-cs"/>
              <a:hlinkClick xmlns:r="http://schemas.openxmlformats.org/officeDocument/2006/relationships" r:id="rId2" action="ppaction://hlinksldjump"/>
            </a:rPr>
            <a:t>учащимся 10-11-х классов</a:t>
          </a:r>
          <a:endParaRPr kumimoji="0" lang="ru-RU" sz="28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  <a:p>
          <a:pPr rtl="0"/>
          <a:endParaRPr kumimoji="0" lang="ru-RU" b="1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1A1E372-9DCC-4CDC-A40C-9EECE8411EEA}" type="parTrans" cxnId="{01F4D320-E657-46E2-B366-5BB984290F53}">
      <dgm:prSet/>
      <dgm:spPr/>
      <dgm:t>
        <a:bodyPr/>
        <a:lstStyle/>
        <a:p>
          <a:endParaRPr lang="ru-RU"/>
        </a:p>
      </dgm:t>
    </dgm:pt>
    <dgm:pt modelId="{7C1980E2-251D-4D5F-9298-34D848A29076}" type="sibTrans" cxnId="{01F4D320-E657-46E2-B366-5BB984290F53}">
      <dgm:prSet/>
      <dgm:spPr/>
      <dgm:t>
        <a:bodyPr/>
        <a:lstStyle/>
        <a:p>
          <a:endParaRPr lang="ru-RU"/>
        </a:p>
      </dgm:t>
    </dgm:pt>
    <dgm:pt modelId="{15D98DC7-3F03-495F-BA72-884EE5A99A36}" type="pres">
      <dgm:prSet presAssocID="{D4AAEAC1-2A03-4B7D-9E11-AFD3F79081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F4982-75FA-4B41-86C5-A2CDABFA3982}" type="pres">
      <dgm:prSet presAssocID="{6D4C3354-AC0B-433A-9028-21C02F39B4EC}" presName="parentLin" presStyleCnt="0"/>
      <dgm:spPr/>
    </dgm:pt>
    <dgm:pt modelId="{4C01C5F6-EF52-463A-9291-1C68F87B4583}" type="pres">
      <dgm:prSet presAssocID="{6D4C3354-AC0B-433A-9028-21C02F39B4E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6A2F951-426F-4DAB-97BE-067F081B35D2}" type="pres">
      <dgm:prSet presAssocID="{6D4C3354-AC0B-433A-9028-21C02F39B4EC}" presName="parentText" presStyleLbl="node1" presStyleIdx="0" presStyleCnt="2" custScaleX="133672" custScaleY="55172" custLinFactNeighborX="30841" custLinFactNeighborY="-12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3C405-006A-424C-AB6A-68B1DD5D8EF3}" type="pres">
      <dgm:prSet presAssocID="{6D4C3354-AC0B-433A-9028-21C02F39B4EC}" presName="negativeSpace" presStyleCnt="0"/>
      <dgm:spPr/>
    </dgm:pt>
    <dgm:pt modelId="{EF0F420C-D8BA-4B93-A289-0656B9D866CC}" type="pres">
      <dgm:prSet presAssocID="{6D4C3354-AC0B-433A-9028-21C02F39B4EC}" presName="childText" presStyleLbl="conFgAcc1" presStyleIdx="0" presStyleCnt="2" custScaleY="80395" custLinFactNeighborX="1619" custLinFactNeighborY="-55443">
        <dgm:presLayoutVars>
          <dgm:bulletEnabled val="1"/>
        </dgm:presLayoutVars>
      </dgm:prSet>
      <dgm:spPr/>
    </dgm:pt>
    <dgm:pt modelId="{8668BC99-833B-4CBC-8C19-0A20595EFFCA}" type="pres">
      <dgm:prSet presAssocID="{FCA91927-99EC-4DE3-8DBD-0B24F829D1FE}" presName="spaceBetweenRectangles" presStyleCnt="0"/>
      <dgm:spPr/>
    </dgm:pt>
    <dgm:pt modelId="{E2757F13-E04D-4F98-9C31-B342220440E5}" type="pres">
      <dgm:prSet presAssocID="{9713E45A-1BEE-4521-A4CD-83C4B20DD04B}" presName="parentLin" presStyleCnt="0"/>
      <dgm:spPr/>
    </dgm:pt>
    <dgm:pt modelId="{BE4AA9B6-2E21-4932-B9AB-C587D9B91055}" type="pres">
      <dgm:prSet presAssocID="{9713E45A-1BEE-4521-A4CD-83C4B20DD04B}" presName="parentLeftMargin" presStyleLbl="node1" presStyleIdx="0" presStyleCnt="2" custScaleX="142857" custScaleY="158991"/>
      <dgm:spPr/>
      <dgm:t>
        <a:bodyPr/>
        <a:lstStyle/>
        <a:p>
          <a:endParaRPr lang="ru-RU"/>
        </a:p>
      </dgm:t>
    </dgm:pt>
    <dgm:pt modelId="{EFA0CA48-FDAC-420E-9081-7E87B462B27C}" type="pres">
      <dgm:prSet presAssocID="{9713E45A-1BEE-4521-A4CD-83C4B20DD04B}" presName="parentText" presStyleLbl="node1" presStyleIdx="1" presStyleCnt="2" custScaleX="142857" custScaleY="55582" custLinFactNeighborX="17480" custLinFactNeighborY="-221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83113-02FE-4677-824E-30AEC355344B}" type="pres">
      <dgm:prSet presAssocID="{9713E45A-1BEE-4521-A4CD-83C4B20DD04B}" presName="negativeSpace" presStyleCnt="0"/>
      <dgm:spPr/>
    </dgm:pt>
    <dgm:pt modelId="{F1A261CE-FB78-488B-9A28-A1E52E34661F}" type="pres">
      <dgm:prSet presAssocID="{9713E45A-1BEE-4521-A4CD-83C4B20DD04B}" presName="childText" presStyleLbl="conFgAcc1" presStyleIdx="1" presStyleCnt="2" custScaleY="76210" custLinFactNeighborX="935" custLinFactNeighborY="-32955">
        <dgm:presLayoutVars>
          <dgm:bulletEnabled val="1"/>
        </dgm:presLayoutVars>
      </dgm:prSet>
      <dgm:spPr/>
    </dgm:pt>
  </dgm:ptLst>
  <dgm:cxnLst>
    <dgm:cxn modelId="{8B21CAC2-BDBD-48CB-8C11-CF118952C1BE}" srcId="{D4AAEAC1-2A03-4B7D-9E11-AFD3F79081C8}" destId="{6D4C3354-AC0B-433A-9028-21C02F39B4EC}" srcOrd="0" destOrd="0" parTransId="{60528CAB-08DF-40E5-A140-C866F5139088}" sibTransId="{FCA91927-99EC-4DE3-8DBD-0B24F829D1FE}"/>
    <dgm:cxn modelId="{79D247E7-7DA4-43E8-B970-25E456834B29}" type="presOf" srcId="{6D4C3354-AC0B-433A-9028-21C02F39B4EC}" destId="{26A2F951-426F-4DAB-97BE-067F081B35D2}" srcOrd="1" destOrd="0" presId="urn:microsoft.com/office/officeart/2005/8/layout/list1"/>
    <dgm:cxn modelId="{C45E4D2F-5E09-40E6-A4F6-01596C2AE34B}" type="presOf" srcId="{D4AAEAC1-2A03-4B7D-9E11-AFD3F79081C8}" destId="{15D98DC7-3F03-495F-BA72-884EE5A99A36}" srcOrd="0" destOrd="0" presId="urn:microsoft.com/office/officeart/2005/8/layout/list1"/>
    <dgm:cxn modelId="{01F4D320-E657-46E2-B366-5BB984290F53}" srcId="{D4AAEAC1-2A03-4B7D-9E11-AFD3F79081C8}" destId="{9713E45A-1BEE-4521-A4CD-83C4B20DD04B}" srcOrd="1" destOrd="0" parTransId="{C1A1E372-9DCC-4CDC-A40C-9EECE8411EEA}" sibTransId="{7C1980E2-251D-4D5F-9298-34D848A29076}"/>
    <dgm:cxn modelId="{F14C84AA-3CDB-4F88-BE94-B60B32A20478}" type="presOf" srcId="{9713E45A-1BEE-4521-A4CD-83C4B20DD04B}" destId="{BE4AA9B6-2E21-4932-B9AB-C587D9B91055}" srcOrd="0" destOrd="0" presId="urn:microsoft.com/office/officeart/2005/8/layout/list1"/>
    <dgm:cxn modelId="{8293ED62-8876-4FEA-9D1D-36466D3BA1D1}" type="presOf" srcId="{9713E45A-1BEE-4521-A4CD-83C4B20DD04B}" destId="{EFA0CA48-FDAC-420E-9081-7E87B462B27C}" srcOrd="1" destOrd="0" presId="urn:microsoft.com/office/officeart/2005/8/layout/list1"/>
    <dgm:cxn modelId="{ED58682C-675A-4DA4-A33F-DABF72E51D3A}" type="presOf" srcId="{6D4C3354-AC0B-433A-9028-21C02F39B4EC}" destId="{4C01C5F6-EF52-463A-9291-1C68F87B4583}" srcOrd="0" destOrd="0" presId="urn:microsoft.com/office/officeart/2005/8/layout/list1"/>
    <dgm:cxn modelId="{AC869048-60B8-4EDB-93DB-ED2DE8E6D5BD}" type="presParOf" srcId="{15D98DC7-3F03-495F-BA72-884EE5A99A36}" destId="{EA5F4982-75FA-4B41-86C5-A2CDABFA3982}" srcOrd="0" destOrd="0" presId="urn:microsoft.com/office/officeart/2005/8/layout/list1"/>
    <dgm:cxn modelId="{5434AF66-1DB6-4D6A-B56D-AECBB327114F}" type="presParOf" srcId="{EA5F4982-75FA-4B41-86C5-A2CDABFA3982}" destId="{4C01C5F6-EF52-463A-9291-1C68F87B4583}" srcOrd="0" destOrd="0" presId="urn:microsoft.com/office/officeart/2005/8/layout/list1"/>
    <dgm:cxn modelId="{E7656195-04A6-4991-9FA7-5EFCEDFCA8E1}" type="presParOf" srcId="{EA5F4982-75FA-4B41-86C5-A2CDABFA3982}" destId="{26A2F951-426F-4DAB-97BE-067F081B35D2}" srcOrd="1" destOrd="0" presId="urn:microsoft.com/office/officeart/2005/8/layout/list1"/>
    <dgm:cxn modelId="{02942726-B767-4B7A-92B7-8595885EB6A2}" type="presParOf" srcId="{15D98DC7-3F03-495F-BA72-884EE5A99A36}" destId="{5BA3C405-006A-424C-AB6A-68B1DD5D8EF3}" srcOrd="1" destOrd="0" presId="urn:microsoft.com/office/officeart/2005/8/layout/list1"/>
    <dgm:cxn modelId="{AA78CDB6-E250-4CE4-8F0E-892079A8B57A}" type="presParOf" srcId="{15D98DC7-3F03-495F-BA72-884EE5A99A36}" destId="{EF0F420C-D8BA-4B93-A289-0656B9D866CC}" srcOrd="2" destOrd="0" presId="urn:microsoft.com/office/officeart/2005/8/layout/list1"/>
    <dgm:cxn modelId="{6F950159-50A8-4183-9F12-641D5B946E67}" type="presParOf" srcId="{15D98DC7-3F03-495F-BA72-884EE5A99A36}" destId="{8668BC99-833B-4CBC-8C19-0A20595EFFCA}" srcOrd="3" destOrd="0" presId="urn:microsoft.com/office/officeart/2005/8/layout/list1"/>
    <dgm:cxn modelId="{F8209FDC-03E5-4BDE-8FA3-6DEB89C04F3D}" type="presParOf" srcId="{15D98DC7-3F03-495F-BA72-884EE5A99A36}" destId="{E2757F13-E04D-4F98-9C31-B342220440E5}" srcOrd="4" destOrd="0" presId="urn:microsoft.com/office/officeart/2005/8/layout/list1"/>
    <dgm:cxn modelId="{41FE8804-DD5F-4C4F-B1DC-94316F3A1E29}" type="presParOf" srcId="{E2757F13-E04D-4F98-9C31-B342220440E5}" destId="{BE4AA9B6-2E21-4932-B9AB-C587D9B91055}" srcOrd="0" destOrd="0" presId="urn:microsoft.com/office/officeart/2005/8/layout/list1"/>
    <dgm:cxn modelId="{324BD617-D1A7-4B4C-A3E2-57FA9FFB1568}" type="presParOf" srcId="{E2757F13-E04D-4F98-9C31-B342220440E5}" destId="{EFA0CA48-FDAC-420E-9081-7E87B462B27C}" srcOrd="1" destOrd="0" presId="urn:microsoft.com/office/officeart/2005/8/layout/list1"/>
    <dgm:cxn modelId="{793D64F3-A1EB-47BA-A5AB-979C8277004B}" type="presParOf" srcId="{15D98DC7-3F03-495F-BA72-884EE5A99A36}" destId="{74B83113-02FE-4677-824E-30AEC355344B}" srcOrd="5" destOrd="0" presId="urn:microsoft.com/office/officeart/2005/8/layout/list1"/>
    <dgm:cxn modelId="{F290CD74-A4E3-4EDB-8E23-202A61816F5D}" type="presParOf" srcId="{15D98DC7-3F03-495F-BA72-884EE5A99A36}" destId="{F1A261CE-FB78-488B-9A28-A1E52E3466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467E64-F7A7-4E7B-90CB-A58C031BA0A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90802E-5EA1-40A0-9EEE-28286845AFF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9 КЛАСС</a:t>
          </a:r>
          <a:endParaRPr lang="ru-RU" dirty="0">
            <a:solidFill>
              <a:schemeClr val="bg1"/>
            </a:solidFill>
          </a:endParaRPr>
        </a:p>
      </dgm:t>
    </dgm:pt>
    <dgm:pt modelId="{8D55A854-8926-40A1-B42A-4D3222C71730}" type="parTrans" cxnId="{9382D601-3E84-42D1-BA41-7508191A5E6B}">
      <dgm:prSet/>
      <dgm:spPr/>
      <dgm:t>
        <a:bodyPr/>
        <a:lstStyle/>
        <a:p>
          <a:endParaRPr lang="ru-RU"/>
        </a:p>
      </dgm:t>
    </dgm:pt>
    <dgm:pt modelId="{72718374-9B7C-432A-A5DD-BAAF24795CD3}" type="sibTrans" cxnId="{9382D601-3E84-42D1-BA41-7508191A5E6B}">
      <dgm:prSet/>
      <dgm:spPr/>
      <dgm:t>
        <a:bodyPr/>
        <a:lstStyle/>
        <a:p>
          <a:endParaRPr lang="ru-RU"/>
        </a:p>
      </dgm:t>
    </dgm:pt>
    <dgm:pt modelId="{48FA4422-787F-479B-B169-A262C56DD577}">
      <dgm:prSet phldrT="[Текст]"/>
      <dgm:spPr/>
      <dgm:t>
        <a:bodyPr/>
        <a:lstStyle/>
        <a:p>
          <a:r>
            <a:rPr lang="ru-RU" b="1" dirty="0" smtClean="0">
              <a:solidFill>
                <a:srgbClr val="800000"/>
              </a:solidFill>
              <a:hlinkClick xmlns:r="http://schemas.openxmlformats.org/officeDocument/2006/relationships" r:id="rId1" action="ppaction://hlinksldjump"/>
            </a:rPr>
            <a:t>Профильные 10 классы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</dgm14:cNvPr>
        </a:ext>
      </dgm:extLst>
    </dgm:pt>
    <dgm:pt modelId="{4F25B50C-ADE9-403E-BAEA-5DA1CD30152A}" type="parTrans" cxnId="{F024BA6D-1180-48EF-96CC-31592C427D6C}">
      <dgm:prSet/>
      <dgm:spPr/>
      <dgm:t>
        <a:bodyPr/>
        <a:lstStyle/>
        <a:p>
          <a:endParaRPr lang="ru-RU"/>
        </a:p>
      </dgm:t>
    </dgm:pt>
    <dgm:pt modelId="{CC04B621-8CE3-452B-A155-B7B4D9530684}" type="sibTrans" cxnId="{F024BA6D-1180-48EF-96CC-31592C427D6C}">
      <dgm:prSet/>
      <dgm:spPr/>
      <dgm:t>
        <a:bodyPr/>
        <a:lstStyle/>
        <a:p>
          <a:endParaRPr lang="ru-RU"/>
        </a:p>
      </dgm:t>
    </dgm:pt>
    <dgm:pt modelId="{98C9791D-0043-4E0D-98A2-25F7900CFF61}">
      <dgm:prSet phldrT="[Текст]"/>
      <dgm:spPr/>
      <dgm:t>
        <a:bodyPr/>
        <a:lstStyle/>
        <a:p>
          <a:r>
            <a:rPr lang="ru-RU" b="1" dirty="0" smtClean="0">
              <a:solidFill>
                <a:srgbClr val="800000"/>
              </a:solidFill>
              <a:hlinkClick xmlns:r="http://schemas.openxmlformats.org/officeDocument/2006/relationships" r:id="rId2" action="ppaction://hlinksldjump"/>
            </a:rPr>
            <a:t>Профессиональные образовательные организации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00A5A7A-FC86-4824-AD5B-F0481CF2F610}" type="parTrans" cxnId="{415DA939-2B69-4C59-B66C-92422CDFCF74}">
      <dgm:prSet/>
      <dgm:spPr/>
      <dgm:t>
        <a:bodyPr/>
        <a:lstStyle/>
        <a:p>
          <a:endParaRPr lang="ru-RU"/>
        </a:p>
      </dgm:t>
    </dgm:pt>
    <dgm:pt modelId="{A3E74D8D-2223-408C-8F4C-95CB3791F72D}" type="sibTrans" cxnId="{415DA939-2B69-4C59-B66C-92422CDFCF74}">
      <dgm:prSet/>
      <dgm:spPr/>
      <dgm:t>
        <a:bodyPr/>
        <a:lstStyle/>
        <a:p>
          <a:endParaRPr lang="ru-RU"/>
        </a:p>
      </dgm:t>
    </dgm:pt>
    <dgm:pt modelId="{48E540FC-1E4B-4414-BBBC-76ECC2928833}" type="pres">
      <dgm:prSet presAssocID="{98467E64-F7A7-4E7B-90CB-A58C031BA0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D3A0E0-750F-4C4E-BE80-408786238083}" type="pres">
      <dgm:prSet presAssocID="{9390802E-5EA1-40A0-9EEE-28286845AFF0}" presName="root" presStyleCnt="0"/>
      <dgm:spPr/>
      <dgm:t>
        <a:bodyPr/>
        <a:lstStyle/>
        <a:p>
          <a:endParaRPr lang="ru-RU"/>
        </a:p>
      </dgm:t>
    </dgm:pt>
    <dgm:pt modelId="{AA6C94ED-9E5D-4DB5-ACB5-2241A19D4DC3}" type="pres">
      <dgm:prSet presAssocID="{9390802E-5EA1-40A0-9EEE-28286845AFF0}" presName="rootComposite" presStyleCnt="0"/>
      <dgm:spPr/>
      <dgm:t>
        <a:bodyPr/>
        <a:lstStyle/>
        <a:p>
          <a:endParaRPr lang="ru-RU"/>
        </a:p>
      </dgm:t>
    </dgm:pt>
    <dgm:pt modelId="{5687A9FE-8678-482C-BD3B-1934154CC4CE}" type="pres">
      <dgm:prSet presAssocID="{9390802E-5EA1-40A0-9EEE-28286845AFF0}" presName="rootText" presStyleLbl="node1" presStyleIdx="0" presStyleCnt="1" custLinFactNeighborX="490" custLinFactNeighborY="-2195"/>
      <dgm:spPr/>
      <dgm:t>
        <a:bodyPr/>
        <a:lstStyle/>
        <a:p>
          <a:endParaRPr lang="ru-RU"/>
        </a:p>
      </dgm:t>
    </dgm:pt>
    <dgm:pt modelId="{A366B20C-FEDC-4E9D-943E-517C95E4515B}" type="pres">
      <dgm:prSet presAssocID="{9390802E-5EA1-40A0-9EEE-28286845AFF0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BE0C65-DD3E-4A41-87E4-99D9E21CA00B}" type="pres">
      <dgm:prSet presAssocID="{9390802E-5EA1-40A0-9EEE-28286845AFF0}" presName="childShape" presStyleCnt="0"/>
      <dgm:spPr/>
      <dgm:t>
        <a:bodyPr/>
        <a:lstStyle/>
        <a:p>
          <a:endParaRPr lang="ru-RU"/>
        </a:p>
      </dgm:t>
    </dgm:pt>
    <dgm:pt modelId="{199FBE44-EFC0-4970-9464-289ADB165F69}" type="pres">
      <dgm:prSet presAssocID="{4F25B50C-ADE9-403E-BAEA-5DA1CD30152A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3B4EEFD-454B-4B46-8AF2-8F6D6A33F3B0}" type="pres">
      <dgm:prSet presAssocID="{48FA4422-787F-479B-B169-A262C56DD577}" presName="childText" presStyleLbl="bgAcc1" presStyleIdx="0" presStyleCnt="2" custScaleX="269338" custScaleY="69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59235-CE06-4301-8A01-65B2B700E782}" type="pres">
      <dgm:prSet presAssocID="{700A5A7A-FC86-4824-AD5B-F0481CF2F610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02295B4-07C1-459D-A3CA-2CA472E16E20}" type="pres">
      <dgm:prSet presAssocID="{98C9791D-0043-4E0D-98A2-25F7900CFF61}" presName="childText" presStyleLbl="bgAcc1" presStyleIdx="1" presStyleCnt="2" custScaleX="269162" custScaleY="75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24BA6D-1180-48EF-96CC-31592C427D6C}" srcId="{9390802E-5EA1-40A0-9EEE-28286845AFF0}" destId="{48FA4422-787F-479B-B169-A262C56DD577}" srcOrd="0" destOrd="0" parTransId="{4F25B50C-ADE9-403E-BAEA-5DA1CD30152A}" sibTransId="{CC04B621-8CE3-452B-A155-B7B4D9530684}"/>
    <dgm:cxn modelId="{B37D4FC5-2D9A-43CE-A078-BE1266F14681}" type="presOf" srcId="{48FA4422-787F-479B-B169-A262C56DD577}" destId="{C3B4EEFD-454B-4B46-8AF2-8F6D6A33F3B0}" srcOrd="0" destOrd="0" presId="urn:microsoft.com/office/officeart/2005/8/layout/hierarchy3"/>
    <dgm:cxn modelId="{9382D601-3E84-42D1-BA41-7508191A5E6B}" srcId="{98467E64-F7A7-4E7B-90CB-A58C031BA0AC}" destId="{9390802E-5EA1-40A0-9EEE-28286845AFF0}" srcOrd="0" destOrd="0" parTransId="{8D55A854-8926-40A1-B42A-4D3222C71730}" sibTransId="{72718374-9B7C-432A-A5DD-BAAF24795CD3}"/>
    <dgm:cxn modelId="{59F56B0D-7128-497D-8E9C-A48C46282D5E}" type="presOf" srcId="{700A5A7A-FC86-4824-AD5B-F0481CF2F610}" destId="{C8D59235-CE06-4301-8A01-65B2B700E782}" srcOrd="0" destOrd="0" presId="urn:microsoft.com/office/officeart/2005/8/layout/hierarchy3"/>
    <dgm:cxn modelId="{AC583A98-452F-41D8-979F-880AF4A47044}" type="presOf" srcId="{4F25B50C-ADE9-403E-BAEA-5DA1CD30152A}" destId="{199FBE44-EFC0-4970-9464-289ADB165F69}" srcOrd="0" destOrd="0" presId="urn:microsoft.com/office/officeart/2005/8/layout/hierarchy3"/>
    <dgm:cxn modelId="{14D01C67-4809-48A4-A55D-D6D1AFD07CCA}" type="presOf" srcId="{9390802E-5EA1-40A0-9EEE-28286845AFF0}" destId="{5687A9FE-8678-482C-BD3B-1934154CC4CE}" srcOrd="0" destOrd="0" presId="urn:microsoft.com/office/officeart/2005/8/layout/hierarchy3"/>
    <dgm:cxn modelId="{AE26C6EE-A0A3-4D8E-863B-30423347881C}" type="presOf" srcId="{98467E64-F7A7-4E7B-90CB-A58C031BA0AC}" destId="{48E540FC-1E4B-4414-BBBC-76ECC2928833}" srcOrd="0" destOrd="0" presId="urn:microsoft.com/office/officeart/2005/8/layout/hierarchy3"/>
    <dgm:cxn modelId="{415DA939-2B69-4C59-B66C-92422CDFCF74}" srcId="{9390802E-5EA1-40A0-9EEE-28286845AFF0}" destId="{98C9791D-0043-4E0D-98A2-25F7900CFF61}" srcOrd="1" destOrd="0" parTransId="{700A5A7A-FC86-4824-AD5B-F0481CF2F610}" sibTransId="{A3E74D8D-2223-408C-8F4C-95CB3791F72D}"/>
    <dgm:cxn modelId="{BD53772E-61AC-4802-AA41-DCA2D4A63E2D}" type="presOf" srcId="{9390802E-5EA1-40A0-9EEE-28286845AFF0}" destId="{A366B20C-FEDC-4E9D-943E-517C95E4515B}" srcOrd="1" destOrd="0" presId="urn:microsoft.com/office/officeart/2005/8/layout/hierarchy3"/>
    <dgm:cxn modelId="{4D7B90A4-4372-4785-B455-5F0F11E3C524}" type="presOf" srcId="{98C9791D-0043-4E0D-98A2-25F7900CFF61}" destId="{D02295B4-07C1-459D-A3CA-2CA472E16E20}" srcOrd="0" destOrd="0" presId="urn:microsoft.com/office/officeart/2005/8/layout/hierarchy3"/>
    <dgm:cxn modelId="{645D787B-6CCB-4E54-8977-5CA2A966D8CB}" type="presParOf" srcId="{48E540FC-1E4B-4414-BBBC-76ECC2928833}" destId="{50D3A0E0-750F-4C4E-BE80-408786238083}" srcOrd="0" destOrd="0" presId="urn:microsoft.com/office/officeart/2005/8/layout/hierarchy3"/>
    <dgm:cxn modelId="{B70E3082-0FCB-4DE9-A2CE-5DF7727CC33D}" type="presParOf" srcId="{50D3A0E0-750F-4C4E-BE80-408786238083}" destId="{AA6C94ED-9E5D-4DB5-ACB5-2241A19D4DC3}" srcOrd="0" destOrd="0" presId="urn:microsoft.com/office/officeart/2005/8/layout/hierarchy3"/>
    <dgm:cxn modelId="{FBC9F007-78EE-4C8F-A5AB-4EC42857F919}" type="presParOf" srcId="{AA6C94ED-9E5D-4DB5-ACB5-2241A19D4DC3}" destId="{5687A9FE-8678-482C-BD3B-1934154CC4CE}" srcOrd="0" destOrd="0" presId="urn:microsoft.com/office/officeart/2005/8/layout/hierarchy3"/>
    <dgm:cxn modelId="{34C98843-4AE1-4A89-B5F8-24A27A56D6D8}" type="presParOf" srcId="{AA6C94ED-9E5D-4DB5-ACB5-2241A19D4DC3}" destId="{A366B20C-FEDC-4E9D-943E-517C95E4515B}" srcOrd="1" destOrd="0" presId="urn:microsoft.com/office/officeart/2005/8/layout/hierarchy3"/>
    <dgm:cxn modelId="{19C83402-648B-4224-A0FF-E7E951B46BF6}" type="presParOf" srcId="{50D3A0E0-750F-4C4E-BE80-408786238083}" destId="{C1BE0C65-DD3E-4A41-87E4-99D9E21CA00B}" srcOrd="1" destOrd="0" presId="urn:microsoft.com/office/officeart/2005/8/layout/hierarchy3"/>
    <dgm:cxn modelId="{CAD6F2E9-881E-4B48-A89A-8F53223B0674}" type="presParOf" srcId="{C1BE0C65-DD3E-4A41-87E4-99D9E21CA00B}" destId="{199FBE44-EFC0-4970-9464-289ADB165F69}" srcOrd="0" destOrd="0" presId="urn:microsoft.com/office/officeart/2005/8/layout/hierarchy3"/>
    <dgm:cxn modelId="{7754714C-C4BC-4B5E-B5A4-616E76C1F704}" type="presParOf" srcId="{C1BE0C65-DD3E-4A41-87E4-99D9E21CA00B}" destId="{C3B4EEFD-454B-4B46-8AF2-8F6D6A33F3B0}" srcOrd="1" destOrd="0" presId="urn:microsoft.com/office/officeart/2005/8/layout/hierarchy3"/>
    <dgm:cxn modelId="{16EEC818-7428-4159-AB39-BD37374C3F44}" type="presParOf" srcId="{C1BE0C65-DD3E-4A41-87E4-99D9E21CA00B}" destId="{C8D59235-CE06-4301-8A01-65B2B700E782}" srcOrd="2" destOrd="0" presId="urn:microsoft.com/office/officeart/2005/8/layout/hierarchy3"/>
    <dgm:cxn modelId="{A8501C3C-51DA-4F07-AA4C-A640711F1617}" type="presParOf" srcId="{C1BE0C65-DD3E-4A41-87E4-99D9E21CA00B}" destId="{D02295B4-07C1-459D-A3CA-2CA472E16E2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A352A-6D9A-4AC4-B709-D8C67B618E62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87ABBA-70F0-462A-B2D2-8BEF75E953D0}">
      <dgm:prSet phldrT="[Текст]"/>
      <dgm:spPr/>
      <dgm:t>
        <a:bodyPr/>
        <a:lstStyle/>
        <a:p>
          <a:r>
            <a:rPr lang="ru-RU" dirty="0"/>
            <a:t>Высшее образование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C3D89F7-EFC9-411E-8574-6B763C6DEEB1}" type="parTrans" cxnId="{932A725F-B3E0-47B9-9288-33395AE91D24}">
      <dgm:prSet/>
      <dgm:spPr/>
      <dgm:t>
        <a:bodyPr/>
        <a:lstStyle/>
        <a:p>
          <a:endParaRPr lang="ru-RU"/>
        </a:p>
      </dgm:t>
    </dgm:pt>
    <dgm:pt modelId="{1D262F48-AF2D-4251-BCE1-CB295F9B340B}" type="sibTrans" cxnId="{932A725F-B3E0-47B9-9288-33395AE91D24}">
      <dgm:prSet/>
      <dgm:spPr/>
      <dgm:t>
        <a:bodyPr/>
        <a:lstStyle/>
        <a:p>
          <a:endParaRPr lang="ru-RU"/>
        </a:p>
      </dgm:t>
    </dgm:pt>
    <dgm:pt modelId="{A32EFC53-2268-43F8-84F2-D96CD7A64710}">
      <dgm:prSet phldrT="[Текст]"/>
      <dgm:spPr/>
      <dgm:t>
        <a:bodyPr/>
        <a:lstStyle/>
        <a:p>
          <a:r>
            <a:rPr lang="ru-RU" dirty="0"/>
            <a:t>Среднее профессиональное образование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B0DAC4A-2B56-4873-B566-829E8928B956}" type="parTrans" cxnId="{400060A5-435B-47FB-8AD2-C8A9FEBBFDD6}">
      <dgm:prSet/>
      <dgm:spPr/>
      <dgm:t>
        <a:bodyPr/>
        <a:lstStyle/>
        <a:p>
          <a:endParaRPr lang="ru-RU"/>
        </a:p>
      </dgm:t>
    </dgm:pt>
    <dgm:pt modelId="{8D8EBC50-7A94-45CA-B07A-D46F1992CD79}" type="sibTrans" cxnId="{400060A5-435B-47FB-8AD2-C8A9FEBBFDD6}">
      <dgm:prSet/>
      <dgm:spPr/>
      <dgm:t>
        <a:bodyPr/>
        <a:lstStyle/>
        <a:p>
          <a:endParaRPr lang="ru-RU"/>
        </a:p>
      </dgm:t>
    </dgm:pt>
    <dgm:pt modelId="{AD6A2BFD-5A4B-4ABE-9D1C-60CBD29951CC}">
      <dgm:prSet phldrT="[Текст]"/>
      <dgm:spPr/>
      <dgm:t>
        <a:bodyPr/>
        <a:lstStyle/>
        <a:p>
          <a:r>
            <a:rPr lang="ru-RU" dirty="0"/>
            <a:t>Трудоустройство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9F389EC-6044-45AE-A7FC-7611A96D0BE6}" type="parTrans" cxnId="{F8948634-D830-41EF-B003-EA984B37FF1D}">
      <dgm:prSet/>
      <dgm:spPr/>
      <dgm:t>
        <a:bodyPr/>
        <a:lstStyle/>
        <a:p>
          <a:endParaRPr lang="ru-RU"/>
        </a:p>
      </dgm:t>
    </dgm:pt>
    <dgm:pt modelId="{36A2949E-60F0-4D16-9E36-F0BF5D0DBC5D}" type="sibTrans" cxnId="{F8948634-D830-41EF-B003-EA984B37FF1D}">
      <dgm:prSet/>
      <dgm:spPr/>
      <dgm:t>
        <a:bodyPr/>
        <a:lstStyle/>
        <a:p>
          <a:endParaRPr lang="ru-RU"/>
        </a:p>
      </dgm:t>
    </dgm:pt>
    <dgm:pt modelId="{8F6D7F13-AB79-4A69-B6C4-755C9F47CCFC}" type="pres">
      <dgm:prSet presAssocID="{049A352A-6D9A-4AC4-B709-D8C67B618E6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2214C75-3C6A-4F77-BEC6-3EEF27A83901}" type="pres">
      <dgm:prSet presAssocID="{AD6A2BFD-5A4B-4ABE-9D1C-60CBD29951CC}" presName="Accent3" presStyleCnt="0"/>
      <dgm:spPr/>
    </dgm:pt>
    <dgm:pt modelId="{80D34E9C-1CE4-4922-83EC-6288DBED4F45}" type="pres">
      <dgm:prSet presAssocID="{AD6A2BFD-5A4B-4ABE-9D1C-60CBD29951CC}" presName="Accent" presStyleLbl="node1" presStyleIdx="0" presStyleCnt="3"/>
      <dgm:spPr/>
    </dgm:pt>
    <dgm:pt modelId="{565DB5FB-FCD6-427E-8316-B79234146567}" type="pres">
      <dgm:prSet presAssocID="{AD6A2BFD-5A4B-4ABE-9D1C-60CBD29951CC}" presName="ParentBackground3" presStyleCnt="0"/>
      <dgm:spPr/>
    </dgm:pt>
    <dgm:pt modelId="{F1A69A40-85C4-41C0-94CF-B966C951A3E5}" type="pres">
      <dgm:prSet presAssocID="{AD6A2BFD-5A4B-4ABE-9D1C-60CBD29951CC}" presName="ParentBackground" presStyleLbl="fgAcc1" presStyleIdx="0" presStyleCnt="3"/>
      <dgm:spPr/>
      <dgm:t>
        <a:bodyPr/>
        <a:lstStyle/>
        <a:p>
          <a:endParaRPr lang="ru-RU"/>
        </a:p>
      </dgm:t>
    </dgm:pt>
    <dgm:pt modelId="{AF5577D3-4E0E-4B7A-A997-30A4AC3390CE}" type="pres">
      <dgm:prSet presAssocID="{AD6A2BFD-5A4B-4ABE-9D1C-60CBD29951C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E2CB8-3C6F-4E2D-BE9C-7BC6FCC1EC79}" type="pres">
      <dgm:prSet presAssocID="{A32EFC53-2268-43F8-84F2-D96CD7A64710}" presName="Accent2" presStyleCnt="0"/>
      <dgm:spPr/>
    </dgm:pt>
    <dgm:pt modelId="{E7A3186C-9A1A-48B1-82A2-1F8C66CD6B70}" type="pres">
      <dgm:prSet presAssocID="{A32EFC53-2268-43F8-84F2-D96CD7A64710}" presName="Accent" presStyleLbl="node1" presStyleIdx="1" presStyleCnt="3"/>
      <dgm:spPr/>
    </dgm:pt>
    <dgm:pt modelId="{D9E05319-CE6B-4944-A8E4-BDF08D76E82E}" type="pres">
      <dgm:prSet presAssocID="{A32EFC53-2268-43F8-84F2-D96CD7A64710}" presName="ParentBackground2" presStyleCnt="0"/>
      <dgm:spPr/>
    </dgm:pt>
    <dgm:pt modelId="{59FBF774-C2FD-4401-B668-E21C8853D04D}" type="pres">
      <dgm:prSet presAssocID="{A32EFC53-2268-43F8-84F2-D96CD7A64710}" presName="ParentBackground" presStyleLbl="fgAcc1" presStyleIdx="1" presStyleCnt="3"/>
      <dgm:spPr/>
      <dgm:t>
        <a:bodyPr/>
        <a:lstStyle/>
        <a:p>
          <a:endParaRPr lang="ru-RU"/>
        </a:p>
      </dgm:t>
    </dgm:pt>
    <dgm:pt modelId="{47E3D82F-A9C2-42CE-AFDB-51265962C069}" type="pres">
      <dgm:prSet presAssocID="{A32EFC53-2268-43F8-84F2-D96CD7A6471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19D6A-AE85-4D48-A7EE-3396EA87D270}" type="pres">
      <dgm:prSet presAssocID="{F287ABBA-70F0-462A-B2D2-8BEF75E953D0}" presName="Accent1" presStyleCnt="0"/>
      <dgm:spPr/>
    </dgm:pt>
    <dgm:pt modelId="{852AD168-19C1-410C-B055-351B95EA6F0A}" type="pres">
      <dgm:prSet presAssocID="{F287ABBA-70F0-462A-B2D2-8BEF75E953D0}" presName="Accent" presStyleLbl="node1" presStyleIdx="2" presStyleCnt="3"/>
      <dgm:spPr/>
    </dgm:pt>
    <dgm:pt modelId="{7569EC3D-8F0A-41FF-B968-071B4BD4B84A}" type="pres">
      <dgm:prSet presAssocID="{F287ABBA-70F0-462A-B2D2-8BEF75E953D0}" presName="ParentBackground1" presStyleCnt="0"/>
      <dgm:spPr/>
    </dgm:pt>
    <dgm:pt modelId="{8DB263A3-55DC-4AB3-93EF-40FD0569BBE4}" type="pres">
      <dgm:prSet presAssocID="{F287ABBA-70F0-462A-B2D2-8BEF75E953D0}" presName="ParentBackground" presStyleLbl="fgAcc1" presStyleIdx="2" presStyleCnt="3"/>
      <dgm:spPr/>
      <dgm:t>
        <a:bodyPr/>
        <a:lstStyle/>
        <a:p>
          <a:endParaRPr lang="ru-RU"/>
        </a:p>
      </dgm:t>
    </dgm:pt>
    <dgm:pt modelId="{ACB13055-429B-409E-A8F8-C916FF7B2E66}" type="pres">
      <dgm:prSet presAssocID="{F287ABBA-70F0-462A-B2D2-8BEF75E953D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0410A3-6333-45D7-91C3-16744BB58EE4}" type="presOf" srcId="{AD6A2BFD-5A4B-4ABE-9D1C-60CBD29951CC}" destId="{AF5577D3-4E0E-4B7A-A997-30A4AC3390CE}" srcOrd="1" destOrd="0" presId="urn:microsoft.com/office/officeart/2011/layout/CircleProcess"/>
    <dgm:cxn modelId="{4176416C-F064-4D67-8865-01B7E6938ADB}" type="presOf" srcId="{A32EFC53-2268-43F8-84F2-D96CD7A64710}" destId="{47E3D82F-A9C2-42CE-AFDB-51265962C069}" srcOrd="1" destOrd="0" presId="urn:microsoft.com/office/officeart/2011/layout/CircleProcess"/>
    <dgm:cxn modelId="{932A725F-B3E0-47B9-9288-33395AE91D24}" srcId="{049A352A-6D9A-4AC4-B709-D8C67B618E62}" destId="{F287ABBA-70F0-462A-B2D2-8BEF75E953D0}" srcOrd="0" destOrd="0" parTransId="{4C3D89F7-EFC9-411E-8574-6B763C6DEEB1}" sibTransId="{1D262F48-AF2D-4251-BCE1-CB295F9B340B}"/>
    <dgm:cxn modelId="{28CC070B-73B8-4174-8068-FBD8C5528278}" type="presOf" srcId="{049A352A-6D9A-4AC4-B709-D8C67B618E62}" destId="{8F6D7F13-AB79-4A69-B6C4-755C9F47CCFC}" srcOrd="0" destOrd="0" presId="urn:microsoft.com/office/officeart/2011/layout/CircleProcess"/>
    <dgm:cxn modelId="{400060A5-435B-47FB-8AD2-C8A9FEBBFDD6}" srcId="{049A352A-6D9A-4AC4-B709-D8C67B618E62}" destId="{A32EFC53-2268-43F8-84F2-D96CD7A64710}" srcOrd="1" destOrd="0" parTransId="{2B0DAC4A-2B56-4873-B566-829E8928B956}" sibTransId="{8D8EBC50-7A94-45CA-B07A-D46F1992CD79}"/>
    <dgm:cxn modelId="{173B3420-52B1-4F95-A2C5-42DAA76E130E}" type="presOf" srcId="{F287ABBA-70F0-462A-B2D2-8BEF75E953D0}" destId="{ACB13055-429B-409E-A8F8-C916FF7B2E66}" srcOrd="1" destOrd="0" presId="urn:microsoft.com/office/officeart/2011/layout/CircleProcess"/>
    <dgm:cxn modelId="{F8948634-D830-41EF-B003-EA984B37FF1D}" srcId="{049A352A-6D9A-4AC4-B709-D8C67B618E62}" destId="{AD6A2BFD-5A4B-4ABE-9D1C-60CBD29951CC}" srcOrd="2" destOrd="0" parTransId="{19F389EC-6044-45AE-A7FC-7611A96D0BE6}" sibTransId="{36A2949E-60F0-4D16-9E36-F0BF5D0DBC5D}"/>
    <dgm:cxn modelId="{1A183AD5-8D1B-4BE9-A931-41FE7796C45E}" type="presOf" srcId="{F287ABBA-70F0-462A-B2D2-8BEF75E953D0}" destId="{8DB263A3-55DC-4AB3-93EF-40FD0569BBE4}" srcOrd="0" destOrd="0" presId="urn:microsoft.com/office/officeart/2011/layout/CircleProcess"/>
    <dgm:cxn modelId="{FA8A69BA-D4D6-4FCC-BD1D-A65ED9089D32}" type="presOf" srcId="{AD6A2BFD-5A4B-4ABE-9D1C-60CBD29951CC}" destId="{F1A69A40-85C4-41C0-94CF-B966C951A3E5}" srcOrd="0" destOrd="0" presId="urn:microsoft.com/office/officeart/2011/layout/CircleProcess"/>
    <dgm:cxn modelId="{19377857-D906-4396-B43D-B60314FFB921}" type="presOf" srcId="{A32EFC53-2268-43F8-84F2-D96CD7A64710}" destId="{59FBF774-C2FD-4401-B668-E21C8853D04D}" srcOrd="0" destOrd="0" presId="urn:microsoft.com/office/officeart/2011/layout/CircleProcess"/>
    <dgm:cxn modelId="{82487BE5-4C2C-479D-BB36-019F7724B1EA}" type="presParOf" srcId="{8F6D7F13-AB79-4A69-B6C4-755C9F47CCFC}" destId="{32214C75-3C6A-4F77-BEC6-3EEF27A83901}" srcOrd="0" destOrd="0" presId="urn:microsoft.com/office/officeart/2011/layout/CircleProcess"/>
    <dgm:cxn modelId="{2FD6F08D-97F9-44C0-8EC5-02777DA7917F}" type="presParOf" srcId="{32214C75-3C6A-4F77-BEC6-3EEF27A83901}" destId="{80D34E9C-1CE4-4922-83EC-6288DBED4F45}" srcOrd="0" destOrd="0" presId="urn:microsoft.com/office/officeart/2011/layout/CircleProcess"/>
    <dgm:cxn modelId="{91A4BF71-5E26-439C-8DD1-479656D69C87}" type="presParOf" srcId="{8F6D7F13-AB79-4A69-B6C4-755C9F47CCFC}" destId="{565DB5FB-FCD6-427E-8316-B79234146567}" srcOrd="1" destOrd="0" presId="urn:microsoft.com/office/officeart/2011/layout/CircleProcess"/>
    <dgm:cxn modelId="{5B45DC43-28B7-4B21-84F6-01661E0FF06F}" type="presParOf" srcId="{565DB5FB-FCD6-427E-8316-B79234146567}" destId="{F1A69A40-85C4-41C0-94CF-B966C951A3E5}" srcOrd="0" destOrd="0" presId="urn:microsoft.com/office/officeart/2011/layout/CircleProcess"/>
    <dgm:cxn modelId="{61705A5D-4A66-41F9-89E8-D928D74C1728}" type="presParOf" srcId="{8F6D7F13-AB79-4A69-B6C4-755C9F47CCFC}" destId="{AF5577D3-4E0E-4B7A-A997-30A4AC3390CE}" srcOrd="2" destOrd="0" presId="urn:microsoft.com/office/officeart/2011/layout/CircleProcess"/>
    <dgm:cxn modelId="{26E3876F-FD59-4DC7-8AE3-EF23C942D6FC}" type="presParOf" srcId="{8F6D7F13-AB79-4A69-B6C4-755C9F47CCFC}" destId="{9B4E2CB8-3C6F-4E2D-BE9C-7BC6FCC1EC79}" srcOrd="3" destOrd="0" presId="urn:microsoft.com/office/officeart/2011/layout/CircleProcess"/>
    <dgm:cxn modelId="{BE254A59-8D89-40D7-8C93-29655F9ACAED}" type="presParOf" srcId="{9B4E2CB8-3C6F-4E2D-BE9C-7BC6FCC1EC79}" destId="{E7A3186C-9A1A-48B1-82A2-1F8C66CD6B70}" srcOrd="0" destOrd="0" presId="urn:microsoft.com/office/officeart/2011/layout/CircleProcess"/>
    <dgm:cxn modelId="{4310FB2F-82EA-4CEA-BDE6-9F6A29744D1D}" type="presParOf" srcId="{8F6D7F13-AB79-4A69-B6C4-755C9F47CCFC}" destId="{D9E05319-CE6B-4944-A8E4-BDF08D76E82E}" srcOrd="4" destOrd="0" presId="urn:microsoft.com/office/officeart/2011/layout/CircleProcess"/>
    <dgm:cxn modelId="{26CA4108-B2F7-4C00-9FCD-9A144E194B9C}" type="presParOf" srcId="{D9E05319-CE6B-4944-A8E4-BDF08D76E82E}" destId="{59FBF774-C2FD-4401-B668-E21C8853D04D}" srcOrd="0" destOrd="0" presId="urn:microsoft.com/office/officeart/2011/layout/CircleProcess"/>
    <dgm:cxn modelId="{435E21B3-53C1-4508-883F-660B9BE3F545}" type="presParOf" srcId="{8F6D7F13-AB79-4A69-B6C4-755C9F47CCFC}" destId="{47E3D82F-A9C2-42CE-AFDB-51265962C069}" srcOrd="5" destOrd="0" presId="urn:microsoft.com/office/officeart/2011/layout/CircleProcess"/>
    <dgm:cxn modelId="{DA84020C-D142-4A5C-8141-E1A3C7DE9AF2}" type="presParOf" srcId="{8F6D7F13-AB79-4A69-B6C4-755C9F47CCFC}" destId="{5B119D6A-AE85-4D48-A7EE-3396EA87D270}" srcOrd="6" destOrd="0" presId="urn:microsoft.com/office/officeart/2011/layout/CircleProcess"/>
    <dgm:cxn modelId="{B73EBB44-B768-465B-AB36-E8506519BC92}" type="presParOf" srcId="{5B119D6A-AE85-4D48-A7EE-3396EA87D270}" destId="{852AD168-19C1-410C-B055-351B95EA6F0A}" srcOrd="0" destOrd="0" presId="urn:microsoft.com/office/officeart/2011/layout/CircleProcess"/>
    <dgm:cxn modelId="{CD306E2F-71AB-4C34-AB43-86B7187F165F}" type="presParOf" srcId="{8F6D7F13-AB79-4A69-B6C4-755C9F47CCFC}" destId="{7569EC3D-8F0A-41FF-B968-071B4BD4B84A}" srcOrd="7" destOrd="0" presId="urn:microsoft.com/office/officeart/2011/layout/CircleProcess"/>
    <dgm:cxn modelId="{A28414AC-2F90-454D-A247-66AD97915A16}" type="presParOf" srcId="{7569EC3D-8F0A-41FF-B968-071B4BD4B84A}" destId="{8DB263A3-55DC-4AB3-93EF-40FD0569BBE4}" srcOrd="0" destOrd="0" presId="urn:microsoft.com/office/officeart/2011/layout/CircleProcess"/>
    <dgm:cxn modelId="{99D8FC8B-5B99-4C75-9846-7CEEFF13C1C2}" type="presParOf" srcId="{8F6D7F13-AB79-4A69-B6C4-755C9F47CCFC}" destId="{ACB13055-429B-409E-A8F8-C916FF7B2E66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467E64-F7A7-4E7B-90CB-A58C031BA0A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90802E-5EA1-40A0-9EEE-28286845AFF0}">
      <dgm:prSet phldrT="[Текст]" custT="1"/>
      <dgm:spPr/>
      <dgm:t>
        <a:bodyPr/>
        <a:lstStyle/>
        <a:p>
          <a:r>
            <a:rPr lang="ru-RU" sz="2800" b="1" dirty="0" smtClean="0"/>
            <a:t>Образовательные организации высшего образования г</a:t>
          </a:r>
          <a:r>
            <a:rPr lang="ru-RU" sz="2800" b="1" dirty="0"/>
            <a:t>. Сургута</a:t>
          </a:r>
          <a:endParaRPr lang="ru-RU" sz="2800" dirty="0"/>
        </a:p>
      </dgm:t>
    </dgm:pt>
    <dgm:pt modelId="{8D55A854-8926-40A1-B42A-4D3222C71730}" type="parTrans" cxnId="{9382D601-3E84-42D1-BA41-7508191A5E6B}">
      <dgm:prSet/>
      <dgm:spPr/>
      <dgm:t>
        <a:bodyPr/>
        <a:lstStyle/>
        <a:p>
          <a:endParaRPr lang="ru-RU"/>
        </a:p>
      </dgm:t>
    </dgm:pt>
    <dgm:pt modelId="{72718374-9B7C-432A-A5DD-BAAF24795CD3}" type="sibTrans" cxnId="{9382D601-3E84-42D1-BA41-7508191A5E6B}">
      <dgm:prSet/>
      <dgm:spPr/>
      <dgm:t>
        <a:bodyPr/>
        <a:lstStyle/>
        <a:p>
          <a:endParaRPr lang="ru-RU"/>
        </a:p>
      </dgm:t>
    </dgm:pt>
    <dgm:pt modelId="{48FA4422-787F-479B-B169-A262C56DD57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hlinkClick xmlns:r="http://schemas.openxmlformats.org/officeDocument/2006/relationships" r:id="rId1" action="ppaction://hlinksldjump"/>
            </a:rPr>
            <a:t>БУ </a:t>
          </a:r>
          <a:r>
            <a:rPr lang="ru-RU" sz="1800" b="1" dirty="0" smtClean="0">
              <a:hlinkClick xmlns:r="http://schemas.openxmlformats.org/officeDocument/2006/relationships" r:id="rId1" action="ppaction://hlinksldjump"/>
            </a:rPr>
            <a:t>«</a:t>
          </a:r>
          <a:r>
            <a:rPr lang="ru-RU" sz="1800" b="1" dirty="0">
              <a:hlinkClick xmlns:r="http://schemas.openxmlformats.org/officeDocument/2006/relationships" r:id="rId1" action="ppaction://hlinksldjump"/>
            </a:rPr>
            <a:t>Сургутский государственный педагогический университет»</a:t>
          </a:r>
          <a:endParaRPr lang="ru-RU" sz="18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F25B50C-ADE9-403E-BAEA-5DA1CD30152A}" type="parTrans" cxnId="{F024BA6D-1180-48EF-96CC-31592C427D6C}">
      <dgm:prSet/>
      <dgm:spPr/>
      <dgm:t>
        <a:bodyPr/>
        <a:lstStyle/>
        <a:p>
          <a:endParaRPr lang="ru-RU"/>
        </a:p>
      </dgm:t>
    </dgm:pt>
    <dgm:pt modelId="{CC04B621-8CE3-452B-A155-B7B4D9530684}" type="sibTrans" cxnId="{F024BA6D-1180-48EF-96CC-31592C427D6C}">
      <dgm:prSet/>
      <dgm:spPr/>
      <dgm:t>
        <a:bodyPr/>
        <a:lstStyle/>
        <a:p>
          <a:endParaRPr lang="ru-RU"/>
        </a:p>
      </dgm:t>
    </dgm:pt>
    <dgm:pt modelId="{98C9791D-0043-4E0D-98A2-25F7900CFF61}">
      <dgm:prSet phldrT="[Текст]"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2" action="ppaction://hlinksldjump"/>
            </a:rPr>
            <a:t>БУ ВО </a:t>
          </a:r>
          <a:r>
            <a:rPr lang="ru-RU" sz="1800" b="1" dirty="0" smtClean="0">
              <a:hlinkClick xmlns:r="http://schemas.openxmlformats.org/officeDocument/2006/relationships" r:id="rId2" action="ppaction://hlinksldjump"/>
            </a:rPr>
            <a:t>«Сургутский государственный университет»</a:t>
          </a:r>
          <a:endParaRPr lang="ru-RU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00A5A7A-FC86-4824-AD5B-F0481CF2F610}" type="parTrans" cxnId="{415DA939-2B69-4C59-B66C-92422CDFCF74}">
      <dgm:prSet/>
      <dgm:spPr/>
      <dgm:t>
        <a:bodyPr/>
        <a:lstStyle/>
        <a:p>
          <a:endParaRPr lang="ru-RU"/>
        </a:p>
      </dgm:t>
    </dgm:pt>
    <dgm:pt modelId="{A3E74D8D-2223-408C-8F4C-95CB3791F72D}" type="sibTrans" cxnId="{415DA939-2B69-4C59-B66C-92422CDFCF74}">
      <dgm:prSet/>
      <dgm:spPr/>
      <dgm:t>
        <a:bodyPr/>
        <a:lstStyle/>
        <a:p>
          <a:endParaRPr lang="ru-RU"/>
        </a:p>
      </dgm:t>
    </dgm:pt>
    <dgm:pt modelId="{5A0C78C3-8238-4B30-ACB3-BF1FFCD09A5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Сургутский институт нефти и газа (филиал)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ФГБОУ ВО «Тюменский индустриальный университет»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D0ABBDD-0EED-46F4-98F3-53620A602F2F}" type="parTrans" cxnId="{5EA9D719-D130-43CD-86F8-331182E3C847}">
      <dgm:prSet/>
      <dgm:spPr/>
      <dgm:t>
        <a:bodyPr/>
        <a:lstStyle/>
        <a:p>
          <a:endParaRPr lang="ru-RU"/>
        </a:p>
      </dgm:t>
    </dgm:pt>
    <dgm:pt modelId="{42D43AAF-6F0D-4DC8-9C30-EBF2AD3ED0A4}" type="sibTrans" cxnId="{5EA9D719-D130-43CD-86F8-331182E3C847}">
      <dgm:prSet/>
      <dgm:spPr/>
      <dgm:t>
        <a:bodyPr/>
        <a:lstStyle/>
        <a:p>
          <a:endParaRPr lang="ru-RU"/>
        </a:p>
      </dgm:t>
    </dgm:pt>
    <dgm:pt modelId="{01E36972-F1C3-451E-BA25-AE2B1CFA6EFC}">
      <dgm:prSet phldrT="[Текст]"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4" action="ppaction://hlinksldjump"/>
            </a:rPr>
            <a:t>Сургутское представительство </a:t>
          </a:r>
          <a:r>
            <a:rPr lang="ru-RU" sz="1800" b="1" dirty="0" smtClean="0">
              <a:hlinkClick xmlns:r="http://schemas.openxmlformats.org/officeDocument/2006/relationships" r:id="rId4" action="ppaction://hlinksldjump"/>
            </a:rPr>
            <a:t>НОЧУ ВО «Московский финансово-промышленный университет </a:t>
          </a:r>
          <a:r>
            <a:rPr lang="ru-RU" sz="1800" b="1" dirty="0">
              <a:hlinkClick xmlns:r="http://schemas.openxmlformats.org/officeDocument/2006/relationships" r:id="rId4" action="ppaction://hlinksldjump"/>
            </a:rPr>
            <a:t>«Синергия»</a:t>
          </a:r>
          <a:endParaRPr lang="ru-RU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9A1636C-5DD7-4AF8-8D08-1C88347720E2}" type="parTrans" cxnId="{391634BD-BDFC-41F6-9B78-476B6F71514B}">
      <dgm:prSet/>
      <dgm:spPr/>
      <dgm:t>
        <a:bodyPr/>
        <a:lstStyle/>
        <a:p>
          <a:endParaRPr lang="ru-RU"/>
        </a:p>
      </dgm:t>
    </dgm:pt>
    <dgm:pt modelId="{6D91E154-E1DF-46BE-9478-81DF502367E9}" type="sibTrans" cxnId="{391634BD-BDFC-41F6-9B78-476B6F71514B}">
      <dgm:prSet/>
      <dgm:spPr/>
      <dgm:t>
        <a:bodyPr/>
        <a:lstStyle/>
        <a:p>
          <a:endParaRPr lang="ru-RU"/>
        </a:p>
      </dgm:t>
    </dgm:pt>
    <dgm:pt modelId="{48E540FC-1E4B-4414-BBBC-76ECC2928833}" type="pres">
      <dgm:prSet presAssocID="{98467E64-F7A7-4E7B-90CB-A58C031BA0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D3A0E0-750F-4C4E-BE80-408786238083}" type="pres">
      <dgm:prSet presAssocID="{9390802E-5EA1-40A0-9EEE-28286845AFF0}" presName="root" presStyleCnt="0"/>
      <dgm:spPr/>
    </dgm:pt>
    <dgm:pt modelId="{AA6C94ED-9E5D-4DB5-ACB5-2241A19D4DC3}" type="pres">
      <dgm:prSet presAssocID="{9390802E-5EA1-40A0-9EEE-28286845AFF0}" presName="rootComposite" presStyleCnt="0"/>
      <dgm:spPr/>
    </dgm:pt>
    <dgm:pt modelId="{5687A9FE-8678-482C-BD3B-1934154CC4CE}" type="pres">
      <dgm:prSet presAssocID="{9390802E-5EA1-40A0-9EEE-28286845AFF0}" presName="rootText" presStyleLbl="node1" presStyleIdx="0" presStyleCnt="1" custScaleX="486492"/>
      <dgm:spPr/>
      <dgm:t>
        <a:bodyPr/>
        <a:lstStyle/>
        <a:p>
          <a:endParaRPr lang="ru-RU"/>
        </a:p>
      </dgm:t>
    </dgm:pt>
    <dgm:pt modelId="{A366B20C-FEDC-4E9D-943E-517C95E4515B}" type="pres">
      <dgm:prSet presAssocID="{9390802E-5EA1-40A0-9EEE-28286845AFF0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BE0C65-DD3E-4A41-87E4-99D9E21CA00B}" type="pres">
      <dgm:prSet presAssocID="{9390802E-5EA1-40A0-9EEE-28286845AFF0}" presName="childShape" presStyleCnt="0"/>
      <dgm:spPr/>
    </dgm:pt>
    <dgm:pt modelId="{199FBE44-EFC0-4970-9464-289ADB165F69}" type="pres">
      <dgm:prSet presAssocID="{4F25B50C-ADE9-403E-BAEA-5DA1CD30152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3B4EEFD-454B-4B46-8AF2-8F6D6A33F3B0}" type="pres">
      <dgm:prSet presAssocID="{48FA4422-787F-479B-B169-A262C56DD577}" presName="childText" presStyleLbl="bgAcc1" presStyleIdx="0" presStyleCnt="4" custScaleX="539051" custScaleY="89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59235-CE06-4301-8A01-65B2B700E782}" type="pres">
      <dgm:prSet presAssocID="{700A5A7A-FC86-4824-AD5B-F0481CF2F61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02295B4-07C1-459D-A3CA-2CA472E16E20}" type="pres">
      <dgm:prSet presAssocID="{98C9791D-0043-4E0D-98A2-25F7900CFF61}" presName="childText" presStyleLbl="bgAcc1" presStyleIdx="1" presStyleCnt="4" custScaleX="540798" custScaleY="10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51CBB-3A9E-427A-B931-6C01E01EBDA4}" type="pres">
      <dgm:prSet presAssocID="{0D0ABBDD-0EED-46F4-98F3-53620A602F2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67CEEB0-3FBD-42FC-B69B-97D18D6A14C3}" type="pres">
      <dgm:prSet presAssocID="{5A0C78C3-8238-4B30-ACB3-BF1FFCD09A51}" presName="childText" presStyleLbl="bgAcc1" presStyleIdx="2" presStyleCnt="4" custScaleX="541954" custScaleY="10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E5C07-F6F5-4C4E-A9B7-AE9B1B97B187}" type="pres">
      <dgm:prSet presAssocID="{E9A1636C-5DD7-4AF8-8D08-1C88347720E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BDBD820-8098-4726-95B7-E01E30A67A21}" type="pres">
      <dgm:prSet presAssocID="{01E36972-F1C3-451E-BA25-AE2B1CFA6EFC}" presName="childText" presStyleLbl="bgAcc1" presStyleIdx="3" presStyleCnt="4" custScaleX="542555" custScaleY="10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DA939-2B69-4C59-B66C-92422CDFCF74}" srcId="{9390802E-5EA1-40A0-9EEE-28286845AFF0}" destId="{98C9791D-0043-4E0D-98A2-25F7900CFF61}" srcOrd="1" destOrd="0" parTransId="{700A5A7A-FC86-4824-AD5B-F0481CF2F610}" sibTransId="{A3E74D8D-2223-408C-8F4C-95CB3791F72D}"/>
    <dgm:cxn modelId="{D93510E4-7996-41EC-9151-ED382A232AC6}" type="presOf" srcId="{9390802E-5EA1-40A0-9EEE-28286845AFF0}" destId="{5687A9FE-8678-482C-BD3B-1934154CC4CE}" srcOrd="0" destOrd="0" presId="urn:microsoft.com/office/officeart/2005/8/layout/hierarchy3"/>
    <dgm:cxn modelId="{E1D86C7E-38DA-4307-B542-94DFEB9DCD19}" type="presOf" srcId="{0D0ABBDD-0EED-46F4-98F3-53620A602F2F}" destId="{D6551CBB-3A9E-427A-B931-6C01E01EBDA4}" srcOrd="0" destOrd="0" presId="urn:microsoft.com/office/officeart/2005/8/layout/hierarchy3"/>
    <dgm:cxn modelId="{602D13D4-EEA1-4B99-BFCC-32B003B662A3}" type="presOf" srcId="{700A5A7A-FC86-4824-AD5B-F0481CF2F610}" destId="{C8D59235-CE06-4301-8A01-65B2B700E782}" srcOrd="0" destOrd="0" presId="urn:microsoft.com/office/officeart/2005/8/layout/hierarchy3"/>
    <dgm:cxn modelId="{27E3C140-48CF-4E5A-BDE5-9D0BC3DDB306}" type="presOf" srcId="{48FA4422-787F-479B-B169-A262C56DD577}" destId="{C3B4EEFD-454B-4B46-8AF2-8F6D6A33F3B0}" srcOrd="0" destOrd="0" presId="urn:microsoft.com/office/officeart/2005/8/layout/hierarchy3"/>
    <dgm:cxn modelId="{56A77690-86D8-4844-9EB6-847A17C7B3B3}" type="presOf" srcId="{98467E64-F7A7-4E7B-90CB-A58C031BA0AC}" destId="{48E540FC-1E4B-4414-BBBC-76ECC2928833}" srcOrd="0" destOrd="0" presId="urn:microsoft.com/office/officeart/2005/8/layout/hierarchy3"/>
    <dgm:cxn modelId="{391634BD-BDFC-41F6-9B78-476B6F71514B}" srcId="{9390802E-5EA1-40A0-9EEE-28286845AFF0}" destId="{01E36972-F1C3-451E-BA25-AE2B1CFA6EFC}" srcOrd="3" destOrd="0" parTransId="{E9A1636C-5DD7-4AF8-8D08-1C88347720E2}" sibTransId="{6D91E154-E1DF-46BE-9478-81DF502367E9}"/>
    <dgm:cxn modelId="{9B85264B-7806-4C8F-BFC6-C89B9A5CD0C7}" type="presOf" srcId="{98C9791D-0043-4E0D-98A2-25F7900CFF61}" destId="{D02295B4-07C1-459D-A3CA-2CA472E16E20}" srcOrd="0" destOrd="0" presId="urn:microsoft.com/office/officeart/2005/8/layout/hierarchy3"/>
    <dgm:cxn modelId="{F024BA6D-1180-48EF-96CC-31592C427D6C}" srcId="{9390802E-5EA1-40A0-9EEE-28286845AFF0}" destId="{48FA4422-787F-479B-B169-A262C56DD577}" srcOrd="0" destOrd="0" parTransId="{4F25B50C-ADE9-403E-BAEA-5DA1CD30152A}" sibTransId="{CC04B621-8CE3-452B-A155-B7B4D9530684}"/>
    <dgm:cxn modelId="{0563A17A-B466-4086-B4E6-BEB7874879B4}" type="presOf" srcId="{01E36972-F1C3-451E-BA25-AE2B1CFA6EFC}" destId="{ABDBD820-8098-4726-95B7-E01E30A67A21}" srcOrd="0" destOrd="0" presId="urn:microsoft.com/office/officeart/2005/8/layout/hierarchy3"/>
    <dgm:cxn modelId="{ADD74328-B5BE-4CAD-A6F7-220FB1693381}" type="presOf" srcId="{E9A1636C-5DD7-4AF8-8D08-1C88347720E2}" destId="{A3BE5C07-F6F5-4C4E-A9B7-AE9B1B97B187}" srcOrd="0" destOrd="0" presId="urn:microsoft.com/office/officeart/2005/8/layout/hierarchy3"/>
    <dgm:cxn modelId="{5EA9D719-D130-43CD-86F8-331182E3C847}" srcId="{9390802E-5EA1-40A0-9EEE-28286845AFF0}" destId="{5A0C78C3-8238-4B30-ACB3-BF1FFCD09A51}" srcOrd="2" destOrd="0" parTransId="{0D0ABBDD-0EED-46F4-98F3-53620A602F2F}" sibTransId="{42D43AAF-6F0D-4DC8-9C30-EBF2AD3ED0A4}"/>
    <dgm:cxn modelId="{9382D601-3E84-42D1-BA41-7508191A5E6B}" srcId="{98467E64-F7A7-4E7B-90CB-A58C031BA0AC}" destId="{9390802E-5EA1-40A0-9EEE-28286845AFF0}" srcOrd="0" destOrd="0" parTransId="{8D55A854-8926-40A1-B42A-4D3222C71730}" sibTransId="{72718374-9B7C-432A-A5DD-BAAF24795CD3}"/>
    <dgm:cxn modelId="{F015C16C-F204-4892-B3D2-46B611CB6C3A}" type="presOf" srcId="{9390802E-5EA1-40A0-9EEE-28286845AFF0}" destId="{A366B20C-FEDC-4E9D-943E-517C95E4515B}" srcOrd="1" destOrd="0" presId="urn:microsoft.com/office/officeart/2005/8/layout/hierarchy3"/>
    <dgm:cxn modelId="{5DE2A57D-A519-4AD9-92FF-8AA7CCFB4454}" type="presOf" srcId="{5A0C78C3-8238-4B30-ACB3-BF1FFCD09A51}" destId="{B67CEEB0-3FBD-42FC-B69B-97D18D6A14C3}" srcOrd="0" destOrd="0" presId="urn:microsoft.com/office/officeart/2005/8/layout/hierarchy3"/>
    <dgm:cxn modelId="{147CF89F-65F8-4DD4-9D57-399E89064B34}" type="presOf" srcId="{4F25B50C-ADE9-403E-BAEA-5DA1CD30152A}" destId="{199FBE44-EFC0-4970-9464-289ADB165F69}" srcOrd="0" destOrd="0" presId="urn:microsoft.com/office/officeart/2005/8/layout/hierarchy3"/>
    <dgm:cxn modelId="{DCD58EC3-B9A7-4930-A2EC-49442A26462B}" type="presParOf" srcId="{48E540FC-1E4B-4414-BBBC-76ECC2928833}" destId="{50D3A0E0-750F-4C4E-BE80-408786238083}" srcOrd="0" destOrd="0" presId="urn:microsoft.com/office/officeart/2005/8/layout/hierarchy3"/>
    <dgm:cxn modelId="{684655C5-75BC-449B-8E4F-D4D5E55745B8}" type="presParOf" srcId="{50D3A0E0-750F-4C4E-BE80-408786238083}" destId="{AA6C94ED-9E5D-4DB5-ACB5-2241A19D4DC3}" srcOrd="0" destOrd="0" presId="urn:microsoft.com/office/officeart/2005/8/layout/hierarchy3"/>
    <dgm:cxn modelId="{EF414143-1E8B-4453-8F37-4E3CC33FD328}" type="presParOf" srcId="{AA6C94ED-9E5D-4DB5-ACB5-2241A19D4DC3}" destId="{5687A9FE-8678-482C-BD3B-1934154CC4CE}" srcOrd="0" destOrd="0" presId="urn:microsoft.com/office/officeart/2005/8/layout/hierarchy3"/>
    <dgm:cxn modelId="{A9DF9F15-131B-4375-BF15-4FF994BFDA46}" type="presParOf" srcId="{AA6C94ED-9E5D-4DB5-ACB5-2241A19D4DC3}" destId="{A366B20C-FEDC-4E9D-943E-517C95E4515B}" srcOrd="1" destOrd="0" presId="urn:microsoft.com/office/officeart/2005/8/layout/hierarchy3"/>
    <dgm:cxn modelId="{9E4FE673-45CA-48F7-85F7-1EB5D338CDA8}" type="presParOf" srcId="{50D3A0E0-750F-4C4E-BE80-408786238083}" destId="{C1BE0C65-DD3E-4A41-87E4-99D9E21CA00B}" srcOrd="1" destOrd="0" presId="urn:microsoft.com/office/officeart/2005/8/layout/hierarchy3"/>
    <dgm:cxn modelId="{90A4AC60-14AD-4A0E-B0F2-75F69879BD0F}" type="presParOf" srcId="{C1BE0C65-DD3E-4A41-87E4-99D9E21CA00B}" destId="{199FBE44-EFC0-4970-9464-289ADB165F69}" srcOrd="0" destOrd="0" presId="urn:microsoft.com/office/officeart/2005/8/layout/hierarchy3"/>
    <dgm:cxn modelId="{24179741-B01B-4AC9-B8F2-9119A7C073AD}" type="presParOf" srcId="{C1BE0C65-DD3E-4A41-87E4-99D9E21CA00B}" destId="{C3B4EEFD-454B-4B46-8AF2-8F6D6A33F3B0}" srcOrd="1" destOrd="0" presId="urn:microsoft.com/office/officeart/2005/8/layout/hierarchy3"/>
    <dgm:cxn modelId="{18481376-F798-4FFD-BBC7-39CD3099C91C}" type="presParOf" srcId="{C1BE0C65-DD3E-4A41-87E4-99D9E21CA00B}" destId="{C8D59235-CE06-4301-8A01-65B2B700E782}" srcOrd="2" destOrd="0" presId="urn:microsoft.com/office/officeart/2005/8/layout/hierarchy3"/>
    <dgm:cxn modelId="{DA3A52E0-E79E-46CF-9500-F08F16D83BA8}" type="presParOf" srcId="{C1BE0C65-DD3E-4A41-87E4-99D9E21CA00B}" destId="{D02295B4-07C1-459D-A3CA-2CA472E16E20}" srcOrd="3" destOrd="0" presId="urn:microsoft.com/office/officeart/2005/8/layout/hierarchy3"/>
    <dgm:cxn modelId="{674F29E8-FC5A-4980-BC99-B245B380043E}" type="presParOf" srcId="{C1BE0C65-DD3E-4A41-87E4-99D9E21CA00B}" destId="{D6551CBB-3A9E-427A-B931-6C01E01EBDA4}" srcOrd="4" destOrd="0" presId="urn:microsoft.com/office/officeart/2005/8/layout/hierarchy3"/>
    <dgm:cxn modelId="{6B1EA2CA-DFC5-493A-8D7C-9B601085671D}" type="presParOf" srcId="{C1BE0C65-DD3E-4A41-87E4-99D9E21CA00B}" destId="{B67CEEB0-3FBD-42FC-B69B-97D18D6A14C3}" srcOrd="5" destOrd="0" presId="urn:microsoft.com/office/officeart/2005/8/layout/hierarchy3"/>
    <dgm:cxn modelId="{C93F3737-7F73-415C-8AE8-F5E3157601DD}" type="presParOf" srcId="{C1BE0C65-DD3E-4A41-87E4-99D9E21CA00B}" destId="{A3BE5C07-F6F5-4C4E-A9B7-AE9B1B97B187}" srcOrd="6" destOrd="0" presId="urn:microsoft.com/office/officeart/2005/8/layout/hierarchy3"/>
    <dgm:cxn modelId="{3406E1E6-D901-4070-AB3C-1865F5E7DB9A}" type="presParOf" srcId="{C1BE0C65-DD3E-4A41-87E4-99D9E21CA00B}" destId="{ABDBD820-8098-4726-95B7-E01E30A67A2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88D6B6-4689-4848-B49B-9B23461B8018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EB8FE-837E-4F9C-9D26-B9DECD2714DB}">
      <dgm:prSet phldrT="[Текст]" custT="1"/>
      <dgm:spPr/>
      <dgm:t>
        <a:bodyPr/>
        <a:lstStyle/>
        <a:p>
          <a:pPr algn="ctr"/>
          <a:r>
            <a:rPr lang="ru-RU" sz="2000" b="1" smtClean="0"/>
            <a:t>Политехнический институт</a:t>
          </a:r>
          <a:endParaRPr lang="ru-RU" sz="2000" b="1" dirty="0"/>
        </a:p>
      </dgm:t>
    </dgm:pt>
    <dgm:pt modelId="{B43FA383-5BB6-4117-8A57-58A2C385B070}" type="parTrans" cxnId="{D02445BC-25F0-422C-B370-424458ADFF1C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0E43021F-E7A0-4539-AAE5-AADC469833E0}" type="sibTrans" cxnId="{D02445BC-25F0-422C-B370-424458ADFF1C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6F88A085-983B-4386-9B5A-4264A80CFA40}">
      <dgm:prSet phldrT="[Текст]" custT="1"/>
      <dgm:spPr/>
      <dgm:t>
        <a:bodyPr/>
        <a:lstStyle/>
        <a:p>
          <a:pPr algn="ctr"/>
          <a:endParaRPr lang="ru-RU" sz="2000" b="1" dirty="0">
            <a:solidFill>
              <a:srgbClr val="C00000"/>
            </a:solidFill>
          </a:endParaRPr>
        </a:p>
      </dgm:t>
    </dgm:pt>
    <dgm:pt modelId="{9329389C-444B-452D-A874-04F40782A23C}" type="parTrans" cxnId="{9F8E5CA4-A4C1-42CC-832A-1095E502AB7C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AB472440-541D-4659-B0BA-9F7EE534E851}" type="sibTrans" cxnId="{9F8E5CA4-A4C1-42CC-832A-1095E502AB7C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6D6DF973-2BC6-44FF-96BE-B7854A646AB6}">
      <dgm:prSet phldrT="[Текст]" custT="1"/>
      <dgm:spPr/>
      <dgm:t>
        <a:bodyPr/>
        <a:lstStyle/>
        <a:p>
          <a:pPr algn="ctr" eaLnBrk="1" latinLnBrk="0"/>
          <a:endParaRPr lang="ru-RU" sz="2000" b="1" dirty="0" smtClean="0"/>
        </a:p>
        <a:p>
          <a:pPr algn="ctr" eaLnBrk="1" latinLnBrk="0"/>
          <a:r>
            <a:rPr lang="ru-RU" sz="2000" b="1" dirty="0" smtClean="0"/>
            <a:t>Институт экономики и управления</a:t>
          </a:r>
        </a:p>
        <a:p>
          <a:pPr algn="ctr"/>
          <a:endParaRPr lang="ru-RU" sz="2000" b="1" dirty="0"/>
        </a:p>
      </dgm:t>
    </dgm:pt>
    <dgm:pt modelId="{043CDA45-AEE5-4F78-BE6B-D9214A301577}" type="parTrans" cxnId="{E82900B3-45F9-4408-AB68-773F02639DC3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3DD457E6-0003-4658-B83C-33BDF52D1D3A}" type="sibTrans" cxnId="{E82900B3-45F9-4408-AB68-773F02639DC3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3A79B16C-BCF8-48E6-9DFA-6F9A12BA60B6}">
      <dgm:prSet phldrT="[Текст]" custT="1"/>
      <dgm:spPr/>
      <dgm:t>
        <a:bodyPr/>
        <a:lstStyle/>
        <a:p>
          <a:pPr algn="ctr" eaLnBrk="1" latinLnBrk="0"/>
          <a:endParaRPr lang="ru-RU" sz="2000" b="1" dirty="0">
            <a:solidFill>
              <a:srgbClr val="C00000"/>
            </a:solidFill>
          </a:endParaRPr>
        </a:p>
      </dgm:t>
    </dgm:pt>
    <dgm:pt modelId="{1C06BB45-9DB7-4A42-8AC7-64A5F6509A11}" type="parTrans" cxnId="{ED2A954A-14D2-4E34-B961-4661239F7933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47D56E8D-422E-47EC-BE12-A06BC72BB2AF}" type="sibTrans" cxnId="{ED2A954A-14D2-4E34-B961-4661239F7933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45784A42-F3DF-4D6A-A441-FB6E724CEBAD}">
      <dgm:prSet custT="1"/>
      <dgm:spPr/>
      <dgm:t>
        <a:bodyPr/>
        <a:lstStyle/>
        <a:p>
          <a:pPr algn="ctr" eaLnBrk="1" latinLnBrk="0"/>
          <a:endParaRPr lang="ru-RU" sz="2000" b="1" dirty="0" smtClean="0"/>
        </a:p>
        <a:p>
          <a:pPr algn="ctr" eaLnBrk="1" latinLnBrk="0"/>
          <a:r>
            <a:rPr lang="ru-RU" sz="2000" b="1" dirty="0" smtClean="0"/>
            <a:t>Институт естественных и технических наук</a:t>
          </a:r>
        </a:p>
        <a:p>
          <a:pPr algn="ctr"/>
          <a:endParaRPr lang="ru-RU" sz="2000" b="1" dirty="0"/>
        </a:p>
      </dgm:t>
    </dgm:pt>
    <dgm:pt modelId="{CDA579EA-912C-4E84-8D18-D9403DDE84D6}" type="parTrans" cxnId="{654983B4-97C4-4E21-BD65-5ABF0886903D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BD454015-50DD-43AB-9ADF-E2E21A9251FC}" type="sibTrans" cxnId="{654983B4-97C4-4E21-BD65-5ABF0886903D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ECEDDBBF-AEB6-4772-ABD7-079F5C38E3A3}">
      <dgm:prSet custT="1"/>
      <dgm:spPr/>
      <dgm:t>
        <a:bodyPr/>
        <a:lstStyle/>
        <a:p>
          <a:pPr algn="ctr" eaLnBrk="1" latinLnBrk="0"/>
          <a:endParaRPr lang="ru-RU" sz="2000" b="1" dirty="0" smtClean="0"/>
        </a:p>
        <a:p>
          <a:pPr algn="ctr" eaLnBrk="1" latinLnBrk="0"/>
          <a:r>
            <a:rPr lang="ru-RU" sz="2000" b="1" dirty="0" smtClean="0"/>
            <a:t>Медицинский институт</a:t>
          </a:r>
        </a:p>
        <a:p>
          <a:pPr algn="ctr"/>
          <a:endParaRPr lang="ru-RU" sz="2000" b="1" dirty="0"/>
        </a:p>
      </dgm:t>
    </dgm:pt>
    <dgm:pt modelId="{51871B12-B29B-47D9-9E3E-D1BEB4C1FFB1}" type="parTrans" cxnId="{E819407E-3E35-4521-80D8-D00664574AA1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CBC375B5-FC33-4A9E-9F45-FFEDF0CE63E1}" type="sibTrans" cxnId="{E819407E-3E35-4521-80D8-D00664574AA1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964B57B1-A55D-467F-A83A-58D64E6EE10B}">
      <dgm:prSet custT="1"/>
      <dgm:spPr/>
      <dgm:t>
        <a:bodyPr/>
        <a:lstStyle/>
        <a:p>
          <a:pPr algn="ctr" eaLnBrk="1" latinLnBrk="0"/>
          <a:endParaRPr lang="ru-RU" sz="2000" b="1" dirty="0" smtClean="0"/>
        </a:p>
        <a:p>
          <a:pPr algn="ctr" eaLnBrk="1" latinLnBrk="0"/>
          <a:r>
            <a:rPr lang="ru-RU" sz="2000" b="1" dirty="0" smtClean="0"/>
            <a:t>Институт гуманитарного образования и спорта</a:t>
          </a:r>
        </a:p>
        <a:p>
          <a:pPr algn="ctr"/>
          <a:endParaRPr lang="ru-RU" sz="2000" b="1" dirty="0"/>
        </a:p>
      </dgm:t>
    </dgm:pt>
    <dgm:pt modelId="{C71B7E13-31AF-4F44-A08C-2C56F52EC838}" type="parTrans" cxnId="{36294DB3-77FF-45D2-8B8D-66F1B16A6CD3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93C50000-7FDA-4A10-9D16-1E2FB5426D27}" type="sibTrans" cxnId="{36294DB3-77FF-45D2-8B8D-66F1B16A6CD3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FCF24E73-636F-4B93-91FB-3BC86930485D}">
      <dgm:prSet custT="1"/>
      <dgm:spPr/>
      <dgm:t>
        <a:bodyPr/>
        <a:lstStyle/>
        <a:p>
          <a:pPr algn="ctr" eaLnBrk="1" latinLnBrk="0"/>
          <a:endParaRPr lang="ru-RU" sz="2000" b="1" dirty="0" smtClean="0"/>
        </a:p>
        <a:p>
          <a:pPr algn="ctr" eaLnBrk="1" latinLnBrk="0"/>
          <a:r>
            <a:rPr lang="ru-RU" sz="2000" b="1" dirty="0" smtClean="0"/>
            <a:t>Медицинский колледж </a:t>
          </a:r>
          <a:r>
            <a:rPr lang="ru-RU" sz="2000" b="1" dirty="0" err="1" smtClean="0"/>
            <a:t>СурГУ</a:t>
          </a:r>
          <a:endParaRPr lang="ru-RU" sz="2000" b="1" dirty="0" smtClean="0"/>
        </a:p>
        <a:p>
          <a:pPr algn="ctr"/>
          <a:endParaRPr lang="ru-RU" sz="2000" b="1" dirty="0"/>
        </a:p>
      </dgm:t>
    </dgm:pt>
    <dgm:pt modelId="{D38C7AF5-99BF-4EDE-8B19-00188F3F41D8}" type="parTrans" cxnId="{8B8AFF1C-94BF-4168-8DAE-C64F90EDF1D5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B6AFB293-D02A-4D28-9363-B544252AAE72}" type="sibTrans" cxnId="{8B8AFF1C-94BF-4168-8DAE-C64F90EDF1D5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196B3EDC-0F81-4793-9403-A5CBA1A36D83}">
      <dgm:prSet phldrT="[Текст]" custT="1"/>
      <dgm:spPr/>
      <dgm:t>
        <a:bodyPr/>
        <a:lstStyle/>
        <a:p>
          <a:pPr algn="ctr" eaLnBrk="1" latinLnBrk="0"/>
          <a:endParaRPr lang="ru-RU" sz="2000" b="1" dirty="0" smtClean="0"/>
        </a:p>
        <a:p>
          <a:pPr algn="ctr" eaLnBrk="1" latinLnBrk="0"/>
          <a:r>
            <a:rPr lang="ru-RU" sz="2000" b="1" dirty="0" smtClean="0"/>
            <a:t>Институт государства и права</a:t>
          </a:r>
        </a:p>
        <a:p>
          <a:pPr algn="ctr"/>
          <a:endParaRPr lang="ru-RU" sz="2000" b="1" dirty="0"/>
        </a:p>
      </dgm:t>
    </dgm:pt>
    <dgm:pt modelId="{5118ADA0-7277-450C-A9B5-A528F71D4B79}" type="sibTrans" cxnId="{147A11EB-2A64-41EE-9241-6B0D5716DD6B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69503706-CE93-4D72-B20F-448984A787AD}" type="parTrans" cxnId="{147A11EB-2A64-41EE-9241-6B0D5716DD6B}">
      <dgm:prSet/>
      <dgm:spPr/>
      <dgm:t>
        <a:bodyPr/>
        <a:lstStyle/>
        <a:p>
          <a:pPr algn="ctr"/>
          <a:endParaRPr lang="ru-RU" sz="2000" b="1">
            <a:solidFill>
              <a:srgbClr val="C00000"/>
            </a:solidFill>
          </a:endParaRPr>
        </a:p>
      </dgm:t>
    </dgm:pt>
    <dgm:pt modelId="{C22AA152-5BAD-4D56-BE70-F0D251FAB356}" type="pres">
      <dgm:prSet presAssocID="{E788D6B6-4689-4848-B49B-9B23461B80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50FF5-13F7-485F-BF33-65A2CD13BC3F}" type="pres">
      <dgm:prSet presAssocID="{B54EB8FE-837E-4F9C-9D26-B9DECD2714DB}" presName="parentText" presStyleLbl="node1" presStyleIdx="0" presStyleCnt="7" custLinFactNeighborX="-514" custLinFactNeighborY="-786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545EE-D6EE-456B-A48B-DE20163DA535}" type="pres">
      <dgm:prSet presAssocID="{B54EB8FE-837E-4F9C-9D26-B9DECD2714DB}" presName="childText" presStyleLbl="revTx" presStyleIdx="0" presStyleCnt="2" custLinFactNeighborX="-514" custLinFactNeighborY="31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A44E1-AAAC-47DF-A826-33B33ACB1B94}" type="pres">
      <dgm:prSet presAssocID="{6D6DF973-2BC6-44FF-96BE-B7854A646AB6}" presName="parentText" presStyleLbl="node1" presStyleIdx="1" presStyleCnt="7" custLinFactY="-26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D6519-54C2-4A1C-BF3D-489EBB8769D8}" type="pres">
      <dgm:prSet presAssocID="{6D6DF973-2BC6-44FF-96BE-B7854A646AB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3734D-C8B7-4640-9AD5-1CF92F0D4115}" type="pres">
      <dgm:prSet presAssocID="{196B3EDC-0F81-4793-9403-A5CBA1A36D83}" presName="parentText" presStyleLbl="node1" presStyleIdx="2" presStyleCnt="7" custScaleY="98629" custLinFactY="-277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85EE7-0F51-40CF-9E1E-79AC8A19CBAE}" type="pres">
      <dgm:prSet presAssocID="{5118ADA0-7277-450C-A9B5-A528F71D4B79}" presName="spacer" presStyleCnt="0"/>
      <dgm:spPr/>
      <dgm:t>
        <a:bodyPr/>
        <a:lstStyle/>
        <a:p>
          <a:endParaRPr lang="ru-RU"/>
        </a:p>
      </dgm:t>
    </dgm:pt>
    <dgm:pt modelId="{58F0B87C-224B-4101-A90B-19DE24FD9B9C}" type="pres">
      <dgm:prSet presAssocID="{ECEDDBBF-AEB6-4772-ABD7-079F5C38E3A3}" presName="parentText" presStyleLbl="node1" presStyleIdx="3" presStyleCnt="7" custLinFactY="-269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C29D4-FDBA-4242-A999-0CB37945F325}" type="pres">
      <dgm:prSet presAssocID="{CBC375B5-FC33-4A9E-9F45-FFEDF0CE63E1}" presName="spacer" presStyleCnt="0"/>
      <dgm:spPr/>
      <dgm:t>
        <a:bodyPr/>
        <a:lstStyle/>
        <a:p>
          <a:endParaRPr lang="ru-RU"/>
        </a:p>
      </dgm:t>
    </dgm:pt>
    <dgm:pt modelId="{C2992267-520B-4B7C-BF8C-A65DD5BBBF08}" type="pres">
      <dgm:prSet presAssocID="{964B57B1-A55D-467F-A83A-58D64E6EE10B}" presName="parentText" presStyleLbl="node1" presStyleIdx="4" presStyleCnt="7" custLinFactY="-252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7B2E6-4A6A-4848-908E-FB85D4B5E1E3}" type="pres">
      <dgm:prSet presAssocID="{93C50000-7FDA-4A10-9D16-1E2FB5426D27}" presName="spacer" presStyleCnt="0"/>
      <dgm:spPr/>
      <dgm:t>
        <a:bodyPr/>
        <a:lstStyle/>
        <a:p>
          <a:endParaRPr lang="ru-RU"/>
        </a:p>
      </dgm:t>
    </dgm:pt>
    <dgm:pt modelId="{0BF84EA0-A3C1-49D8-9B41-2793194F8E2A}" type="pres">
      <dgm:prSet presAssocID="{45784A42-F3DF-4D6A-A441-FB6E724CEBAD}" presName="parentText" presStyleLbl="node1" presStyleIdx="5" presStyleCnt="7" custLinFactY="-183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8047B-E223-4030-953C-FF417325BB17}" type="pres">
      <dgm:prSet presAssocID="{BD454015-50DD-43AB-9ADF-E2E21A9251FC}" presName="spacer" presStyleCnt="0"/>
      <dgm:spPr/>
      <dgm:t>
        <a:bodyPr/>
        <a:lstStyle/>
        <a:p>
          <a:endParaRPr lang="ru-RU"/>
        </a:p>
      </dgm:t>
    </dgm:pt>
    <dgm:pt modelId="{99F8B2C8-5B82-4490-AB94-34B5407F86EF}" type="pres">
      <dgm:prSet presAssocID="{FCF24E73-636F-4B93-91FB-3BC86930485D}" presName="parentText" presStyleLbl="node1" presStyleIdx="6" presStyleCnt="7" custScaleY="104747" custLinFactY="-103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768367-D1EA-4FDE-A5F2-F15DCA8CEC74}" type="presOf" srcId="{964B57B1-A55D-467F-A83A-58D64E6EE10B}" destId="{C2992267-520B-4B7C-BF8C-A65DD5BBBF08}" srcOrd="0" destOrd="0" presId="urn:microsoft.com/office/officeart/2005/8/layout/vList2"/>
    <dgm:cxn modelId="{654983B4-97C4-4E21-BD65-5ABF0886903D}" srcId="{E788D6B6-4689-4848-B49B-9B23461B8018}" destId="{45784A42-F3DF-4D6A-A441-FB6E724CEBAD}" srcOrd="5" destOrd="0" parTransId="{CDA579EA-912C-4E84-8D18-D9403DDE84D6}" sibTransId="{BD454015-50DD-43AB-9ADF-E2E21A9251FC}"/>
    <dgm:cxn modelId="{E819407E-3E35-4521-80D8-D00664574AA1}" srcId="{E788D6B6-4689-4848-B49B-9B23461B8018}" destId="{ECEDDBBF-AEB6-4772-ABD7-079F5C38E3A3}" srcOrd="3" destOrd="0" parTransId="{51871B12-B29B-47D9-9E3E-D1BEB4C1FFB1}" sibTransId="{CBC375B5-FC33-4A9E-9F45-FFEDF0CE63E1}"/>
    <dgm:cxn modelId="{9F8E5CA4-A4C1-42CC-832A-1095E502AB7C}" srcId="{B54EB8FE-837E-4F9C-9D26-B9DECD2714DB}" destId="{6F88A085-983B-4386-9B5A-4264A80CFA40}" srcOrd="0" destOrd="0" parTransId="{9329389C-444B-452D-A874-04F40782A23C}" sibTransId="{AB472440-541D-4659-B0BA-9F7EE534E851}"/>
    <dgm:cxn modelId="{8D112A4D-BDA0-48F8-BAFA-681389896E0F}" type="presOf" srcId="{3A79B16C-BCF8-48E6-9DFA-6F9A12BA60B6}" destId="{8DED6519-54C2-4A1C-BF3D-489EBB8769D8}" srcOrd="0" destOrd="0" presId="urn:microsoft.com/office/officeart/2005/8/layout/vList2"/>
    <dgm:cxn modelId="{FAA198A3-F0D3-4450-8A2A-9489763FD8F3}" type="presOf" srcId="{B54EB8FE-837E-4F9C-9D26-B9DECD2714DB}" destId="{42550FF5-13F7-485F-BF33-65A2CD13BC3F}" srcOrd="0" destOrd="0" presId="urn:microsoft.com/office/officeart/2005/8/layout/vList2"/>
    <dgm:cxn modelId="{147A11EB-2A64-41EE-9241-6B0D5716DD6B}" srcId="{E788D6B6-4689-4848-B49B-9B23461B8018}" destId="{196B3EDC-0F81-4793-9403-A5CBA1A36D83}" srcOrd="2" destOrd="0" parTransId="{69503706-CE93-4D72-B20F-448984A787AD}" sibTransId="{5118ADA0-7277-450C-A9B5-A528F71D4B79}"/>
    <dgm:cxn modelId="{BF09D7D7-71CA-4972-9F57-ADD30D3BD2A7}" type="presOf" srcId="{45784A42-F3DF-4D6A-A441-FB6E724CEBAD}" destId="{0BF84EA0-A3C1-49D8-9B41-2793194F8E2A}" srcOrd="0" destOrd="0" presId="urn:microsoft.com/office/officeart/2005/8/layout/vList2"/>
    <dgm:cxn modelId="{36294DB3-77FF-45D2-8B8D-66F1B16A6CD3}" srcId="{E788D6B6-4689-4848-B49B-9B23461B8018}" destId="{964B57B1-A55D-467F-A83A-58D64E6EE10B}" srcOrd="4" destOrd="0" parTransId="{C71B7E13-31AF-4F44-A08C-2C56F52EC838}" sibTransId="{93C50000-7FDA-4A10-9D16-1E2FB5426D27}"/>
    <dgm:cxn modelId="{404DAB83-EF58-4A9C-A28C-3080FA043025}" type="presOf" srcId="{6F88A085-983B-4386-9B5A-4264A80CFA40}" destId="{58F545EE-D6EE-456B-A48B-DE20163DA535}" srcOrd="0" destOrd="0" presId="urn:microsoft.com/office/officeart/2005/8/layout/vList2"/>
    <dgm:cxn modelId="{CA5017C7-C675-4510-A0E1-2B8BDE07DC81}" type="presOf" srcId="{6D6DF973-2BC6-44FF-96BE-B7854A646AB6}" destId="{7D1A44E1-AAAC-47DF-A826-33B33ACB1B94}" srcOrd="0" destOrd="0" presId="urn:microsoft.com/office/officeart/2005/8/layout/vList2"/>
    <dgm:cxn modelId="{FFEF9D7E-01CC-416D-AF75-B35345BC1D66}" type="presOf" srcId="{E788D6B6-4689-4848-B49B-9B23461B8018}" destId="{C22AA152-5BAD-4D56-BE70-F0D251FAB356}" srcOrd="0" destOrd="0" presId="urn:microsoft.com/office/officeart/2005/8/layout/vList2"/>
    <dgm:cxn modelId="{17C0CBE5-6EFA-4FE3-952C-661FE9DE3D12}" type="presOf" srcId="{FCF24E73-636F-4B93-91FB-3BC86930485D}" destId="{99F8B2C8-5B82-4490-AB94-34B5407F86EF}" srcOrd="0" destOrd="0" presId="urn:microsoft.com/office/officeart/2005/8/layout/vList2"/>
    <dgm:cxn modelId="{ED2A954A-14D2-4E34-B961-4661239F7933}" srcId="{6D6DF973-2BC6-44FF-96BE-B7854A646AB6}" destId="{3A79B16C-BCF8-48E6-9DFA-6F9A12BA60B6}" srcOrd="0" destOrd="0" parTransId="{1C06BB45-9DB7-4A42-8AC7-64A5F6509A11}" sibTransId="{47D56E8D-422E-47EC-BE12-A06BC72BB2AF}"/>
    <dgm:cxn modelId="{8A943907-0F3C-401F-B681-47BA380E5443}" type="presOf" srcId="{196B3EDC-0F81-4793-9403-A5CBA1A36D83}" destId="{A0D3734D-C8B7-4640-9AD5-1CF92F0D4115}" srcOrd="0" destOrd="0" presId="urn:microsoft.com/office/officeart/2005/8/layout/vList2"/>
    <dgm:cxn modelId="{8B8AFF1C-94BF-4168-8DAE-C64F90EDF1D5}" srcId="{E788D6B6-4689-4848-B49B-9B23461B8018}" destId="{FCF24E73-636F-4B93-91FB-3BC86930485D}" srcOrd="6" destOrd="0" parTransId="{D38C7AF5-99BF-4EDE-8B19-00188F3F41D8}" sibTransId="{B6AFB293-D02A-4D28-9363-B544252AAE72}"/>
    <dgm:cxn modelId="{D02445BC-25F0-422C-B370-424458ADFF1C}" srcId="{E788D6B6-4689-4848-B49B-9B23461B8018}" destId="{B54EB8FE-837E-4F9C-9D26-B9DECD2714DB}" srcOrd="0" destOrd="0" parTransId="{B43FA383-5BB6-4117-8A57-58A2C385B070}" sibTransId="{0E43021F-E7A0-4539-AAE5-AADC469833E0}"/>
    <dgm:cxn modelId="{E82900B3-45F9-4408-AB68-773F02639DC3}" srcId="{E788D6B6-4689-4848-B49B-9B23461B8018}" destId="{6D6DF973-2BC6-44FF-96BE-B7854A646AB6}" srcOrd="1" destOrd="0" parTransId="{043CDA45-AEE5-4F78-BE6B-D9214A301577}" sibTransId="{3DD457E6-0003-4658-B83C-33BDF52D1D3A}"/>
    <dgm:cxn modelId="{9E867A97-7195-4EEA-8007-01C1DDBA7623}" type="presOf" srcId="{ECEDDBBF-AEB6-4772-ABD7-079F5C38E3A3}" destId="{58F0B87C-224B-4101-A90B-19DE24FD9B9C}" srcOrd="0" destOrd="0" presId="urn:microsoft.com/office/officeart/2005/8/layout/vList2"/>
    <dgm:cxn modelId="{17CBFFB5-8E80-4831-9DE1-C3F5EA5F01AD}" type="presParOf" srcId="{C22AA152-5BAD-4D56-BE70-F0D251FAB356}" destId="{42550FF5-13F7-485F-BF33-65A2CD13BC3F}" srcOrd="0" destOrd="0" presId="urn:microsoft.com/office/officeart/2005/8/layout/vList2"/>
    <dgm:cxn modelId="{90CD9D21-EDA9-43A1-BC2A-564E8DD514AB}" type="presParOf" srcId="{C22AA152-5BAD-4D56-BE70-F0D251FAB356}" destId="{58F545EE-D6EE-456B-A48B-DE20163DA535}" srcOrd="1" destOrd="0" presId="urn:microsoft.com/office/officeart/2005/8/layout/vList2"/>
    <dgm:cxn modelId="{E967A3AD-D488-43F1-A55D-565A85806028}" type="presParOf" srcId="{C22AA152-5BAD-4D56-BE70-F0D251FAB356}" destId="{7D1A44E1-AAAC-47DF-A826-33B33ACB1B94}" srcOrd="2" destOrd="0" presId="urn:microsoft.com/office/officeart/2005/8/layout/vList2"/>
    <dgm:cxn modelId="{E201FC1F-8607-400E-8D37-9F92B2242770}" type="presParOf" srcId="{C22AA152-5BAD-4D56-BE70-F0D251FAB356}" destId="{8DED6519-54C2-4A1C-BF3D-489EBB8769D8}" srcOrd="3" destOrd="0" presId="urn:microsoft.com/office/officeart/2005/8/layout/vList2"/>
    <dgm:cxn modelId="{A3363D9F-2F5E-4A4A-A40E-1A8CD8C50AFC}" type="presParOf" srcId="{C22AA152-5BAD-4D56-BE70-F0D251FAB356}" destId="{A0D3734D-C8B7-4640-9AD5-1CF92F0D4115}" srcOrd="4" destOrd="0" presId="urn:microsoft.com/office/officeart/2005/8/layout/vList2"/>
    <dgm:cxn modelId="{D1EDB0D2-DB70-49DE-9171-B7DB37677CAF}" type="presParOf" srcId="{C22AA152-5BAD-4D56-BE70-F0D251FAB356}" destId="{F9785EE7-0F51-40CF-9E1E-79AC8A19CBAE}" srcOrd="5" destOrd="0" presId="urn:microsoft.com/office/officeart/2005/8/layout/vList2"/>
    <dgm:cxn modelId="{27E451E1-0027-442D-BA2C-3EA95D38EB7D}" type="presParOf" srcId="{C22AA152-5BAD-4D56-BE70-F0D251FAB356}" destId="{58F0B87C-224B-4101-A90B-19DE24FD9B9C}" srcOrd="6" destOrd="0" presId="urn:microsoft.com/office/officeart/2005/8/layout/vList2"/>
    <dgm:cxn modelId="{FF575AA7-A0D2-4FBC-A1BF-020B53FC1D16}" type="presParOf" srcId="{C22AA152-5BAD-4D56-BE70-F0D251FAB356}" destId="{581C29D4-FDBA-4242-A999-0CB37945F325}" srcOrd="7" destOrd="0" presId="urn:microsoft.com/office/officeart/2005/8/layout/vList2"/>
    <dgm:cxn modelId="{BD789D6E-D4EA-461A-BDB8-6D8FAD98B363}" type="presParOf" srcId="{C22AA152-5BAD-4D56-BE70-F0D251FAB356}" destId="{C2992267-520B-4B7C-BF8C-A65DD5BBBF08}" srcOrd="8" destOrd="0" presId="urn:microsoft.com/office/officeart/2005/8/layout/vList2"/>
    <dgm:cxn modelId="{3CF3F260-783A-4C55-B3A3-79B145D40256}" type="presParOf" srcId="{C22AA152-5BAD-4D56-BE70-F0D251FAB356}" destId="{AC17B2E6-4A6A-4848-908E-FB85D4B5E1E3}" srcOrd="9" destOrd="0" presId="urn:microsoft.com/office/officeart/2005/8/layout/vList2"/>
    <dgm:cxn modelId="{16D6AFF3-AA12-4716-A14D-ECA468995FC6}" type="presParOf" srcId="{C22AA152-5BAD-4D56-BE70-F0D251FAB356}" destId="{0BF84EA0-A3C1-49D8-9B41-2793194F8E2A}" srcOrd="10" destOrd="0" presId="urn:microsoft.com/office/officeart/2005/8/layout/vList2"/>
    <dgm:cxn modelId="{E5AE907B-76C7-4F81-B607-90C6B30D0799}" type="presParOf" srcId="{C22AA152-5BAD-4D56-BE70-F0D251FAB356}" destId="{7168047B-E223-4030-953C-FF417325BB17}" srcOrd="11" destOrd="0" presId="urn:microsoft.com/office/officeart/2005/8/layout/vList2"/>
    <dgm:cxn modelId="{D01A3777-5367-4C12-8F38-BB7994D3001B}" type="presParOf" srcId="{C22AA152-5BAD-4D56-BE70-F0D251FAB356}" destId="{99F8B2C8-5B82-4490-AB94-34B5407F86E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467E64-F7A7-4E7B-90CB-A58C031BA0A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90802E-5EA1-40A0-9EEE-28286845AFF0}">
      <dgm:prSet phldrT="[Текст]" custT="1"/>
      <dgm:spPr/>
      <dgm:t>
        <a:bodyPr/>
        <a:lstStyle/>
        <a:p>
          <a:r>
            <a:rPr lang="ru-RU" sz="2300" b="1" dirty="0" smtClean="0">
              <a:solidFill>
                <a:schemeClr val="bg1"/>
              </a:solidFill>
            </a:rPr>
            <a:t>Профессиональные образовательные организации  г</a:t>
          </a:r>
          <a:r>
            <a:rPr lang="ru-RU" sz="2300" b="1" dirty="0">
              <a:solidFill>
                <a:schemeClr val="bg1"/>
              </a:solidFill>
            </a:rPr>
            <a:t>. Сургута</a:t>
          </a:r>
          <a:endParaRPr lang="ru-RU" sz="2300" dirty="0">
            <a:solidFill>
              <a:schemeClr val="bg1"/>
            </a:solidFill>
          </a:endParaRPr>
        </a:p>
      </dgm:t>
    </dgm:pt>
    <dgm:pt modelId="{8D55A854-8926-40A1-B42A-4D3222C71730}" type="parTrans" cxnId="{9382D601-3E84-42D1-BA41-7508191A5E6B}">
      <dgm:prSet/>
      <dgm:spPr/>
      <dgm:t>
        <a:bodyPr/>
        <a:lstStyle/>
        <a:p>
          <a:endParaRPr lang="ru-RU"/>
        </a:p>
      </dgm:t>
    </dgm:pt>
    <dgm:pt modelId="{72718374-9B7C-432A-A5DD-BAAF24795CD3}" type="sibTrans" cxnId="{9382D601-3E84-42D1-BA41-7508191A5E6B}">
      <dgm:prSet/>
      <dgm:spPr/>
      <dgm:t>
        <a:bodyPr/>
        <a:lstStyle/>
        <a:p>
          <a:endParaRPr lang="ru-RU"/>
        </a:p>
      </dgm:t>
    </dgm:pt>
    <dgm:pt modelId="{48FA4422-787F-479B-B169-A262C56DD577}">
      <dgm:prSet phldrT="[Текст]" custT="1"/>
      <dgm:spPr/>
      <dgm:t>
        <a:bodyPr/>
        <a:lstStyle/>
        <a:p>
          <a:r>
            <a:rPr lang="ru-RU" sz="1800" b="1" dirty="0" smtClean="0">
              <a:hlinkClick xmlns:r="http://schemas.openxmlformats.org/officeDocument/2006/relationships" r:id="rId1" action="ppaction://hlinksldjump"/>
            </a:rPr>
            <a:t>Сургутский </a:t>
          </a:r>
          <a:r>
            <a:rPr lang="ru-RU" sz="1800" b="1" dirty="0">
              <a:hlinkClick xmlns:r="http://schemas.openxmlformats.org/officeDocument/2006/relationships" r:id="rId1" action="ppaction://hlinksldjump"/>
            </a:rPr>
            <a:t>нефтяной техникум (филиал</a:t>
          </a:r>
          <a:r>
            <a:rPr lang="ru-RU" sz="1800" b="1" dirty="0" smtClean="0">
              <a:hlinkClick xmlns:r="http://schemas.openxmlformats.org/officeDocument/2006/relationships" r:id="rId1" action="ppaction://hlinksldjump"/>
            </a:rPr>
            <a:t>) </a:t>
          </a:r>
          <a:br>
            <a:rPr lang="ru-RU" sz="1800" b="1" dirty="0" smtClean="0">
              <a:hlinkClick xmlns:r="http://schemas.openxmlformats.org/officeDocument/2006/relationships" r:id="rId1" action="ppaction://hlinksldjump"/>
            </a:rPr>
          </a:br>
          <a:r>
            <a:rPr lang="ru-RU" sz="1800" b="1" dirty="0" smtClean="0">
              <a:hlinkClick xmlns:r="http://schemas.openxmlformats.org/officeDocument/2006/relationships" r:id="rId1" action="ppaction://hlinksldjump"/>
            </a:rPr>
            <a:t>ФГБОУ ВО </a:t>
          </a:r>
          <a:r>
            <a:rPr lang="ru-RU" sz="1800" b="1" dirty="0">
              <a:hlinkClick xmlns:r="http://schemas.openxmlformats.org/officeDocument/2006/relationships" r:id="rId1" action="ppaction://hlinksldjump"/>
            </a:rPr>
            <a:t>«ЮГУ»</a:t>
          </a:r>
          <a:endParaRPr lang="ru-RU" sz="18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F25B50C-ADE9-403E-BAEA-5DA1CD30152A}" type="parTrans" cxnId="{F024BA6D-1180-48EF-96CC-31592C427D6C}">
      <dgm:prSet/>
      <dgm:spPr/>
      <dgm:t>
        <a:bodyPr/>
        <a:lstStyle/>
        <a:p>
          <a:endParaRPr lang="ru-RU"/>
        </a:p>
      </dgm:t>
    </dgm:pt>
    <dgm:pt modelId="{CC04B621-8CE3-452B-A155-B7B4D9530684}" type="sibTrans" cxnId="{F024BA6D-1180-48EF-96CC-31592C427D6C}">
      <dgm:prSet/>
      <dgm:spPr/>
      <dgm:t>
        <a:bodyPr/>
        <a:lstStyle/>
        <a:p>
          <a:endParaRPr lang="ru-RU"/>
        </a:p>
      </dgm:t>
    </dgm:pt>
    <dgm:pt modelId="{98C9791D-0043-4E0D-98A2-25F7900CFF6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АУ «Сургутский политехнический колледж»</a:t>
          </a:r>
          <a:endParaRPr lang="ru-RU" sz="18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00A5A7A-FC86-4824-AD5B-F0481CF2F610}" type="parTrans" cxnId="{415DA939-2B69-4C59-B66C-92422CDFCF74}">
      <dgm:prSet/>
      <dgm:spPr/>
      <dgm:t>
        <a:bodyPr/>
        <a:lstStyle/>
        <a:p>
          <a:endParaRPr lang="ru-RU"/>
        </a:p>
      </dgm:t>
    </dgm:pt>
    <dgm:pt modelId="{A3E74D8D-2223-408C-8F4C-95CB3791F72D}" type="sibTrans" cxnId="{415DA939-2B69-4C59-B66C-92422CDFCF74}">
      <dgm:prSet/>
      <dgm:spPr/>
      <dgm:t>
        <a:bodyPr/>
        <a:lstStyle/>
        <a:p>
          <a:endParaRPr lang="ru-RU"/>
        </a:p>
      </dgm:t>
    </dgm:pt>
    <dgm:pt modelId="{5A0C78C3-8238-4B30-ACB3-BF1FFCD09A51}">
      <dgm:prSet phldrT="[Текст]" custT="1"/>
      <dgm:spPr/>
      <dgm:t>
        <a:bodyPr/>
        <a:lstStyle/>
        <a:p>
          <a:r>
            <a:rPr lang="ru-RU" sz="1800" b="1" dirty="0" smtClean="0">
              <a:hlinkClick xmlns:r="http://schemas.openxmlformats.org/officeDocument/2006/relationships" r:id="rId3" action="ppaction://hlinksldjump"/>
            </a:rPr>
            <a:t>БУ «</a:t>
          </a:r>
          <a:r>
            <a:rPr lang="ru-RU" sz="1800" b="1" dirty="0">
              <a:hlinkClick xmlns:r="http://schemas.openxmlformats.org/officeDocument/2006/relationships" r:id="rId3" action="ppaction://hlinksldjump"/>
            </a:rPr>
            <a:t>Сургутский музыкальный колледж»</a:t>
          </a:r>
          <a:endParaRPr lang="ru-RU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D0ABBDD-0EED-46F4-98F3-53620A602F2F}" type="parTrans" cxnId="{5EA9D719-D130-43CD-86F8-331182E3C847}">
      <dgm:prSet/>
      <dgm:spPr/>
      <dgm:t>
        <a:bodyPr/>
        <a:lstStyle/>
        <a:p>
          <a:endParaRPr lang="ru-RU"/>
        </a:p>
      </dgm:t>
    </dgm:pt>
    <dgm:pt modelId="{42D43AAF-6F0D-4DC8-9C30-EBF2AD3ED0A4}" type="sibTrans" cxnId="{5EA9D719-D130-43CD-86F8-331182E3C847}">
      <dgm:prSet/>
      <dgm:spPr/>
      <dgm:t>
        <a:bodyPr/>
        <a:lstStyle/>
        <a:p>
          <a:endParaRPr lang="ru-RU"/>
        </a:p>
      </dgm:t>
    </dgm:pt>
    <dgm:pt modelId="{01E36972-F1C3-451E-BA25-AE2B1CFA6EFC}">
      <dgm:prSet phldrT="[Текст]" custT="1"/>
      <dgm:spPr/>
      <dgm:t>
        <a:bodyPr/>
        <a:lstStyle/>
        <a:p>
          <a:r>
            <a:rPr lang="ru-RU" sz="1800" b="1" dirty="0">
              <a:hlinkClick xmlns:r="http://schemas.openxmlformats.org/officeDocument/2006/relationships" r:id="rId4" action="ppaction://hlinksldjump"/>
            </a:rPr>
            <a:t>Сургутский филиал ГБОУ ПОО «Златоустовский техникум технологий и экономики» </a:t>
          </a:r>
          <a:endParaRPr lang="ru-RU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9A1636C-5DD7-4AF8-8D08-1C88347720E2}" type="parTrans" cxnId="{391634BD-BDFC-41F6-9B78-476B6F71514B}">
      <dgm:prSet/>
      <dgm:spPr/>
      <dgm:t>
        <a:bodyPr/>
        <a:lstStyle/>
        <a:p>
          <a:endParaRPr lang="ru-RU"/>
        </a:p>
      </dgm:t>
    </dgm:pt>
    <dgm:pt modelId="{6D91E154-E1DF-46BE-9478-81DF502367E9}" type="sibTrans" cxnId="{391634BD-BDFC-41F6-9B78-476B6F71514B}">
      <dgm:prSet/>
      <dgm:spPr/>
      <dgm:t>
        <a:bodyPr/>
        <a:lstStyle/>
        <a:p>
          <a:endParaRPr lang="ru-RU"/>
        </a:p>
      </dgm:t>
    </dgm:pt>
    <dgm:pt modelId="{4138E44A-9C51-4244-B6C0-5973B145748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hlinkClick xmlns:r="http://schemas.openxmlformats.org/officeDocument/2006/relationships" r:id="rId5" action="ppaction://hlinksldjump"/>
            </a:rPr>
            <a:t>АНПОО </a:t>
          </a:r>
          <a:r>
            <a:rPr lang="ru-RU" sz="1800" b="1" dirty="0">
              <a:solidFill>
                <a:schemeClr val="tx1"/>
              </a:solidFill>
              <a:hlinkClick xmlns:r="http://schemas.openxmlformats.org/officeDocument/2006/relationships" r:id="rId5" action="ppaction://hlinksldjump"/>
            </a:rPr>
            <a:t>«Сургутский институт экономики, 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  <a:hlinkClick xmlns:r="http://schemas.openxmlformats.org/officeDocument/2006/relationships" r:id="rId5" action="ppaction://hlinksldjump"/>
            </a:rPr>
            <a:t>управления и права» </a:t>
          </a:r>
          <a:endParaRPr lang="ru-RU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D75FFC97-05BE-4517-99E3-4EAF017F030C}" type="parTrans" cxnId="{73E8BAA6-29EB-4004-BA4F-888939DF608E}">
      <dgm:prSet/>
      <dgm:spPr/>
      <dgm:t>
        <a:bodyPr/>
        <a:lstStyle/>
        <a:p>
          <a:endParaRPr lang="ru-RU"/>
        </a:p>
      </dgm:t>
    </dgm:pt>
    <dgm:pt modelId="{34CBB081-B4BA-4FC8-AD1C-91B20D9862BB}" type="sibTrans" cxnId="{73E8BAA6-29EB-4004-BA4F-888939DF608E}">
      <dgm:prSet/>
      <dgm:spPr/>
      <dgm:t>
        <a:bodyPr/>
        <a:lstStyle/>
        <a:p>
          <a:endParaRPr lang="ru-RU"/>
        </a:p>
      </dgm:t>
    </dgm:pt>
    <dgm:pt modelId="{5EC0CB0D-DE5D-43C6-A37F-A06796F5D122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800" b="1" u="none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1800" b="1" u="none" dirty="0" smtClean="0">
              <a:solidFill>
                <a:schemeClr val="tx1"/>
              </a:solidFill>
              <a:hlinkClick xmlns:r="http://schemas.openxmlformats.org/officeDocument/2006/relationships" r:id="rId6" action="ppaction://hlinksldjump"/>
            </a:rPr>
            <a:t>Сургутский </a:t>
          </a:r>
          <a:r>
            <a:rPr lang="ru-RU" sz="1800" b="1" u="none" dirty="0">
              <a:solidFill>
                <a:schemeClr val="tx1"/>
              </a:solidFill>
              <a:hlinkClick xmlns:r="http://schemas.openxmlformats.org/officeDocument/2006/relationships" r:id="rId6" action="ppaction://hlinksldjump"/>
            </a:rPr>
            <a:t>финансово-экономический колледж – филиал ФГОБУ ВО «Финансовый университет </a:t>
          </a:r>
          <a:r>
            <a:rPr lang="ru-RU" sz="1800" b="1" u="none" dirty="0" smtClean="0">
              <a:solidFill>
                <a:schemeClr val="tx1"/>
              </a:solidFill>
              <a:hlinkClick xmlns:r="http://schemas.openxmlformats.org/officeDocument/2006/relationships" r:id="rId6" action="ppaction://hlinksldjump"/>
            </a:rPr>
            <a:t>при Правительстве РФ»</a:t>
          </a:r>
          <a:endParaRPr lang="ru-RU" sz="1800" b="1" u="none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endParaRPr lang="ru-RU" sz="1800" u="none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939FEA8D-5AB7-440F-B864-309A7D0BC108}" type="parTrans" cxnId="{AC913CB5-43EB-4EFC-93B5-40A731C8672D}">
      <dgm:prSet/>
      <dgm:spPr/>
      <dgm:t>
        <a:bodyPr/>
        <a:lstStyle/>
        <a:p>
          <a:endParaRPr lang="ru-RU"/>
        </a:p>
      </dgm:t>
    </dgm:pt>
    <dgm:pt modelId="{2A28456B-E14E-469B-BE30-23A9220AEE74}" type="sibTrans" cxnId="{AC913CB5-43EB-4EFC-93B5-40A731C8672D}">
      <dgm:prSet/>
      <dgm:spPr/>
      <dgm:t>
        <a:bodyPr/>
        <a:lstStyle/>
        <a:p>
          <a:endParaRPr lang="ru-RU"/>
        </a:p>
      </dgm:t>
    </dgm:pt>
    <dgm:pt modelId="{55F7C39B-5363-463D-99A7-682B4775A990}">
      <dgm:prSet custT="1"/>
      <dgm:spPr/>
      <dgm:t>
        <a:bodyPr/>
        <a:lstStyle/>
        <a:p>
          <a:r>
            <a:rPr lang="ru-RU" sz="1800" b="1" dirty="0" smtClean="0">
              <a:hlinkClick xmlns:r="http://schemas.openxmlformats.org/officeDocument/2006/relationships" r:id="rId7" action="ppaction://hlinksldjump"/>
            </a:rPr>
            <a:t>Сургутское представительство НОЧУ ВО «Московский финансово-промышленный университет «Синергия»</a:t>
          </a:r>
          <a:endParaRPr lang="ru-RU" sz="18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D11CC275-8413-49C8-9905-7743A88EB9E0}" type="parTrans" cxnId="{786CA6B7-77FF-49B3-AA89-C6914C76D074}">
      <dgm:prSet/>
      <dgm:spPr/>
      <dgm:t>
        <a:bodyPr/>
        <a:lstStyle/>
        <a:p>
          <a:endParaRPr lang="ru-RU"/>
        </a:p>
      </dgm:t>
    </dgm:pt>
    <dgm:pt modelId="{6C30B3F4-20B0-4B39-A2C8-360ACEB4FE4F}" type="sibTrans" cxnId="{786CA6B7-77FF-49B3-AA89-C6914C76D074}">
      <dgm:prSet/>
      <dgm:spPr/>
      <dgm:t>
        <a:bodyPr/>
        <a:lstStyle/>
        <a:p>
          <a:endParaRPr lang="ru-RU"/>
        </a:p>
      </dgm:t>
    </dgm:pt>
    <dgm:pt modelId="{48E540FC-1E4B-4414-BBBC-76ECC2928833}" type="pres">
      <dgm:prSet presAssocID="{98467E64-F7A7-4E7B-90CB-A58C031BA0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D3A0E0-750F-4C4E-BE80-408786238083}" type="pres">
      <dgm:prSet presAssocID="{9390802E-5EA1-40A0-9EEE-28286845AFF0}" presName="root" presStyleCnt="0"/>
      <dgm:spPr/>
    </dgm:pt>
    <dgm:pt modelId="{AA6C94ED-9E5D-4DB5-ACB5-2241A19D4DC3}" type="pres">
      <dgm:prSet presAssocID="{9390802E-5EA1-40A0-9EEE-28286845AFF0}" presName="rootComposite" presStyleCnt="0"/>
      <dgm:spPr/>
    </dgm:pt>
    <dgm:pt modelId="{5687A9FE-8678-482C-BD3B-1934154CC4CE}" type="pres">
      <dgm:prSet presAssocID="{9390802E-5EA1-40A0-9EEE-28286845AFF0}" presName="rootText" presStyleLbl="node1" presStyleIdx="0" presStyleCnt="1" custScaleX="587189" custScaleY="150784"/>
      <dgm:spPr/>
      <dgm:t>
        <a:bodyPr/>
        <a:lstStyle/>
        <a:p>
          <a:endParaRPr lang="ru-RU"/>
        </a:p>
      </dgm:t>
    </dgm:pt>
    <dgm:pt modelId="{A366B20C-FEDC-4E9D-943E-517C95E4515B}" type="pres">
      <dgm:prSet presAssocID="{9390802E-5EA1-40A0-9EEE-28286845AFF0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BE0C65-DD3E-4A41-87E4-99D9E21CA00B}" type="pres">
      <dgm:prSet presAssocID="{9390802E-5EA1-40A0-9EEE-28286845AFF0}" presName="childShape" presStyleCnt="0"/>
      <dgm:spPr/>
    </dgm:pt>
    <dgm:pt modelId="{199FBE44-EFC0-4970-9464-289ADB165F69}" type="pres">
      <dgm:prSet presAssocID="{4F25B50C-ADE9-403E-BAEA-5DA1CD30152A}" presName="Name13" presStyleLbl="parChTrans1D2" presStyleIdx="0" presStyleCnt="7"/>
      <dgm:spPr/>
      <dgm:t>
        <a:bodyPr/>
        <a:lstStyle/>
        <a:p>
          <a:endParaRPr lang="ru-RU"/>
        </a:p>
      </dgm:t>
    </dgm:pt>
    <dgm:pt modelId="{C3B4EEFD-454B-4B46-8AF2-8F6D6A33F3B0}" type="pres">
      <dgm:prSet presAssocID="{48FA4422-787F-479B-B169-A262C56DD577}" presName="childText" presStyleLbl="bgAcc1" presStyleIdx="0" presStyleCnt="7" custScaleX="676256" custScaleY="10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59235-CE06-4301-8A01-65B2B700E782}" type="pres">
      <dgm:prSet presAssocID="{700A5A7A-FC86-4824-AD5B-F0481CF2F610}" presName="Name13" presStyleLbl="parChTrans1D2" presStyleIdx="1" presStyleCnt="7"/>
      <dgm:spPr/>
      <dgm:t>
        <a:bodyPr/>
        <a:lstStyle/>
        <a:p>
          <a:endParaRPr lang="ru-RU"/>
        </a:p>
      </dgm:t>
    </dgm:pt>
    <dgm:pt modelId="{D02295B4-07C1-459D-A3CA-2CA472E16E20}" type="pres">
      <dgm:prSet presAssocID="{98C9791D-0043-4E0D-98A2-25F7900CFF61}" presName="childText" presStyleLbl="bgAcc1" presStyleIdx="1" presStyleCnt="7" custScaleX="676256" custScaleY="10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51CBB-3A9E-427A-B931-6C01E01EBDA4}" type="pres">
      <dgm:prSet presAssocID="{0D0ABBDD-0EED-46F4-98F3-53620A602F2F}" presName="Name13" presStyleLbl="parChTrans1D2" presStyleIdx="2" presStyleCnt="7"/>
      <dgm:spPr/>
      <dgm:t>
        <a:bodyPr/>
        <a:lstStyle/>
        <a:p>
          <a:endParaRPr lang="ru-RU"/>
        </a:p>
      </dgm:t>
    </dgm:pt>
    <dgm:pt modelId="{B67CEEB0-3FBD-42FC-B69B-97D18D6A14C3}" type="pres">
      <dgm:prSet presAssocID="{5A0C78C3-8238-4B30-ACB3-BF1FFCD09A51}" presName="childText" presStyleLbl="bgAcc1" presStyleIdx="2" presStyleCnt="7" custScaleX="676256" custScaleY="103172" custLinFactNeighborX="461" custLinFactNeighborY="-8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E5C07-F6F5-4C4E-A9B7-AE9B1B97B187}" type="pres">
      <dgm:prSet presAssocID="{E9A1636C-5DD7-4AF8-8D08-1C88347720E2}" presName="Name13" presStyleLbl="parChTrans1D2" presStyleIdx="3" presStyleCnt="7"/>
      <dgm:spPr/>
      <dgm:t>
        <a:bodyPr/>
        <a:lstStyle/>
        <a:p>
          <a:endParaRPr lang="ru-RU"/>
        </a:p>
      </dgm:t>
    </dgm:pt>
    <dgm:pt modelId="{ABDBD820-8098-4726-95B7-E01E30A67A21}" type="pres">
      <dgm:prSet presAssocID="{01E36972-F1C3-451E-BA25-AE2B1CFA6EFC}" presName="childText" presStyleLbl="bgAcc1" presStyleIdx="3" presStyleCnt="7" custScaleX="676256" custScaleY="14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BF176-F5A0-4E63-9A73-10B47CCA8B2B}" type="pres">
      <dgm:prSet presAssocID="{D75FFC97-05BE-4517-99E3-4EAF017F030C}" presName="Name13" presStyleLbl="parChTrans1D2" presStyleIdx="4" presStyleCnt="7"/>
      <dgm:spPr/>
      <dgm:t>
        <a:bodyPr/>
        <a:lstStyle/>
        <a:p>
          <a:endParaRPr lang="ru-RU"/>
        </a:p>
      </dgm:t>
    </dgm:pt>
    <dgm:pt modelId="{23F19000-6689-41D4-9561-C89942CFBE71}" type="pres">
      <dgm:prSet presAssocID="{4138E44A-9C51-4244-B6C0-5973B145748F}" presName="childText" presStyleLbl="bgAcc1" presStyleIdx="4" presStyleCnt="7" custScaleX="676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CAE62-3F85-4F07-BBFB-C563A88D3C1B}" type="pres">
      <dgm:prSet presAssocID="{D11CC275-8413-49C8-9905-7743A88EB9E0}" presName="Name13" presStyleLbl="parChTrans1D2" presStyleIdx="5" presStyleCnt="7"/>
      <dgm:spPr/>
      <dgm:t>
        <a:bodyPr/>
        <a:lstStyle/>
        <a:p>
          <a:endParaRPr lang="ru-RU"/>
        </a:p>
      </dgm:t>
    </dgm:pt>
    <dgm:pt modelId="{2263CBEB-532A-44D7-8865-C266021DCBAA}" type="pres">
      <dgm:prSet presAssocID="{55F7C39B-5363-463D-99A7-682B4775A990}" presName="childText" presStyleLbl="bgAcc1" presStyleIdx="5" presStyleCnt="7" custScaleX="676256" custScaleY="158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989BC-4D75-46D2-9964-1DE63B3B90B4}" type="pres">
      <dgm:prSet presAssocID="{939FEA8D-5AB7-440F-B864-309A7D0BC108}" presName="Name13" presStyleLbl="parChTrans1D2" presStyleIdx="6" presStyleCnt="7"/>
      <dgm:spPr/>
      <dgm:t>
        <a:bodyPr/>
        <a:lstStyle/>
        <a:p>
          <a:endParaRPr lang="ru-RU"/>
        </a:p>
      </dgm:t>
    </dgm:pt>
    <dgm:pt modelId="{E4F9376F-AD09-422C-8C14-322B07386345}" type="pres">
      <dgm:prSet presAssocID="{5EC0CB0D-DE5D-43C6-A37F-A06796F5D122}" presName="childText" presStyleLbl="bgAcc1" presStyleIdx="6" presStyleCnt="7" custScaleX="676256" custScaleY="17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DA939-2B69-4C59-B66C-92422CDFCF74}" srcId="{9390802E-5EA1-40A0-9EEE-28286845AFF0}" destId="{98C9791D-0043-4E0D-98A2-25F7900CFF61}" srcOrd="1" destOrd="0" parTransId="{700A5A7A-FC86-4824-AD5B-F0481CF2F610}" sibTransId="{A3E74D8D-2223-408C-8F4C-95CB3791F72D}"/>
    <dgm:cxn modelId="{A0A5BF65-6BDB-4D0F-BEA3-FDB083C0FF87}" type="presOf" srcId="{5EC0CB0D-DE5D-43C6-A37F-A06796F5D122}" destId="{E4F9376F-AD09-422C-8C14-322B07386345}" srcOrd="0" destOrd="0" presId="urn:microsoft.com/office/officeart/2005/8/layout/hierarchy3"/>
    <dgm:cxn modelId="{CEB881E5-4C9C-4B40-8132-236831619582}" type="presOf" srcId="{0D0ABBDD-0EED-46F4-98F3-53620A602F2F}" destId="{D6551CBB-3A9E-427A-B931-6C01E01EBDA4}" srcOrd="0" destOrd="0" presId="urn:microsoft.com/office/officeart/2005/8/layout/hierarchy3"/>
    <dgm:cxn modelId="{1D0B31A2-411F-4191-B1B7-5B8DEA0188C4}" type="presOf" srcId="{9390802E-5EA1-40A0-9EEE-28286845AFF0}" destId="{5687A9FE-8678-482C-BD3B-1934154CC4CE}" srcOrd="0" destOrd="0" presId="urn:microsoft.com/office/officeart/2005/8/layout/hierarchy3"/>
    <dgm:cxn modelId="{5C52ACC7-DBCB-4905-B196-6C664FB35039}" type="presOf" srcId="{700A5A7A-FC86-4824-AD5B-F0481CF2F610}" destId="{C8D59235-CE06-4301-8A01-65B2B700E782}" srcOrd="0" destOrd="0" presId="urn:microsoft.com/office/officeart/2005/8/layout/hierarchy3"/>
    <dgm:cxn modelId="{1D34447D-DDC7-4C56-8D68-9D507815F1E5}" type="presOf" srcId="{98467E64-F7A7-4E7B-90CB-A58C031BA0AC}" destId="{48E540FC-1E4B-4414-BBBC-76ECC2928833}" srcOrd="0" destOrd="0" presId="urn:microsoft.com/office/officeart/2005/8/layout/hierarchy3"/>
    <dgm:cxn modelId="{6E09F081-A8BD-4C6C-AE39-6D27847DF69B}" type="presOf" srcId="{D11CC275-8413-49C8-9905-7743A88EB9E0}" destId="{EF0CAE62-3F85-4F07-BBFB-C563A88D3C1B}" srcOrd="0" destOrd="0" presId="urn:microsoft.com/office/officeart/2005/8/layout/hierarchy3"/>
    <dgm:cxn modelId="{786CA6B7-77FF-49B3-AA89-C6914C76D074}" srcId="{9390802E-5EA1-40A0-9EEE-28286845AFF0}" destId="{55F7C39B-5363-463D-99A7-682B4775A990}" srcOrd="5" destOrd="0" parTransId="{D11CC275-8413-49C8-9905-7743A88EB9E0}" sibTransId="{6C30B3F4-20B0-4B39-A2C8-360ACEB4FE4F}"/>
    <dgm:cxn modelId="{E58CB2B3-2FE4-4293-9F78-9463D118ED9E}" type="presOf" srcId="{E9A1636C-5DD7-4AF8-8D08-1C88347720E2}" destId="{A3BE5C07-F6F5-4C4E-A9B7-AE9B1B97B187}" srcOrd="0" destOrd="0" presId="urn:microsoft.com/office/officeart/2005/8/layout/hierarchy3"/>
    <dgm:cxn modelId="{73E8BAA6-29EB-4004-BA4F-888939DF608E}" srcId="{9390802E-5EA1-40A0-9EEE-28286845AFF0}" destId="{4138E44A-9C51-4244-B6C0-5973B145748F}" srcOrd="4" destOrd="0" parTransId="{D75FFC97-05BE-4517-99E3-4EAF017F030C}" sibTransId="{34CBB081-B4BA-4FC8-AD1C-91B20D9862BB}"/>
    <dgm:cxn modelId="{391634BD-BDFC-41F6-9B78-476B6F71514B}" srcId="{9390802E-5EA1-40A0-9EEE-28286845AFF0}" destId="{01E36972-F1C3-451E-BA25-AE2B1CFA6EFC}" srcOrd="3" destOrd="0" parTransId="{E9A1636C-5DD7-4AF8-8D08-1C88347720E2}" sibTransId="{6D91E154-E1DF-46BE-9478-81DF502367E9}"/>
    <dgm:cxn modelId="{A9AED49A-459C-4A41-A38F-803EF376E6A4}" type="presOf" srcId="{939FEA8D-5AB7-440F-B864-309A7D0BC108}" destId="{5F7989BC-4D75-46D2-9964-1DE63B3B90B4}" srcOrd="0" destOrd="0" presId="urn:microsoft.com/office/officeart/2005/8/layout/hierarchy3"/>
    <dgm:cxn modelId="{D2BCB311-651F-4374-84AA-13D2510AB15C}" type="presOf" srcId="{D75FFC97-05BE-4517-99E3-4EAF017F030C}" destId="{106BF176-F5A0-4E63-9A73-10B47CCA8B2B}" srcOrd="0" destOrd="0" presId="urn:microsoft.com/office/officeart/2005/8/layout/hierarchy3"/>
    <dgm:cxn modelId="{492C14FF-6D24-42E1-B6FB-B66B4F112067}" type="presOf" srcId="{4F25B50C-ADE9-403E-BAEA-5DA1CD30152A}" destId="{199FBE44-EFC0-4970-9464-289ADB165F69}" srcOrd="0" destOrd="0" presId="urn:microsoft.com/office/officeart/2005/8/layout/hierarchy3"/>
    <dgm:cxn modelId="{C58327CF-6071-4420-99E1-5302CF3A6303}" type="presOf" srcId="{9390802E-5EA1-40A0-9EEE-28286845AFF0}" destId="{A366B20C-FEDC-4E9D-943E-517C95E4515B}" srcOrd="1" destOrd="0" presId="urn:microsoft.com/office/officeart/2005/8/layout/hierarchy3"/>
    <dgm:cxn modelId="{E270211E-17B8-4EED-96D4-6F0DEBEBC58C}" type="presOf" srcId="{01E36972-F1C3-451E-BA25-AE2B1CFA6EFC}" destId="{ABDBD820-8098-4726-95B7-E01E30A67A21}" srcOrd="0" destOrd="0" presId="urn:microsoft.com/office/officeart/2005/8/layout/hierarchy3"/>
    <dgm:cxn modelId="{F024BA6D-1180-48EF-96CC-31592C427D6C}" srcId="{9390802E-5EA1-40A0-9EEE-28286845AFF0}" destId="{48FA4422-787F-479B-B169-A262C56DD577}" srcOrd="0" destOrd="0" parTransId="{4F25B50C-ADE9-403E-BAEA-5DA1CD30152A}" sibTransId="{CC04B621-8CE3-452B-A155-B7B4D9530684}"/>
    <dgm:cxn modelId="{9382D601-3E84-42D1-BA41-7508191A5E6B}" srcId="{98467E64-F7A7-4E7B-90CB-A58C031BA0AC}" destId="{9390802E-5EA1-40A0-9EEE-28286845AFF0}" srcOrd="0" destOrd="0" parTransId="{8D55A854-8926-40A1-B42A-4D3222C71730}" sibTransId="{72718374-9B7C-432A-A5DD-BAAF24795CD3}"/>
    <dgm:cxn modelId="{5EA9D719-D130-43CD-86F8-331182E3C847}" srcId="{9390802E-5EA1-40A0-9EEE-28286845AFF0}" destId="{5A0C78C3-8238-4B30-ACB3-BF1FFCD09A51}" srcOrd="2" destOrd="0" parTransId="{0D0ABBDD-0EED-46F4-98F3-53620A602F2F}" sibTransId="{42D43AAF-6F0D-4DC8-9C30-EBF2AD3ED0A4}"/>
    <dgm:cxn modelId="{8D186BD0-E6E0-4863-811F-E06DD1491471}" type="presOf" srcId="{55F7C39B-5363-463D-99A7-682B4775A990}" destId="{2263CBEB-532A-44D7-8865-C266021DCBAA}" srcOrd="0" destOrd="0" presId="urn:microsoft.com/office/officeart/2005/8/layout/hierarchy3"/>
    <dgm:cxn modelId="{4A8E38AE-3EB7-4E20-8CF6-9A443373E37C}" type="presOf" srcId="{48FA4422-787F-479B-B169-A262C56DD577}" destId="{C3B4EEFD-454B-4B46-8AF2-8F6D6A33F3B0}" srcOrd="0" destOrd="0" presId="urn:microsoft.com/office/officeart/2005/8/layout/hierarchy3"/>
    <dgm:cxn modelId="{2B0DDAD0-76CE-4CDB-8564-B7B2B86BC81F}" type="presOf" srcId="{98C9791D-0043-4E0D-98A2-25F7900CFF61}" destId="{D02295B4-07C1-459D-A3CA-2CA472E16E20}" srcOrd="0" destOrd="0" presId="urn:microsoft.com/office/officeart/2005/8/layout/hierarchy3"/>
    <dgm:cxn modelId="{AC913CB5-43EB-4EFC-93B5-40A731C8672D}" srcId="{9390802E-5EA1-40A0-9EEE-28286845AFF0}" destId="{5EC0CB0D-DE5D-43C6-A37F-A06796F5D122}" srcOrd="6" destOrd="0" parTransId="{939FEA8D-5AB7-440F-B864-309A7D0BC108}" sibTransId="{2A28456B-E14E-469B-BE30-23A9220AEE74}"/>
    <dgm:cxn modelId="{322CB13A-EAF9-454D-A940-58B855D2A5C9}" type="presOf" srcId="{5A0C78C3-8238-4B30-ACB3-BF1FFCD09A51}" destId="{B67CEEB0-3FBD-42FC-B69B-97D18D6A14C3}" srcOrd="0" destOrd="0" presId="urn:microsoft.com/office/officeart/2005/8/layout/hierarchy3"/>
    <dgm:cxn modelId="{A471A341-EB50-498B-B866-44D6A73161FA}" type="presOf" srcId="{4138E44A-9C51-4244-B6C0-5973B145748F}" destId="{23F19000-6689-41D4-9561-C89942CFBE71}" srcOrd="0" destOrd="0" presId="urn:microsoft.com/office/officeart/2005/8/layout/hierarchy3"/>
    <dgm:cxn modelId="{DDECCDA8-2FDA-4A83-9275-E7958B004FF6}" type="presParOf" srcId="{48E540FC-1E4B-4414-BBBC-76ECC2928833}" destId="{50D3A0E0-750F-4C4E-BE80-408786238083}" srcOrd="0" destOrd="0" presId="urn:microsoft.com/office/officeart/2005/8/layout/hierarchy3"/>
    <dgm:cxn modelId="{CDA69688-F528-4240-AAC6-088BDF291AA3}" type="presParOf" srcId="{50D3A0E0-750F-4C4E-BE80-408786238083}" destId="{AA6C94ED-9E5D-4DB5-ACB5-2241A19D4DC3}" srcOrd="0" destOrd="0" presId="urn:microsoft.com/office/officeart/2005/8/layout/hierarchy3"/>
    <dgm:cxn modelId="{6997981B-F6AF-495A-895D-0DE7C6001AB2}" type="presParOf" srcId="{AA6C94ED-9E5D-4DB5-ACB5-2241A19D4DC3}" destId="{5687A9FE-8678-482C-BD3B-1934154CC4CE}" srcOrd="0" destOrd="0" presId="urn:microsoft.com/office/officeart/2005/8/layout/hierarchy3"/>
    <dgm:cxn modelId="{D62040EA-A9F3-4851-9F58-85E93F664DCC}" type="presParOf" srcId="{AA6C94ED-9E5D-4DB5-ACB5-2241A19D4DC3}" destId="{A366B20C-FEDC-4E9D-943E-517C95E4515B}" srcOrd="1" destOrd="0" presId="urn:microsoft.com/office/officeart/2005/8/layout/hierarchy3"/>
    <dgm:cxn modelId="{305BD32F-331F-40C3-B28B-FF7D660B7EC8}" type="presParOf" srcId="{50D3A0E0-750F-4C4E-BE80-408786238083}" destId="{C1BE0C65-DD3E-4A41-87E4-99D9E21CA00B}" srcOrd="1" destOrd="0" presId="urn:microsoft.com/office/officeart/2005/8/layout/hierarchy3"/>
    <dgm:cxn modelId="{0C3845C6-21C4-42EC-9E2A-038F5C89B5D3}" type="presParOf" srcId="{C1BE0C65-DD3E-4A41-87E4-99D9E21CA00B}" destId="{199FBE44-EFC0-4970-9464-289ADB165F69}" srcOrd="0" destOrd="0" presId="urn:microsoft.com/office/officeart/2005/8/layout/hierarchy3"/>
    <dgm:cxn modelId="{78413494-1211-4AAA-927A-7F90DCD4AF6D}" type="presParOf" srcId="{C1BE0C65-DD3E-4A41-87E4-99D9E21CA00B}" destId="{C3B4EEFD-454B-4B46-8AF2-8F6D6A33F3B0}" srcOrd="1" destOrd="0" presId="urn:microsoft.com/office/officeart/2005/8/layout/hierarchy3"/>
    <dgm:cxn modelId="{4C285D9C-6C4E-4D44-BF96-EE155E2961E5}" type="presParOf" srcId="{C1BE0C65-DD3E-4A41-87E4-99D9E21CA00B}" destId="{C8D59235-CE06-4301-8A01-65B2B700E782}" srcOrd="2" destOrd="0" presId="urn:microsoft.com/office/officeart/2005/8/layout/hierarchy3"/>
    <dgm:cxn modelId="{CA1A4384-52A5-4BF9-8B6B-9D1C7B6F942F}" type="presParOf" srcId="{C1BE0C65-DD3E-4A41-87E4-99D9E21CA00B}" destId="{D02295B4-07C1-459D-A3CA-2CA472E16E20}" srcOrd="3" destOrd="0" presId="urn:microsoft.com/office/officeart/2005/8/layout/hierarchy3"/>
    <dgm:cxn modelId="{AA80ADC8-AAF4-4E38-8244-62A562D8502F}" type="presParOf" srcId="{C1BE0C65-DD3E-4A41-87E4-99D9E21CA00B}" destId="{D6551CBB-3A9E-427A-B931-6C01E01EBDA4}" srcOrd="4" destOrd="0" presId="urn:microsoft.com/office/officeart/2005/8/layout/hierarchy3"/>
    <dgm:cxn modelId="{D118AB48-CEBD-4990-AED3-96D25BCEBAFB}" type="presParOf" srcId="{C1BE0C65-DD3E-4A41-87E4-99D9E21CA00B}" destId="{B67CEEB0-3FBD-42FC-B69B-97D18D6A14C3}" srcOrd="5" destOrd="0" presId="urn:microsoft.com/office/officeart/2005/8/layout/hierarchy3"/>
    <dgm:cxn modelId="{D6449963-16F9-449A-983A-9EB0A95C0D7E}" type="presParOf" srcId="{C1BE0C65-DD3E-4A41-87E4-99D9E21CA00B}" destId="{A3BE5C07-F6F5-4C4E-A9B7-AE9B1B97B187}" srcOrd="6" destOrd="0" presId="urn:microsoft.com/office/officeart/2005/8/layout/hierarchy3"/>
    <dgm:cxn modelId="{9ABF08A0-DAC6-4635-98C1-1CBF3AB49932}" type="presParOf" srcId="{C1BE0C65-DD3E-4A41-87E4-99D9E21CA00B}" destId="{ABDBD820-8098-4726-95B7-E01E30A67A21}" srcOrd="7" destOrd="0" presId="urn:microsoft.com/office/officeart/2005/8/layout/hierarchy3"/>
    <dgm:cxn modelId="{0A6579A0-B00C-4224-8827-055B27E89A03}" type="presParOf" srcId="{C1BE0C65-DD3E-4A41-87E4-99D9E21CA00B}" destId="{106BF176-F5A0-4E63-9A73-10B47CCA8B2B}" srcOrd="8" destOrd="0" presId="urn:microsoft.com/office/officeart/2005/8/layout/hierarchy3"/>
    <dgm:cxn modelId="{D5B47D28-1775-4E82-8CF3-EEF6ED675BEB}" type="presParOf" srcId="{C1BE0C65-DD3E-4A41-87E4-99D9E21CA00B}" destId="{23F19000-6689-41D4-9561-C89942CFBE71}" srcOrd="9" destOrd="0" presId="urn:microsoft.com/office/officeart/2005/8/layout/hierarchy3"/>
    <dgm:cxn modelId="{8C844ED3-D86F-407B-8BAA-52EE6EF32376}" type="presParOf" srcId="{C1BE0C65-DD3E-4A41-87E4-99D9E21CA00B}" destId="{EF0CAE62-3F85-4F07-BBFB-C563A88D3C1B}" srcOrd="10" destOrd="0" presId="urn:microsoft.com/office/officeart/2005/8/layout/hierarchy3"/>
    <dgm:cxn modelId="{DA45E827-F338-4B9C-964C-4E09A7EC00F2}" type="presParOf" srcId="{C1BE0C65-DD3E-4A41-87E4-99D9E21CA00B}" destId="{2263CBEB-532A-44D7-8865-C266021DCBAA}" srcOrd="11" destOrd="0" presId="urn:microsoft.com/office/officeart/2005/8/layout/hierarchy3"/>
    <dgm:cxn modelId="{22B2DABC-4E5B-4016-956F-00E03C608A01}" type="presParOf" srcId="{C1BE0C65-DD3E-4A41-87E4-99D9E21CA00B}" destId="{5F7989BC-4D75-46D2-9964-1DE63B3B90B4}" srcOrd="12" destOrd="0" presId="urn:microsoft.com/office/officeart/2005/8/layout/hierarchy3"/>
    <dgm:cxn modelId="{BAD97847-9821-43C2-9232-6CBB23A716CD}" type="presParOf" srcId="{C1BE0C65-DD3E-4A41-87E4-99D9E21CA00B}" destId="{E4F9376F-AD09-422C-8C14-322B07386345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F420C-D8BA-4B93-A289-0656B9D866CC}">
      <dsp:nvSpPr>
        <dsp:cNvPr id="0" name=""/>
        <dsp:cNvSpPr/>
      </dsp:nvSpPr>
      <dsp:spPr>
        <a:xfrm>
          <a:off x="0" y="375366"/>
          <a:ext cx="7704856" cy="13168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2F951-426F-4DAB-97BE-067F081B35D2}">
      <dsp:nvSpPr>
        <dsp:cNvPr id="0" name=""/>
        <dsp:cNvSpPr/>
      </dsp:nvSpPr>
      <dsp:spPr>
        <a:xfrm>
          <a:off x="495391" y="228578"/>
          <a:ext cx="7209464" cy="1058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  <a:hlinkClick xmlns:r="http://schemas.openxmlformats.org/officeDocument/2006/relationships" r:id="" action="ppaction://hlinksldjump"/>
            </a:rPr>
            <a:t>Образовательная карта города Сургута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bg1"/>
              </a:solidFill>
              <a:latin typeface="+mj-lt"/>
              <a:ea typeface="+mj-ea"/>
              <a:cs typeface="+mj-cs"/>
              <a:hlinkClick xmlns:r="http://schemas.openxmlformats.org/officeDocument/2006/relationships" r:id="" action="ppaction://hlinksldjump"/>
            </a:rPr>
            <a:t>учащимся 9-х классов       </a:t>
          </a:r>
          <a:endParaRPr kumimoji="0" lang="ru-RU" sz="28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90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dsp:txBody>
      <dsp:txXfrm>
        <a:off x="547070" y="280257"/>
        <a:ext cx="7106106" cy="955282"/>
      </dsp:txXfrm>
    </dsp:sp>
    <dsp:sp modelId="{F1A261CE-FB78-488B-9A28-A1E52E34661F}">
      <dsp:nvSpPr>
        <dsp:cNvPr id="0" name=""/>
        <dsp:cNvSpPr/>
      </dsp:nvSpPr>
      <dsp:spPr>
        <a:xfrm>
          <a:off x="0" y="2028778"/>
          <a:ext cx="7704856" cy="12483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0CA48-FDAC-420E-9081-7E87B462B27C}">
      <dsp:nvSpPr>
        <dsp:cNvPr id="0" name=""/>
        <dsp:cNvSpPr/>
      </dsp:nvSpPr>
      <dsp:spPr>
        <a:xfrm>
          <a:off x="519182" y="1812750"/>
          <a:ext cx="7185673" cy="1066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ru-RU" sz="8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  <a:hlinkClick xmlns:r="http://schemas.openxmlformats.org/officeDocument/2006/relationships" r:id="" action="ppaction://hlinksldjump"/>
            </a:rPr>
            <a:t>Образовательная карта города Сургута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bg1"/>
              </a:solidFill>
              <a:latin typeface="+mj-lt"/>
              <a:ea typeface="+mj-ea"/>
              <a:cs typeface="+mj-cs"/>
              <a:hlinkClick xmlns:r="http://schemas.openxmlformats.org/officeDocument/2006/relationships" r:id="" action="ppaction://hlinksldjump"/>
            </a:rPr>
            <a:t>учащимся 10-11-х классов</a:t>
          </a:r>
          <a:endParaRPr kumimoji="0" lang="ru-RU" sz="28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  <a:p>
          <a:pPr rtl="0">
            <a:spcBef>
              <a:spcPct val="0"/>
            </a:spcBef>
          </a:pPr>
          <a:endParaRPr kumimoji="0" lang="ru-RU" b="1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endParaRPr>
        </a:p>
      </dsp:txBody>
      <dsp:txXfrm>
        <a:off x="571245" y="1864813"/>
        <a:ext cx="7081547" cy="962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7A9FE-8678-482C-BD3B-1934154CC4CE}">
      <dsp:nvSpPr>
        <dsp:cNvPr id="0" name=""/>
        <dsp:cNvSpPr/>
      </dsp:nvSpPr>
      <dsp:spPr>
        <a:xfrm>
          <a:off x="17923" y="529432"/>
          <a:ext cx="3030647" cy="1515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chemeClr val="bg1"/>
              </a:solidFill>
            </a:rPr>
            <a:t>9 КЛАСС</a:t>
          </a:r>
          <a:endParaRPr lang="ru-RU" sz="5400" kern="1200" dirty="0">
            <a:solidFill>
              <a:schemeClr val="bg1"/>
            </a:solidFill>
          </a:endParaRPr>
        </a:p>
      </dsp:txBody>
      <dsp:txXfrm>
        <a:off x="62305" y="573814"/>
        <a:ext cx="2941883" cy="1426559"/>
      </dsp:txXfrm>
    </dsp:sp>
    <dsp:sp modelId="{199FBE44-EFC0-4970-9464-289ADB165F69}">
      <dsp:nvSpPr>
        <dsp:cNvPr id="0" name=""/>
        <dsp:cNvSpPr/>
      </dsp:nvSpPr>
      <dsp:spPr>
        <a:xfrm>
          <a:off x="320987" y="2044755"/>
          <a:ext cx="288214" cy="940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334"/>
              </a:lnTo>
              <a:lnTo>
                <a:pt x="288214" y="940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4EEFD-454B-4B46-8AF2-8F6D6A33F3B0}">
      <dsp:nvSpPr>
        <dsp:cNvPr id="0" name=""/>
        <dsp:cNvSpPr/>
      </dsp:nvSpPr>
      <dsp:spPr>
        <a:xfrm>
          <a:off x="609202" y="2456848"/>
          <a:ext cx="6530147" cy="1056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800000"/>
              </a:solidFill>
              <a:hlinkClick xmlns:r="http://schemas.openxmlformats.org/officeDocument/2006/relationships" r:id="" action="ppaction://hlinksldjump"/>
            </a:rPr>
            <a:t>Профильные 10 классы</a:t>
          </a:r>
          <a:endParaRPr lang="ru-RU" sz="3300" kern="1200" dirty="0"/>
        </a:p>
      </dsp:txBody>
      <dsp:txXfrm>
        <a:off x="640145" y="2487791"/>
        <a:ext cx="6468261" cy="994597"/>
      </dsp:txXfrm>
    </dsp:sp>
    <dsp:sp modelId="{C8D59235-CE06-4301-8A01-65B2B700E782}">
      <dsp:nvSpPr>
        <dsp:cNvPr id="0" name=""/>
        <dsp:cNvSpPr/>
      </dsp:nvSpPr>
      <dsp:spPr>
        <a:xfrm>
          <a:off x="320987" y="2044755"/>
          <a:ext cx="288214" cy="2420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0646"/>
              </a:lnTo>
              <a:lnTo>
                <a:pt x="288214" y="24206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295B4-07C1-459D-A3CA-2CA472E16E20}">
      <dsp:nvSpPr>
        <dsp:cNvPr id="0" name=""/>
        <dsp:cNvSpPr/>
      </dsp:nvSpPr>
      <dsp:spPr>
        <a:xfrm>
          <a:off x="609202" y="3892162"/>
          <a:ext cx="6525880" cy="1146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800000"/>
              </a:solidFill>
              <a:hlinkClick xmlns:r="http://schemas.openxmlformats.org/officeDocument/2006/relationships" r:id="" action="ppaction://hlinksldjump"/>
            </a:rPr>
            <a:t>Профессиональные образовательные организации</a:t>
          </a:r>
          <a:endParaRPr lang="ru-RU" sz="3300" kern="1200" dirty="0"/>
        </a:p>
      </dsp:txBody>
      <dsp:txXfrm>
        <a:off x="642781" y="3925741"/>
        <a:ext cx="6458722" cy="1079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34E9C-1CE4-4922-83EC-6288DBED4F45}">
      <dsp:nvSpPr>
        <dsp:cNvPr id="0" name=""/>
        <dsp:cNvSpPr/>
      </dsp:nvSpPr>
      <dsp:spPr>
        <a:xfrm>
          <a:off x="5734035" y="1030600"/>
          <a:ext cx="2501287" cy="2501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69A40-85C4-41C0-94CF-B966C951A3E5}">
      <dsp:nvSpPr>
        <dsp:cNvPr id="0" name=""/>
        <dsp:cNvSpPr/>
      </dsp:nvSpPr>
      <dsp:spPr>
        <a:xfrm>
          <a:off x="5817085" y="1114006"/>
          <a:ext cx="2335186" cy="23349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Трудоустройство</a:t>
          </a:r>
        </a:p>
      </dsp:txBody>
      <dsp:txXfrm>
        <a:off x="6150916" y="1447631"/>
        <a:ext cx="1667524" cy="1667687"/>
      </dsp:txXfrm>
    </dsp:sp>
    <dsp:sp modelId="{E7A3186C-9A1A-48B1-82A2-1F8C66CD6B70}">
      <dsp:nvSpPr>
        <dsp:cNvPr id="0" name=""/>
        <dsp:cNvSpPr/>
      </dsp:nvSpPr>
      <dsp:spPr>
        <a:xfrm rot="2700000">
          <a:off x="3151895" y="1033624"/>
          <a:ext cx="2495262" cy="249526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BF774-C2FD-4401-B668-E21C8853D04D}">
      <dsp:nvSpPr>
        <dsp:cNvPr id="0" name=""/>
        <dsp:cNvSpPr/>
      </dsp:nvSpPr>
      <dsp:spPr>
        <a:xfrm>
          <a:off x="3231933" y="1114006"/>
          <a:ext cx="2335186" cy="23349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Среднее профессиональное образование</a:t>
          </a:r>
        </a:p>
      </dsp:txBody>
      <dsp:txXfrm>
        <a:off x="3565764" y="1447631"/>
        <a:ext cx="1667524" cy="1667687"/>
      </dsp:txXfrm>
    </dsp:sp>
    <dsp:sp modelId="{852AD168-19C1-410C-B055-351B95EA6F0A}">
      <dsp:nvSpPr>
        <dsp:cNvPr id="0" name=""/>
        <dsp:cNvSpPr/>
      </dsp:nvSpPr>
      <dsp:spPr>
        <a:xfrm rot="2700000">
          <a:off x="566743" y="1033624"/>
          <a:ext cx="2495262" cy="249526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263A3-55DC-4AB3-93EF-40FD0569BBE4}">
      <dsp:nvSpPr>
        <dsp:cNvPr id="0" name=""/>
        <dsp:cNvSpPr/>
      </dsp:nvSpPr>
      <dsp:spPr>
        <a:xfrm>
          <a:off x="646781" y="1114006"/>
          <a:ext cx="2335186" cy="23349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Высшее образование</a:t>
          </a:r>
        </a:p>
      </dsp:txBody>
      <dsp:txXfrm>
        <a:off x="980612" y="1447631"/>
        <a:ext cx="1667524" cy="1667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7A9FE-8678-482C-BD3B-1934154CC4CE}">
      <dsp:nvSpPr>
        <dsp:cNvPr id="0" name=""/>
        <dsp:cNvSpPr/>
      </dsp:nvSpPr>
      <dsp:spPr>
        <a:xfrm>
          <a:off x="4509" y="470922"/>
          <a:ext cx="7244024" cy="744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Образовательные организации высшего образования г</a:t>
          </a:r>
          <a:r>
            <a:rPr lang="ru-RU" sz="2800" b="1" kern="1200" dirty="0"/>
            <a:t>. Сургута</a:t>
          </a:r>
          <a:endParaRPr lang="ru-RU" sz="2800" kern="1200" dirty="0"/>
        </a:p>
      </dsp:txBody>
      <dsp:txXfrm>
        <a:off x="26315" y="492728"/>
        <a:ext cx="7200412" cy="700904"/>
      </dsp:txXfrm>
    </dsp:sp>
    <dsp:sp modelId="{199FBE44-EFC0-4970-9464-289ADB165F69}">
      <dsp:nvSpPr>
        <dsp:cNvPr id="0" name=""/>
        <dsp:cNvSpPr/>
      </dsp:nvSpPr>
      <dsp:spPr>
        <a:xfrm>
          <a:off x="728911" y="1215439"/>
          <a:ext cx="724402" cy="520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174"/>
              </a:lnTo>
              <a:lnTo>
                <a:pt x="724402" y="5201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4EEFD-454B-4B46-8AF2-8F6D6A33F3B0}">
      <dsp:nvSpPr>
        <dsp:cNvPr id="0" name=""/>
        <dsp:cNvSpPr/>
      </dsp:nvSpPr>
      <dsp:spPr>
        <a:xfrm>
          <a:off x="1453314" y="1401568"/>
          <a:ext cx="6421316" cy="668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hlinkClick xmlns:r="http://schemas.openxmlformats.org/officeDocument/2006/relationships" r:id="" action="ppaction://hlinksldjump"/>
            </a:rPr>
            <a:t>БУ </a:t>
          </a:r>
          <a:r>
            <a:rPr lang="ru-RU" sz="1800" b="1" kern="1200" dirty="0" smtClean="0">
              <a:hlinkClick xmlns:r="http://schemas.openxmlformats.org/officeDocument/2006/relationships" r:id="" action="ppaction://hlinksldjump"/>
            </a:rPr>
            <a:t>«</a:t>
          </a:r>
          <a:r>
            <a:rPr lang="ru-RU" sz="1800" b="1" kern="1200" dirty="0">
              <a:hlinkClick xmlns:r="http://schemas.openxmlformats.org/officeDocument/2006/relationships" r:id="" action="ppaction://hlinksldjump"/>
            </a:rPr>
            <a:t>Сургутский государственный педагогический университет»</a:t>
          </a:r>
          <a:endParaRPr lang="ru-RU" sz="1800" b="1" kern="1200" dirty="0"/>
        </a:p>
      </dsp:txBody>
      <dsp:txXfrm>
        <a:off x="1472882" y="1421136"/>
        <a:ext cx="6382180" cy="628955"/>
      </dsp:txXfrm>
    </dsp:sp>
    <dsp:sp modelId="{C8D59235-CE06-4301-8A01-65B2B700E782}">
      <dsp:nvSpPr>
        <dsp:cNvPr id="0" name=""/>
        <dsp:cNvSpPr/>
      </dsp:nvSpPr>
      <dsp:spPr>
        <a:xfrm>
          <a:off x="728911" y="1215439"/>
          <a:ext cx="724402" cy="1424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416"/>
              </a:lnTo>
              <a:lnTo>
                <a:pt x="724402" y="14244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295B4-07C1-459D-A3CA-2CA472E16E20}">
      <dsp:nvSpPr>
        <dsp:cNvPr id="0" name=""/>
        <dsp:cNvSpPr/>
      </dsp:nvSpPr>
      <dsp:spPr>
        <a:xfrm>
          <a:off x="1453314" y="2255788"/>
          <a:ext cx="6442126" cy="768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hlinkClick xmlns:r="http://schemas.openxmlformats.org/officeDocument/2006/relationships" r:id="" action="ppaction://hlinksldjump"/>
            </a:rPr>
            <a:t>БУ ВО </a:t>
          </a:r>
          <a:r>
            <a:rPr lang="ru-RU" sz="1800" b="1" kern="1200" dirty="0" smtClean="0">
              <a:hlinkClick xmlns:r="http://schemas.openxmlformats.org/officeDocument/2006/relationships" r:id="" action="ppaction://hlinksldjump"/>
            </a:rPr>
            <a:t>«Сургутский государственный университет»</a:t>
          </a:r>
          <a:endParaRPr lang="ru-RU" sz="1800" kern="1200" dirty="0"/>
        </a:p>
      </dsp:txBody>
      <dsp:txXfrm>
        <a:off x="1475812" y="2278286"/>
        <a:ext cx="6397130" cy="723136"/>
      </dsp:txXfrm>
    </dsp:sp>
    <dsp:sp modelId="{D6551CBB-3A9E-427A-B931-6C01E01EBDA4}">
      <dsp:nvSpPr>
        <dsp:cNvPr id="0" name=""/>
        <dsp:cNvSpPr/>
      </dsp:nvSpPr>
      <dsp:spPr>
        <a:xfrm>
          <a:off x="728911" y="1215439"/>
          <a:ext cx="724402" cy="2378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677"/>
              </a:lnTo>
              <a:lnTo>
                <a:pt x="724402" y="23786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CEEB0-3FBD-42FC-B69B-97D18D6A14C3}">
      <dsp:nvSpPr>
        <dsp:cNvPr id="0" name=""/>
        <dsp:cNvSpPr/>
      </dsp:nvSpPr>
      <dsp:spPr>
        <a:xfrm>
          <a:off x="1453314" y="3210050"/>
          <a:ext cx="6455897" cy="768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Сургутский институт нефти и газа (филиал)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ФГБОУ ВО «Тюменский индустриальный университет»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475812" y="3232548"/>
        <a:ext cx="6410901" cy="723136"/>
      </dsp:txXfrm>
    </dsp:sp>
    <dsp:sp modelId="{A3BE5C07-F6F5-4C4E-A9B7-AE9B1B97B187}">
      <dsp:nvSpPr>
        <dsp:cNvPr id="0" name=""/>
        <dsp:cNvSpPr/>
      </dsp:nvSpPr>
      <dsp:spPr>
        <a:xfrm>
          <a:off x="728911" y="1215439"/>
          <a:ext cx="724402" cy="3332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2938"/>
              </a:lnTo>
              <a:lnTo>
                <a:pt x="724402" y="33329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BD820-8098-4726-95B7-E01E30A67A21}">
      <dsp:nvSpPr>
        <dsp:cNvPr id="0" name=""/>
        <dsp:cNvSpPr/>
      </dsp:nvSpPr>
      <dsp:spPr>
        <a:xfrm>
          <a:off x="1453314" y="4164311"/>
          <a:ext cx="6463056" cy="768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hlinkClick xmlns:r="http://schemas.openxmlformats.org/officeDocument/2006/relationships" r:id="" action="ppaction://hlinksldjump"/>
            </a:rPr>
            <a:t>Сургутское представительство </a:t>
          </a:r>
          <a:r>
            <a:rPr lang="ru-RU" sz="1800" b="1" kern="1200" dirty="0" smtClean="0">
              <a:hlinkClick xmlns:r="http://schemas.openxmlformats.org/officeDocument/2006/relationships" r:id="" action="ppaction://hlinksldjump"/>
            </a:rPr>
            <a:t>НОЧУ ВО «Московский финансово-промышленный университет </a:t>
          </a:r>
          <a:r>
            <a:rPr lang="ru-RU" sz="1800" b="1" kern="1200" dirty="0">
              <a:hlinkClick xmlns:r="http://schemas.openxmlformats.org/officeDocument/2006/relationships" r:id="" action="ppaction://hlinksldjump"/>
            </a:rPr>
            <a:t>«Синергия»</a:t>
          </a:r>
          <a:endParaRPr lang="ru-RU" sz="1800" kern="1200" dirty="0"/>
        </a:p>
      </dsp:txBody>
      <dsp:txXfrm>
        <a:off x="1475812" y="4186809"/>
        <a:ext cx="6418060" cy="7231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50FF5-13F7-485F-BF33-65A2CD13BC3F}">
      <dsp:nvSpPr>
        <dsp:cNvPr id="0" name=""/>
        <dsp:cNvSpPr/>
      </dsp:nvSpPr>
      <dsp:spPr>
        <a:xfrm>
          <a:off x="0" y="37668"/>
          <a:ext cx="6985016" cy="54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Политехнический институт</a:t>
          </a:r>
          <a:endParaRPr lang="ru-RU" sz="2000" b="1" kern="1200" dirty="0"/>
        </a:p>
      </dsp:txBody>
      <dsp:txXfrm>
        <a:off x="26542" y="64210"/>
        <a:ext cx="6931932" cy="490633"/>
      </dsp:txXfrm>
    </dsp:sp>
    <dsp:sp modelId="{58F545EE-D6EE-456B-A48B-DE20163DA535}">
      <dsp:nvSpPr>
        <dsp:cNvPr id="0" name=""/>
        <dsp:cNvSpPr/>
      </dsp:nvSpPr>
      <dsp:spPr>
        <a:xfrm>
          <a:off x="0" y="778348"/>
          <a:ext cx="6985016" cy="35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74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 dirty="0">
            <a:solidFill>
              <a:srgbClr val="C00000"/>
            </a:solidFill>
          </a:endParaRPr>
        </a:p>
      </dsp:txBody>
      <dsp:txXfrm>
        <a:off x="0" y="778348"/>
        <a:ext cx="6985016" cy="35335"/>
      </dsp:txXfrm>
    </dsp:sp>
    <dsp:sp modelId="{7D1A44E1-AAAC-47DF-A826-33B33ACB1B94}">
      <dsp:nvSpPr>
        <dsp:cNvPr id="0" name=""/>
        <dsp:cNvSpPr/>
      </dsp:nvSpPr>
      <dsp:spPr>
        <a:xfrm>
          <a:off x="0" y="594931"/>
          <a:ext cx="6985016" cy="54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Институт экономики и управления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26542" y="621473"/>
        <a:ext cx="6931932" cy="490633"/>
      </dsp:txXfrm>
    </dsp:sp>
    <dsp:sp modelId="{8DED6519-54C2-4A1C-BF3D-489EBB8769D8}">
      <dsp:nvSpPr>
        <dsp:cNvPr id="0" name=""/>
        <dsp:cNvSpPr/>
      </dsp:nvSpPr>
      <dsp:spPr>
        <a:xfrm>
          <a:off x="0" y="1188224"/>
          <a:ext cx="6985016" cy="35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774" tIns="25400" rIns="142240" bIns="25400" numCol="1" spcCol="1270" anchor="t" anchorCtr="0">
          <a:noAutofit/>
        </a:bodyPr>
        <a:lstStyle/>
        <a:p>
          <a:pPr marL="228600" lvl="1" indent="-228600" algn="ctr" defTabSz="889000" eaLnBrk="1" latinLnBrk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 dirty="0">
            <a:solidFill>
              <a:srgbClr val="C00000"/>
            </a:solidFill>
          </a:endParaRPr>
        </a:p>
      </dsp:txBody>
      <dsp:txXfrm>
        <a:off x="0" y="1188224"/>
        <a:ext cx="6985016" cy="35335"/>
      </dsp:txXfrm>
    </dsp:sp>
    <dsp:sp modelId="{A0D3734D-C8B7-4640-9AD5-1CF92F0D4115}">
      <dsp:nvSpPr>
        <dsp:cNvPr id="0" name=""/>
        <dsp:cNvSpPr/>
      </dsp:nvSpPr>
      <dsp:spPr>
        <a:xfrm>
          <a:off x="0" y="1066788"/>
          <a:ext cx="6985016" cy="536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Институт государства и права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26178" y="1092966"/>
        <a:ext cx="6932660" cy="483907"/>
      </dsp:txXfrm>
    </dsp:sp>
    <dsp:sp modelId="{58F0B87C-224B-4101-A90B-19DE24FD9B9C}">
      <dsp:nvSpPr>
        <dsp:cNvPr id="0" name=""/>
        <dsp:cNvSpPr/>
      </dsp:nvSpPr>
      <dsp:spPr>
        <a:xfrm>
          <a:off x="0" y="1613394"/>
          <a:ext cx="6985016" cy="54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Медицинский институт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26542" y="1639936"/>
        <a:ext cx="6931932" cy="490633"/>
      </dsp:txXfrm>
    </dsp:sp>
    <dsp:sp modelId="{C2992267-520B-4B7C-BF8C-A65DD5BBBF08}">
      <dsp:nvSpPr>
        <dsp:cNvPr id="0" name=""/>
        <dsp:cNvSpPr/>
      </dsp:nvSpPr>
      <dsp:spPr>
        <a:xfrm>
          <a:off x="0" y="2172555"/>
          <a:ext cx="6985016" cy="54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Институт гуманитарного образования и спорта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26542" y="2199097"/>
        <a:ext cx="6931932" cy="490633"/>
      </dsp:txXfrm>
    </dsp:sp>
    <dsp:sp modelId="{0BF84EA0-A3C1-49D8-9B41-2793194F8E2A}">
      <dsp:nvSpPr>
        <dsp:cNvPr id="0" name=""/>
        <dsp:cNvSpPr/>
      </dsp:nvSpPr>
      <dsp:spPr>
        <a:xfrm>
          <a:off x="0" y="2759968"/>
          <a:ext cx="6985016" cy="54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Институт естественных и технических наук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26542" y="2786510"/>
        <a:ext cx="6931932" cy="490633"/>
      </dsp:txXfrm>
    </dsp:sp>
    <dsp:sp modelId="{99F8B2C8-5B82-4490-AB94-34B5407F86EF}">
      <dsp:nvSpPr>
        <dsp:cNvPr id="0" name=""/>
        <dsp:cNvSpPr/>
      </dsp:nvSpPr>
      <dsp:spPr>
        <a:xfrm>
          <a:off x="0" y="3352948"/>
          <a:ext cx="6985016" cy="5695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Медицинский колледж </a:t>
          </a:r>
          <a:r>
            <a:rPr lang="ru-RU" sz="2000" b="1" kern="1200" dirty="0" err="1" smtClean="0"/>
            <a:t>СурГУ</a:t>
          </a: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27802" y="3380750"/>
        <a:ext cx="6929412" cy="513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7A9FE-8678-482C-BD3B-1934154CC4CE}">
      <dsp:nvSpPr>
        <dsp:cNvPr id="0" name=""/>
        <dsp:cNvSpPr/>
      </dsp:nvSpPr>
      <dsp:spPr>
        <a:xfrm>
          <a:off x="1337000" y="3187"/>
          <a:ext cx="5481871" cy="703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Профессиональные образовательные организации  г</a:t>
          </a:r>
          <a:r>
            <a:rPr lang="ru-RU" sz="2300" b="1" kern="1200" dirty="0">
              <a:solidFill>
                <a:schemeClr val="bg1"/>
              </a:solidFill>
            </a:rPr>
            <a:t>. Сургута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1357615" y="23802"/>
        <a:ext cx="5440641" cy="662613"/>
      </dsp:txXfrm>
    </dsp:sp>
    <dsp:sp modelId="{199FBE44-EFC0-4970-9464-289ADB165F69}">
      <dsp:nvSpPr>
        <dsp:cNvPr id="0" name=""/>
        <dsp:cNvSpPr/>
      </dsp:nvSpPr>
      <dsp:spPr>
        <a:xfrm>
          <a:off x="1885187" y="707031"/>
          <a:ext cx="548187" cy="35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495"/>
              </a:lnTo>
              <a:lnTo>
                <a:pt x="548187" y="357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4EEFD-454B-4B46-8AF2-8F6D6A33F3B0}">
      <dsp:nvSpPr>
        <dsp:cNvPr id="0" name=""/>
        <dsp:cNvSpPr/>
      </dsp:nvSpPr>
      <dsp:spPr>
        <a:xfrm>
          <a:off x="2433374" y="823728"/>
          <a:ext cx="5050705" cy="48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hlinkClick xmlns:r="http://schemas.openxmlformats.org/officeDocument/2006/relationships" r:id="" action="ppaction://hlinksldjump"/>
            </a:rPr>
            <a:t>Сургутский </a:t>
          </a:r>
          <a:r>
            <a:rPr lang="ru-RU" sz="1800" b="1" kern="1200" dirty="0">
              <a:hlinkClick xmlns:r="http://schemas.openxmlformats.org/officeDocument/2006/relationships" r:id="" action="ppaction://hlinksldjump"/>
            </a:rPr>
            <a:t>нефтяной техникум (филиал</a:t>
          </a:r>
          <a:r>
            <a:rPr lang="ru-RU" sz="1800" b="1" kern="1200" dirty="0" smtClean="0">
              <a:hlinkClick xmlns:r="http://schemas.openxmlformats.org/officeDocument/2006/relationships" r:id="" action="ppaction://hlinksldjump"/>
            </a:rPr>
            <a:t>) </a:t>
          </a:r>
          <a:br>
            <a:rPr lang="ru-RU" sz="1800" b="1" kern="1200" dirty="0" smtClean="0">
              <a:hlinkClick xmlns:r="http://schemas.openxmlformats.org/officeDocument/2006/relationships" r:id="" action="ppaction://hlinksldjump"/>
            </a:rPr>
          </a:br>
          <a:r>
            <a:rPr lang="ru-RU" sz="1800" b="1" kern="1200" dirty="0" smtClean="0">
              <a:hlinkClick xmlns:r="http://schemas.openxmlformats.org/officeDocument/2006/relationships" r:id="" action="ppaction://hlinksldjump"/>
            </a:rPr>
            <a:t>ФГБОУ ВО </a:t>
          </a:r>
          <a:r>
            <a:rPr lang="ru-RU" sz="1800" b="1" kern="1200" dirty="0">
              <a:hlinkClick xmlns:r="http://schemas.openxmlformats.org/officeDocument/2006/relationships" r:id="" action="ppaction://hlinksldjump"/>
            </a:rPr>
            <a:t>«ЮГУ»</a:t>
          </a:r>
          <a:endParaRPr lang="ru-RU" sz="1800" b="1" kern="1200" dirty="0"/>
        </a:p>
      </dsp:txBody>
      <dsp:txXfrm>
        <a:off x="2447479" y="837833"/>
        <a:ext cx="5022495" cy="453385"/>
      </dsp:txXfrm>
    </dsp:sp>
    <dsp:sp modelId="{C8D59235-CE06-4301-8A01-65B2B700E782}">
      <dsp:nvSpPr>
        <dsp:cNvPr id="0" name=""/>
        <dsp:cNvSpPr/>
      </dsp:nvSpPr>
      <dsp:spPr>
        <a:xfrm>
          <a:off x="1885187" y="707031"/>
          <a:ext cx="548187" cy="955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788"/>
              </a:lnTo>
              <a:lnTo>
                <a:pt x="548187" y="955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295B4-07C1-459D-A3CA-2CA472E16E20}">
      <dsp:nvSpPr>
        <dsp:cNvPr id="0" name=""/>
        <dsp:cNvSpPr/>
      </dsp:nvSpPr>
      <dsp:spPr>
        <a:xfrm>
          <a:off x="2433374" y="1422021"/>
          <a:ext cx="5050705" cy="48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АУ «Сургутский политехнический колледж»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447479" y="1436126"/>
        <a:ext cx="5022495" cy="453385"/>
      </dsp:txXfrm>
    </dsp:sp>
    <dsp:sp modelId="{D6551CBB-3A9E-427A-B931-6C01E01EBDA4}">
      <dsp:nvSpPr>
        <dsp:cNvPr id="0" name=""/>
        <dsp:cNvSpPr/>
      </dsp:nvSpPr>
      <dsp:spPr>
        <a:xfrm>
          <a:off x="1885187" y="707031"/>
          <a:ext cx="551630" cy="1513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148"/>
              </a:lnTo>
              <a:lnTo>
                <a:pt x="551630" y="1513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CEEB0-3FBD-42FC-B69B-97D18D6A14C3}">
      <dsp:nvSpPr>
        <dsp:cNvPr id="0" name=""/>
        <dsp:cNvSpPr/>
      </dsp:nvSpPr>
      <dsp:spPr>
        <a:xfrm>
          <a:off x="2436817" y="1979382"/>
          <a:ext cx="5050705" cy="481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hlinkClick xmlns:r="http://schemas.openxmlformats.org/officeDocument/2006/relationships" r:id="" action="ppaction://hlinksldjump"/>
            </a:rPr>
            <a:t>БУ «</a:t>
          </a:r>
          <a:r>
            <a:rPr lang="ru-RU" sz="1800" b="1" kern="1200" dirty="0">
              <a:hlinkClick xmlns:r="http://schemas.openxmlformats.org/officeDocument/2006/relationships" r:id="" action="ppaction://hlinksldjump"/>
            </a:rPr>
            <a:t>Сургутский музыкальный колледж»</a:t>
          </a:r>
          <a:endParaRPr lang="ru-RU" sz="1800" kern="1200" dirty="0"/>
        </a:p>
      </dsp:txBody>
      <dsp:txXfrm>
        <a:off x="2450922" y="1993487"/>
        <a:ext cx="5022495" cy="453385"/>
      </dsp:txXfrm>
    </dsp:sp>
    <dsp:sp modelId="{A3BE5C07-F6F5-4C4E-A9B7-AE9B1B97B187}">
      <dsp:nvSpPr>
        <dsp:cNvPr id="0" name=""/>
        <dsp:cNvSpPr/>
      </dsp:nvSpPr>
      <dsp:spPr>
        <a:xfrm>
          <a:off x="1885187" y="707031"/>
          <a:ext cx="548187" cy="2256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6118"/>
              </a:lnTo>
              <a:lnTo>
                <a:pt x="548187" y="22561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BD820-8098-4726-95B7-E01E30A67A21}">
      <dsp:nvSpPr>
        <dsp:cNvPr id="0" name=""/>
        <dsp:cNvSpPr/>
      </dsp:nvSpPr>
      <dsp:spPr>
        <a:xfrm>
          <a:off x="2433374" y="2618608"/>
          <a:ext cx="5050705" cy="689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hlinkClick xmlns:r="http://schemas.openxmlformats.org/officeDocument/2006/relationships" r:id="" action="ppaction://hlinksldjump"/>
            </a:rPr>
            <a:t>Сургутский филиал ГБОУ ПОО «Златоустовский техникум технологий и экономики» </a:t>
          </a:r>
          <a:endParaRPr lang="ru-RU" sz="1800" kern="1200" dirty="0"/>
        </a:p>
      </dsp:txBody>
      <dsp:txXfrm>
        <a:off x="2453557" y="2638791"/>
        <a:ext cx="5010339" cy="648717"/>
      </dsp:txXfrm>
    </dsp:sp>
    <dsp:sp modelId="{106BF176-F5A0-4E63-9A73-10B47CCA8B2B}">
      <dsp:nvSpPr>
        <dsp:cNvPr id="0" name=""/>
        <dsp:cNvSpPr/>
      </dsp:nvSpPr>
      <dsp:spPr>
        <a:xfrm>
          <a:off x="1885187" y="707031"/>
          <a:ext cx="548187" cy="2950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752"/>
              </a:lnTo>
              <a:lnTo>
                <a:pt x="548187" y="29507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19000-6689-41D4-9561-C89942CFBE71}">
      <dsp:nvSpPr>
        <dsp:cNvPr id="0" name=""/>
        <dsp:cNvSpPr/>
      </dsp:nvSpPr>
      <dsp:spPr>
        <a:xfrm>
          <a:off x="2433374" y="3424389"/>
          <a:ext cx="5050705" cy="466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АНПОО </a:t>
          </a:r>
          <a:r>
            <a:rPr lang="ru-RU" sz="1800" b="1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«Сургутский институт экономики,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управления и права» </a:t>
          </a:r>
          <a:endParaRPr lang="ru-RU" sz="1800" kern="1200" dirty="0"/>
        </a:p>
      </dsp:txBody>
      <dsp:txXfrm>
        <a:off x="2447046" y="3438061"/>
        <a:ext cx="5023361" cy="439445"/>
      </dsp:txXfrm>
    </dsp:sp>
    <dsp:sp modelId="{EF0CAE62-3F85-4F07-BBFB-C563A88D3C1B}">
      <dsp:nvSpPr>
        <dsp:cNvPr id="0" name=""/>
        <dsp:cNvSpPr/>
      </dsp:nvSpPr>
      <dsp:spPr>
        <a:xfrm>
          <a:off x="1885187" y="707031"/>
          <a:ext cx="548187" cy="3670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866"/>
              </a:lnTo>
              <a:lnTo>
                <a:pt x="548187" y="36708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3CBEB-532A-44D7-8865-C266021DCBAA}">
      <dsp:nvSpPr>
        <dsp:cNvPr id="0" name=""/>
        <dsp:cNvSpPr/>
      </dsp:nvSpPr>
      <dsp:spPr>
        <a:xfrm>
          <a:off x="2433374" y="4007875"/>
          <a:ext cx="5050705" cy="740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hlinkClick xmlns:r="http://schemas.openxmlformats.org/officeDocument/2006/relationships" r:id="" action="ppaction://hlinksldjump"/>
            </a:rPr>
            <a:t>Сургутское представительство НОЧУ ВО «Московский финансово-промышленный университет «Синергия»</a:t>
          </a:r>
          <a:endParaRPr lang="ru-RU" sz="1800" b="1" kern="1200" dirty="0"/>
        </a:p>
      </dsp:txBody>
      <dsp:txXfrm>
        <a:off x="2455049" y="4029550"/>
        <a:ext cx="5007355" cy="696693"/>
      </dsp:txXfrm>
    </dsp:sp>
    <dsp:sp modelId="{5F7989BC-4D75-46D2-9964-1DE63B3B90B4}">
      <dsp:nvSpPr>
        <dsp:cNvPr id="0" name=""/>
        <dsp:cNvSpPr/>
      </dsp:nvSpPr>
      <dsp:spPr>
        <a:xfrm>
          <a:off x="1885187" y="707031"/>
          <a:ext cx="548187" cy="455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9061"/>
              </a:lnTo>
              <a:lnTo>
                <a:pt x="548187" y="4559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9376F-AD09-422C-8C14-322B07386345}">
      <dsp:nvSpPr>
        <dsp:cNvPr id="0" name=""/>
        <dsp:cNvSpPr/>
      </dsp:nvSpPr>
      <dsp:spPr>
        <a:xfrm>
          <a:off x="2433374" y="4864616"/>
          <a:ext cx="5050705" cy="802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1" u="none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Сургутский </a:t>
          </a:r>
          <a:r>
            <a:rPr lang="ru-RU" sz="1800" b="1" u="none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финансово-экономический колледж – филиал ФГОБУ ВО «Финансовый университет </a:t>
          </a:r>
          <a:r>
            <a:rPr lang="ru-RU" sz="1800" b="1" u="none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при Правительстве РФ»</a:t>
          </a:r>
          <a:endParaRPr lang="ru-RU" sz="1800" b="1" u="none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u="none" kern="1200" dirty="0">
            <a:solidFill>
              <a:schemeClr val="tx1"/>
            </a:solidFill>
          </a:endParaRPr>
        </a:p>
      </dsp:txBody>
      <dsp:txXfrm>
        <a:off x="2456892" y="4888134"/>
        <a:ext cx="5003669" cy="755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r">
              <a:defRPr sz="1200"/>
            </a:lvl1pPr>
          </a:lstStyle>
          <a:p>
            <a:fld id="{D744C5D8-BDEA-4ECC-86B7-FFDD5CF245C8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2711" tIns="46356" rIns="92711" bIns="463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2711" tIns="46356" rIns="92711" bIns="46356" rtlCol="0" anchor="b"/>
          <a:lstStyle>
            <a:lvl1pPr algn="r">
              <a:defRPr sz="1200"/>
            </a:lvl1pPr>
          </a:lstStyle>
          <a:p>
            <a:fld id="{1DE6C7D2-D556-476B-8A4F-9C6754D7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51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r">
              <a:defRPr sz="1200"/>
            </a:lvl1pPr>
          </a:lstStyle>
          <a:p>
            <a:fld id="{45383314-79ED-4300-BC7B-D5D145DBA036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11" tIns="46356" rIns="92711" bIns="463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2711" tIns="46356" rIns="92711" bIns="4635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2711" tIns="46356" rIns="92711" bIns="463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2711" tIns="46356" rIns="92711" bIns="46356" rtlCol="0" anchor="b"/>
          <a:lstStyle>
            <a:lvl1pPr algn="r">
              <a:defRPr sz="1200"/>
            </a:lvl1pPr>
          </a:lstStyle>
          <a:p>
            <a:fld id="{0BEC0D53-B2AF-485B-91CB-858B07F420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4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0D53-B2AF-485B-91CB-858B07F4209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67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46.admsurgut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8.xml"/><Relationship Id="rId3" Type="http://schemas.openxmlformats.org/officeDocument/2006/relationships/slide" Target="slide2.xml"/><Relationship Id="rId7" Type="http://schemas.openxmlformats.org/officeDocument/2006/relationships/slide" Target="slide22.xml"/><Relationship Id="rId12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6.xml"/><Relationship Id="rId5" Type="http://schemas.microsoft.com/office/2007/relationships/hdphoto" Target="../media/hdphoto1.wdp"/><Relationship Id="rId10" Type="http://schemas.openxmlformats.org/officeDocument/2006/relationships/slide" Target="slide16.xml"/><Relationship Id="rId4" Type="http://schemas.openxmlformats.org/officeDocument/2006/relationships/image" Target="../media/image5.jpeg"/><Relationship Id="rId9" Type="http://schemas.openxmlformats.org/officeDocument/2006/relationships/slide" Target="slide24.xml"/><Relationship Id="rId1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urpk.ru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urgutmusic.ru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znamenskol.ru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a.ru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nt.ugrasu.ru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6.jpeg"/><Relationship Id="rId4" Type="http://schemas.openxmlformats.org/officeDocument/2006/relationships/hyperlink" Target="http://ztte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6.jpeg"/><Relationship Id="rId4" Type="http://schemas.openxmlformats.org/officeDocument/2006/relationships/hyperlink" Target="https://www.tyuiu.r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hyperlink" Target="https://surgut.synergyregions.ru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uch.centr@mail.ru" TargetMode="External"/><Relationship Id="rId2" Type="http://schemas.openxmlformats.org/officeDocument/2006/relationships/hyperlink" Target="http://www.sielom.ru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jpeg"/><Relationship Id="rId4" Type="http://schemas.openxmlformats.org/officeDocument/2006/relationships/diagramData" Target="../diagrams/data2.xml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9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urgpu.ru/" TargetMode="External"/><Relationship Id="rId4" Type="http://schemas.openxmlformats.org/officeDocument/2006/relationships/hyperlink" Target="mailto:office@surgpu.ru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slide" Target="slide31.xml"/><Relationship Id="rId7" Type="http://schemas.openxmlformats.org/officeDocument/2006/relationships/diagramData" Target="../diagrams/data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rgu.ru/" TargetMode="External"/><Relationship Id="rId11" Type="http://schemas.microsoft.com/office/2007/relationships/diagramDrawing" Target="../diagrams/drawing5.xml"/><Relationship Id="rId5" Type="http://schemas.openxmlformats.org/officeDocument/2006/relationships/hyperlink" Target="mailto:secretar@surgu.ru" TargetMode="External"/><Relationship Id="rId10" Type="http://schemas.openxmlformats.org/officeDocument/2006/relationships/diagramColors" Target="../diagrams/colors5.xml"/><Relationship Id="rId4" Type="http://schemas.openxmlformats.org/officeDocument/2006/relationships/slide" Target="slide32.xml"/><Relationship Id="rId9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hyperlink" Target="http://www.tyuiu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tgs@tyuiu.ru" TargetMode="Externa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ELifanova@synergy.ru" TargetMode="External"/><Relationship Id="rId7" Type="http://schemas.openxmlformats.org/officeDocument/2006/relationships/slide" Target="slide3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hyperlink" Target="https://surgut.synergyregions.r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3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nt@bk.ru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hyperlink" Target="https://snt.ugrasu.ru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3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rpk.ru/" TargetMode="External"/><Relationship Id="rId5" Type="http://schemas.openxmlformats.org/officeDocument/2006/relationships/hyperlink" Target="mailto:surpk@surpk.ru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microsoft.com/office/2007/relationships/hdphoto" Target="../media/hdphoto1.wdp"/><Relationship Id="rId5" Type="http://schemas.openxmlformats.org/officeDocument/2006/relationships/slide" Target="slide6.xml"/><Relationship Id="rId10" Type="http://schemas.openxmlformats.org/officeDocument/2006/relationships/image" Target="../media/image5.jpeg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hyperlink" Target="http://www.surgutmusic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rgutmusic@mail.ru" TargetMode="Externa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ztte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echnikum@list.ru" TargetMode="External"/><Relationship Id="rId5" Type="http://schemas.openxmlformats.org/officeDocument/2006/relationships/slide" Target="slide37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tgusf_dog@mail.ru" TargetMode="Externa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hyperlink" Target="http://sielom.ru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.ru/fil/surgut/Pages/Home.aspx" TargetMode="External"/><Relationship Id="rId5" Type="http://schemas.openxmlformats.org/officeDocument/2006/relationships/slide" Target="slide37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hyperlink" Target="https://surgut.synergyregions.ru/" TargetMode="External"/><Relationship Id="rId4" Type="http://schemas.openxmlformats.org/officeDocument/2006/relationships/hyperlink" Target="mailto:ELifanova@synergy.ru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epobr-molod.admhmao.ru/podvedomstvennye-uchrezhdeniy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31.admsurgut.ru/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://gim3.admsurgut.ru/" TargetMode="External"/><Relationship Id="rId7" Type="http://schemas.openxmlformats.org/officeDocument/2006/relationships/hyperlink" Target="http://school10.admsurgut.ru/" TargetMode="External"/><Relationship Id="rId12" Type="http://schemas.microsoft.com/office/2007/relationships/hdphoto" Target="../media/hdphoto1.wdp"/><Relationship Id="rId2" Type="http://schemas.openxmlformats.org/officeDocument/2006/relationships/hyperlink" Target="http://sgls.admsurgu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c3.admsurgut.ru/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lic1.admsurgut.ru/" TargetMode="External"/><Relationship Id="rId10" Type="http://schemas.openxmlformats.org/officeDocument/2006/relationships/hyperlink" Target="http://school46.admsurgut.ru/" TargetMode="External"/><Relationship Id="rId4" Type="http://schemas.openxmlformats.org/officeDocument/2006/relationships/hyperlink" Target="http://lic2.admsurgut.ru/" TargetMode="External"/><Relationship Id="rId9" Type="http://schemas.openxmlformats.org/officeDocument/2006/relationships/hyperlink" Target="http://school45.admsurgut.ru/" TargetMode="External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46.admsurgut.ru/" TargetMode="External"/><Relationship Id="rId3" Type="http://schemas.openxmlformats.org/officeDocument/2006/relationships/hyperlink" Target="http://gim3.admsurgut.ru/" TargetMode="External"/><Relationship Id="rId7" Type="http://schemas.openxmlformats.org/officeDocument/2006/relationships/hyperlink" Target="http://school45.admsurgut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c3.admsurgut.ru/" TargetMode="External"/><Relationship Id="rId11" Type="http://schemas.microsoft.com/office/2007/relationships/hdphoto" Target="../media/hdphoto1.wdp"/><Relationship Id="rId5" Type="http://schemas.openxmlformats.org/officeDocument/2006/relationships/hyperlink" Target="http://lic4.admsurgut.ru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gim2.admsurgut.ru/" TargetMode="External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hyperlink" Target="http://gim3.admsurgut.ru/" TargetMode="External"/><Relationship Id="rId7" Type="http://schemas.openxmlformats.org/officeDocument/2006/relationships/hyperlink" Target="http://school46.admsurgut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1.admsurgut.ru/" TargetMode="External"/><Relationship Id="rId5" Type="http://schemas.openxmlformats.org/officeDocument/2006/relationships/hyperlink" Target="http://school13.admsurgut.ru/" TargetMode="External"/><Relationship Id="rId10" Type="http://schemas.microsoft.com/office/2007/relationships/hdphoto" Target="../media/hdphoto1.wdp"/><Relationship Id="rId4" Type="http://schemas.openxmlformats.org/officeDocument/2006/relationships/hyperlink" Target="http://lic1.admsurgut.ru/" TargetMode="Externa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1.admsurgut.ru/" TargetMode="External"/><Relationship Id="rId13" Type="http://schemas.openxmlformats.org/officeDocument/2006/relationships/hyperlink" Target="http://school31.admsurgut.ru/" TargetMode="External"/><Relationship Id="rId18" Type="http://schemas.microsoft.com/office/2007/relationships/hdphoto" Target="../media/hdphoto1.wdp"/><Relationship Id="rId3" Type="http://schemas.openxmlformats.org/officeDocument/2006/relationships/hyperlink" Target="http://gim3.admsurgut.ru/" TargetMode="External"/><Relationship Id="rId7" Type="http://schemas.openxmlformats.org/officeDocument/2006/relationships/hyperlink" Target="http://lic3.admsurgut.ru/" TargetMode="External"/><Relationship Id="rId12" Type="http://schemas.openxmlformats.org/officeDocument/2006/relationships/hyperlink" Target="http://school19.admsurgut.ru/" TargetMode="External"/><Relationship Id="rId17" Type="http://schemas.openxmlformats.org/officeDocument/2006/relationships/image" Target="../media/image5.jpeg"/><Relationship Id="rId2" Type="http://schemas.openxmlformats.org/officeDocument/2006/relationships/hyperlink" Target="http://sgls.admsurgut.ru/" TargetMode="External"/><Relationship Id="rId16" Type="http://schemas.openxmlformats.org/officeDocument/2006/relationships/hyperlink" Target="http://school46.admsurgut.ru/" TargetMode="External"/><Relationship Id="rId20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c1.admsurgut.ru/" TargetMode="External"/><Relationship Id="rId11" Type="http://schemas.openxmlformats.org/officeDocument/2006/relationships/hyperlink" Target="http://school12.admsurgut.ru/" TargetMode="External"/><Relationship Id="rId5" Type="http://schemas.openxmlformats.org/officeDocument/2006/relationships/hyperlink" Target="http://lic2.admsurgut.ru/" TargetMode="External"/><Relationship Id="rId15" Type="http://schemas.openxmlformats.org/officeDocument/2006/relationships/hyperlink" Target="http://school45.admsurgut.ru/" TargetMode="External"/><Relationship Id="rId10" Type="http://schemas.openxmlformats.org/officeDocument/2006/relationships/hyperlink" Target="http://school13.admsurgut.ru/" TargetMode="External"/><Relationship Id="rId19" Type="http://schemas.openxmlformats.org/officeDocument/2006/relationships/image" Target="../media/image6.jpeg"/><Relationship Id="rId4" Type="http://schemas.openxmlformats.org/officeDocument/2006/relationships/hyperlink" Target="http://gim2.admsurgut.ru/" TargetMode="External"/><Relationship Id="rId9" Type="http://schemas.openxmlformats.org/officeDocument/2006/relationships/hyperlink" Target="http://school10.admsurgut.ru/" TargetMode="External"/><Relationship Id="rId14" Type="http://schemas.openxmlformats.org/officeDocument/2006/relationships/hyperlink" Target="http://school44.admsurgut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19.admsurgut.ru/" TargetMode="External"/><Relationship Id="rId13" Type="http://schemas.openxmlformats.org/officeDocument/2006/relationships/hyperlink" Target="http://school45.admsurgut.ru/" TargetMode="External"/><Relationship Id="rId18" Type="http://schemas.openxmlformats.org/officeDocument/2006/relationships/slide" Target="slide4.xml"/><Relationship Id="rId3" Type="http://schemas.openxmlformats.org/officeDocument/2006/relationships/hyperlink" Target="http://lic4.admsurgut.ru/" TargetMode="External"/><Relationship Id="rId7" Type="http://schemas.openxmlformats.org/officeDocument/2006/relationships/hyperlink" Target="http://school18.admsurgut.ru/" TargetMode="External"/><Relationship Id="rId12" Type="http://schemas.openxmlformats.org/officeDocument/2006/relationships/hyperlink" Target="http://school31.admsurgut.ru/" TargetMode="External"/><Relationship Id="rId17" Type="http://schemas.openxmlformats.org/officeDocument/2006/relationships/image" Target="../media/image6.jpeg"/><Relationship Id="rId2" Type="http://schemas.openxmlformats.org/officeDocument/2006/relationships/hyperlink" Target="http://sgls.admsurgut.ru/" TargetMode="Externa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8.admsurgut.ru/" TargetMode="External"/><Relationship Id="rId11" Type="http://schemas.openxmlformats.org/officeDocument/2006/relationships/hyperlink" Target="http://school29.admsurgut.ru/" TargetMode="External"/><Relationship Id="rId5" Type="http://schemas.openxmlformats.org/officeDocument/2006/relationships/hyperlink" Target="http://school6.admsurgut.ru/" TargetMode="External"/><Relationship Id="rId15" Type="http://schemas.openxmlformats.org/officeDocument/2006/relationships/image" Target="../media/image5.jpeg"/><Relationship Id="rId10" Type="http://schemas.openxmlformats.org/officeDocument/2006/relationships/hyperlink" Target="http://school27.admsurgut.ru/" TargetMode="External"/><Relationship Id="rId4" Type="http://schemas.openxmlformats.org/officeDocument/2006/relationships/hyperlink" Target="http://lic2.admsurgut.ru/" TargetMode="External"/><Relationship Id="rId9" Type="http://schemas.openxmlformats.org/officeDocument/2006/relationships/hyperlink" Target="http://school26.admsurgut.ru/" TargetMode="External"/><Relationship Id="rId14" Type="http://schemas.openxmlformats.org/officeDocument/2006/relationships/hyperlink" Target="http://school46.admsurgut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FORALL\МЕРОПРИЯТИЯ\Выставка Образование и карьера\2020\логотип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7" t="41929" r="2129" b="4526"/>
          <a:stretch/>
        </p:blipFill>
        <p:spPr bwMode="auto">
          <a:xfrm>
            <a:off x="2195736" y="1556792"/>
            <a:ext cx="6104167" cy="2095811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Z:\FORALL\МЕРОПРИЯТИЯ\Выставка Образование и карьера\2020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82"/>
          <a:stretch/>
        </p:blipFill>
        <p:spPr bwMode="auto">
          <a:xfrm>
            <a:off x="467544" y="1124744"/>
            <a:ext cx="1800200" cy="347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6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1512168"/>
          </a:xfrm>
        </p:spPr>
        <p:txBody>
          <a:bodyPr>
            <a:normAutofit fontScale="90000"/>
          </a:bodyPr>
          <a:lstStyle/>
          <a:p>
            <a:pPr marL="989013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Универсальный </a:t>
            </a:r>
            <a:br>
              <a:rPr lang="ru-RU" sz="32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(пожарно-спасательный)профиль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15368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15369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15370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15366" name="Picture 7" descr="Конверт - копия"/>
          <p:cNvPicPr>
            <a:picLocks noChangeAspect="1" noChangeArrowheads="1"/>
          </p:cNvPicPr>
          <p:nvPr/>
        </p:nvPicPr>
        <p:blipFill>
          <a:blip r:embed="rId2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66042"/>
              </p:ext>
            </p:extLst>
          </p:nvPr>
        </p:nvGraphicFramePr>
        <p:xfrm>
          <a:off x="467544" y="2132856"/>
          <a:ext cx="828092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Образовательное учреждение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Профильные  предметы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1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9900"/>
                          </a:solidFill>
                          <a:hlinkClick r:id="rId3"/>
                        </a:rPr>
                        <a:t>СОШ № 46 с УИОП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C9900"/>
                          </a:solidFill>
                        </a:rPr>
                        <a:t>математика, русский язык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8191366" y="29665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403648" y="908720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5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 dirty="0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 dirty="0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 dirty="0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 dirty="0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 dirty="0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2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191366" y="29665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43608" y="764704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308398"/>
              </p:ext>
            </p:extLst>
          </p:nvPr>
        </p:nvGraphicFramePr>
        <p:xfrm>
          <a:off x="205426" y="1808784"/>
          <a:ext cx="8641152" cy="43586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20576"/>
                <a:gridCol w="4320576"/>
              </a:tblGrid>
              <a:tr h="378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  <a:hlinkClick r:id="rId6" action="ppaction://hlinksldjump"/>
                        </a:rPr>
                        <a:t>АУ «Сургутский политехнический колледж»</a:t>
                      </a:r>
                      <a:endParaRPr lang="ru-RU" sz="14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  <a:hlinkClick r:id="rId7" action="ppaction://hlinksldjump"/>
                        </a:rPr>
                        <a:t>Сургутский филиал ГБОУ ПОО «Златоустовский техникум технологий и экономики»</a:t>
                      </a:r>
                      <a:endParaRPr lang="ru-RU" sz="1400" b="1" dirty="0" smtClean="0">
                        <a:solidFill>
                          <a:srgbClr val="CC99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8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  <a:hlinkClick r:id="rId8" action="ppaction://hlinksldjump"/>
                        </a:rPr>
                        <a:t>БУ «Сургутский музыкальный колледж»</a:t>
                      </a:r>
                      <a:endParaRPr lang="ru-RU" sz="14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  <a:hlinkClick r:id="rId9" action="ppaction://hlinksldjump"/>
                        </a:rPr>
                        <a:t>Сургутский институт нефти и газа (филиал) ФГБОУ ВО «Тюменский индустриальный университет</a:t>
                      </a: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5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  <a:hlinkClick r:id="rId10" action="ppaction://hlinksldjump"/>
                        </a:rPr>
                        <a:t>БУ «Сургутский колледж русской  культуры имени А.С. Знаменского»</a:t>
                      </a:r>
                      <a:endParaRPr lang="ru-RU" sz="14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rgbClr val="CC9900"/>
                          </a:solidFill>
                          <a:latin typeface="+mn-lt"/>
                          <a:hlinkClick r:id="rId11" action="ppaction://hlinksldjump"/>
                        </a:rPr>
                        <a:t>Сургутское представительство НОЧУ ВО «Московский финансово-промышленный университет «Синергия»</a:t>
                      </a:r>
                      <a:endParaRPr kumimoji="0" lang="ru-RU" sz="1400" b="1" kern="1200" dirty="0" smtClean="0">
                        <a:solidFill>
                          <a:srgbClr val="CC99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743">
                <a:tc>
                  <a:txBody>
                    <a:bodyPr/>
                    <a:lstStyle/>
                    <a:p>
                      <a:pPr marL="0"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  <a:hlinkClick r:id="rId12" action="ppaction://hlinksldjump"/>
                        </a:rPr>
                        <a:t>Сургутский финансово-экономический колледж</a:t>
                      </a: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</a:rPr>
                        <a:t> – </a:t>
                      </a: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  <a:hlinkClick r:id="" action="ppaction://noaction"/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  <a:hlinkClick r:id="" action="ppaction://noaction"/>
                        </a:rPr>
                      </a:b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</a:rPr>
                        <a:t>филиал ФГОБУ ВО «Финансовый университет при Правительстве Российской Федерации»</a:t>
                      </a:r>
                    </a:p>
                    <a:p>
                      <a:pPr marL="0"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lang="ru-RU" sz="8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CC99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C00000"/>
                          </a:solidFill>
                          <a:latin typeface="+mn-lt"/>
                          <a:hlinkClick r:id="rId13" action="ppaction://hlinksldjump"/>
                        </a:rPr>
                        <a:t>АНПОО «Сургутский институт </a:t>
                      </a:r>
                      <a:br>
                        <a:rPr lang="ru-RU" sz="1400" b="1" i="0" dirty="0" smtClean="0">
                          <a:solidFill>
                            <a:srgbClr val="C00000"/>
                          </a:solidFill>
                          <a:latin typeface="+mn-lt"/>
                          <a:hlinkClick r:id="rId13" action="ppaction://hlinksldjump"/>
                        </a:rPr>
                      </a:br>
                      <a:r>
                        <a:rPr lang="ru-RU" sz="1400" b="1" i="0" dirty="0" smtClean="0">
                          <a:solidFill>
                            <a:srgbClr val="C00000"/>
                          </a:solidFill>
                          <a:latin typeface="+mn-lt"/>
                          <a:hlinkClick r:id="rId13" action="ppaction://hlinksldjump"/>
                        </a:rPr>
                        <a:t>экономики, управления и права» </a:t>
                      </a:r>
                      <a:endParaRPr lang="ru-RU" sz="1400" i="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8744">
                <a:tc gridSpan="2">
                  <a:txBody>
                    <a:bodyPr/>
                    <a:lstStyle/>
                    <a:p>
                      <a:pPr marL="0"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lang="en-US" sz="1400" b="1" dirty="0" smtClean="0">
                        <a:solidFill>
                          <a:srgbClr val="CC9900"/>
                        </a:solidFill>
                        <a:latin typeface="+mn-lt"/>
                        <a:hlinkClick r:id="rId14" action="ppaction://hlinksldjump"/>
                      </a:endParaRPr>
                    </a:p>
                    <a:p>
                      <a:pPr marL="0"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  <a:hlinkClick r:id="rId14" action="ppaction://hlinksldjump"/>
                        </a:rPr>
                        <a:t>Сургутский нефтяной техникум (филиал) </a:t>
                      </a:r>
                      <a:b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  <a:hlinkClick r:id="rId14" action="ppaction://hlinksldjump"/>
                        </a:rPr>
                      </a:br>
                      <a:r>
                        <a:rPr lang="ru-RU" sz="1400" b="1" dirty="0" smtClean="0">
                          <a:solidFill>
                            <a:srgbClr val="CC9900"/>
                          </a:solidFill>
                          <a:latin typeface="+mn-lt"/>
                          <a:hlinkClick r:id="rId14" action="ppaction://hlinksldjump"/>
                        </a:rPr>
                        <a:t>ФГБОУ ВО «Югорский государственный университет»</a:t>
                      </a:r>
                      <a:endParaRPr lang="ru-RU" sz="1400" b="1" dirty="0" smtClean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lang="ru-RU" sz="14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88832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+mn-lt"/>
              </a:rPr>
              <a:t>Профессиональные образовательные организации</a:t>
            </a:r>
            <a:endParaRPr lang="ru-RU" sz="32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74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860032" y="1700808"/>
            <a:ext cx="4050539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accent2"/>
                </a:solidFill>
              </a:rPr>
              <a:t>Мастер отделочных строительных работ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«Мастер </a:t>
            </a:r>
            <a:r>
              <a:rPr lang="ru-RU" sz="1200" dirty="0">
                <a:solidFill>
                  <a:schemeClr val="accent2"/>
                </a:solidFill>
              </a:rPr>
              <a:t>столярно-плотничных, паркетных и стекольных </a:t>
            </a:r>
            <a:r>
              <a:rPr lang="ru-RU" sz="1200" dirty="0" smtClean="0">
                <a:solidFill>
                  <a:schemeClr val="accent2"/>
                </a:solidFill>
              </a:rPr>
              <a:t>работ»</a:t>
            </a:r>
            <a:endParaRPr lang="ru-RU" sz="1200" dirty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«Монтажник </a:t>
            </a:r>
            <a:r>
              <a:rPr lang="ru-RU" sz="1200" dirty="0">
                <a:solidFill>
                  <a:schemeClr val="accent2"/>
                </a:solidFill>
              </a:rPr>
              <a:t>санитарно-технических, вентиляционных систем и </a:t>
            </a:r>
            <a:r>
              <a:rPr lang="ru-RU" sz="1200" dirty="0" smtClean="0">
                <a:solidFill>
                  <a:schemeClr val="accent2"/>
                </a:solidFill>
              </a:rPr>
              <a:t>оборудования»</a:t>
            </a:r>
            <a:endParaRPr lang="ru-RU" sz="1200" dirty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«Мастер </a:t>
            </a:r>
            <a:r>
              <a:rPr lang="ru-RU" sz="1200" dirty="0">
                <a:solidFill>
                  <a:schemeClr val="accent2"/>
                </a:solidFill>
              </a:rPr>
              <a:t>по обработке цифровой </a:t>
            </a:r>
            <a:r>
              <a:rPr lang="ru-RU" sz="1200" dirty="0" smtClean="0">
                <a:solidFill>
                  <a:schemeClr val="accent2"/>
                </a:solidFill>
              </a:rPr>
              <a:t>информации»</a:t>
            </a:r>
            <a:endParaRPr lang="ru-RU" sz="1200" dirty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«Электромонтер </a:t>
            </a:r>
            <a:r>
              <a:rPr lang="ru-RU" sz="1200" dirty="0">
                <a:solidFill>
                  <a:schemeClr val="accent2"/>
                </a:solidFill>
              </a:rPr>
              <a:t>по ремонту и обслуживанию электрооборудования (по отраслям</a:t>
            </a:r>
            <a:r>
              <a:rPr lang="ru-RU" sz="1200" dirty="0" smtClean="0">
                <a:solidFill>
                  <a:schemeClr val="accent2"/>
                </a:solidFill>
              </a:rPr>
              <a:t>)»</a:t>
            </a:r>
            <a:endParaRPr lang="ru-RU" sz="1200" dirty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«Сварщик </a:t>
            </a:r>
            <a:r>
              <a:rPr lang="ru-RU" sz="1200" dirty="0">
                <a:solidFill>
                  <a:schemeClr val="accent2"/>
                </a:solidFill>
              </a:rPr>
              <a:t>(</a:t>
            </a:r>
            <a:r>
              <a:rPr lang="ru-RU" sz="1200" dirty="0" smtClean="0">
                <a:solidFill>
                  <a:schemeClr val="accent2"/>
                </a:solidFill>
              </a:rPr>
              <a:t>ручной </a:t>
            </a:r>
            <a:r>
              <a:rPr lang="ru-RU" sz="1200" dirty="0">
                <a:solidFill>
                  <a:schemeClr val="accent2"/>
                </a:solidFill>
              </a:rPr>
              <a:t>и частично механизированной сварки (наплавки</a:t>
            </a:r>
            <a:r>
              <a:rPr lang="ru-RU" sz="1200" dirty="0" smtClean="0">
                <a:solidFill>
                  <a:schemeClr val="accent2"/>
                </a:solidFill>
              </a:rPr>
              <a:t>))»</a:t>
            </a:r>
            <a:endParaRPr lang="ru-RU" sz="1200" dirty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«Токарь-универсал»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«Мастер </a:t>
            </a:r>
            <a:r>
              <a:rPr lang="ru-RU" sz="1200" dirty="0">
                <a:solidFill>
                  <a:schemeClr val="accent2"/>
                </a:solidFill>
              </a:rPr>
              <a:t>контрольно-измерительных приборов и </a:t>
            </a:r>
            <a:r>
              <a:rPr lang="ru-RU" sz="1200" dirty="0" smtClean="0">
                <a:solidFill>
                  <a:schemeClr val="accent2"/>
                </a:solidFill>
              </a:rPr>
              <a:t>автоматики»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«Мастер </a:t>
            </a:r>
            <a:r>
              <a:rPr lang="ru-RU" sz="1200" dirty="0">
                <a:solidFill>
                  <a:schemeClr val="accent2"/>
                </a:solidFill>
              </a:rPr>
              <a:t>по ремонту и обслуживанию </a:t>
            </a:r>
            <a:r>
              <a:rPr lang="ru-RU" sz="1200" dirty="0" smtClean="0">
                <a:solidFill>
                  <a:schemeClr val="accent2"/>
                </a:solidFill>
              </a:rPr>
              <a:t>автомобилей» </a:t>
            </a:r>
            <a:endParaRPr lang="ru-RU" sz="1200" dirty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«Продавец</a:t>
            </a:r>
            <a:r>
              <a:rPr lang="ru-RU" sz="1200" dirty="0">
                <a:solidFill>
                  <a:schemeClr val="accent2"/>
                </a:solidFill>
              </a:rPr>
              <a:t>, </a:t>
            </a:r>
            <a:r>
              <a:rPr lang="ru-RU" sz="1200" dirty="0" smtClean="0">
                <a:solidFill>
                  <a:schemeClr val="accent2"/>
                </a:solidFill>
              </a:rPr>
              <a:t>контролер-кассир»</a:t>
            </a:r>
            <a:endParaRPr lang="ru-RU" sz="1200" dirty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«Повар</a:t>
            </a:r>
            <a:r>
              <a:rPr lang="ru-RU" sz="1200" dirty="0">
                <a:solidFill>
                  <a:schemeClr val="accent2"/>
                </a:solidFill>
              </a:rPr>
              <a:t>, </a:t>
            </a:r>
            <a:r>
              <a:rPr lang="ru-RU" sz="1200" dirty="0" smtClean="0">
                <a:solidFill>
                  <a:schemeClr val="accent2"/>
                </a:solidFill>
              </a:rPr>
              <a:t>кондитер» </a:t>
            </a:r>
            <a:endParaRPr lang="ru-RU" sz="1200" dirty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«Секретарь»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«Маляр»</a:t>
            </a:r>
            <a:endParaRPr lang="ru-RU" sz="1200" dirty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«Повар»</a:t>
            </a:r>
            <a:endParaRPr lang="ru-RU" sz="1200" dirty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«Пекарь» </a:t>
            </a:r>
            <a:endParaRPr lang="ru-RU" sz="1200" dirty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«Столяр строительный»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 dirty="0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 dirty="0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 dirty="0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 dirty="0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 dirty="0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2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1700808"/>
            <a:ext cx="4050539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accent2"/>
                </a:solidFill>
                <a:cs typeface="Times New Roman" panose="02020603050405020304" pitchFamily="18" charset="0"/>
              </a:rPr>
              <a:t>С</a:t>
            </a:r>
            <a:r>
              <a:rPr lang="ru-RU" sz="12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троительство и эксплуатация зданий и сооружений»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«Компьютерные системы и комплексы»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«Информационные </a:t>
            </a:r>
            <a:r>
              <a:rPr lang="ru-RU" sz="1200" dirty="0">
                <a:solidFill>
                  <a:schemeClr val="accent2"/>
                </a:solidFill>
              </a:rPr>
              <a:t>системы и </a:t>
            </a:r>
            <a:r>
              <a:rPr lang="ru-RU" sz="1200" dirty="0" smtClean="0">
                <a:solidFill>
                  <a:schemeClr val="accent2"/>
                </a:solidFill>
              </a:rPr>
              <a:t>программирование»</a:t>
            </a:r>
            <a:endParaRPr lang="ru-RU" sz="1200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«Электроснабжение </a:t>
            </a:r>
            <a:r>
              <a:rPr lang="ru-RU" sz="1200" dirty="0">
                <a:solidFill>
                  <a:schemeClr val="accent2"/>
                </a:solidFill>
              </a:rPr>
              <a:t>(по отраслям</a:t>
            </a:r>
            <a:r>
              <a:rPr lang="ru-RU" sz="1200" dirty="0" smtClean="0">
                <a:solidFill>
                  <a:schemeClr val="accent2"/>
                </a:solidFill>
              </a:rPr>
              <a:t>)»</a:t>
            </a:r>
            <a:endParaRPr lang="ru-RU" sz="1200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«Техническая </a:t>
            </a:r>
            <a:r>
              <a:rPr lang="ru-RU" sz="1200" dirty="0">
                <a:solidFill>
                  <a:schemeClr val="accent2"/>
                </a:solidFill>
              </a:rPr>
              <a:t>эксплуатация и обслуживание электрического и электромеханического оборудования (по отраслям</a:t>
            </a:r>
            <a:r>
              <a:rPr lang="ru-RU" sz="1200" dirty="0" smtClean="0">
                <a:solidFill>
                  <a:schemeClr val="accent2"/>
                </a:solidFill>
              </a:rPr>
              <a:t>)»</a:t>
            </a:r>
            <a:endParaRPr lang="ru-RU" sz="1200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«Автоматизация </a:t>
            </a:r>
            <a:r>
              <a:rPr lang="ru-RU" sz="1200" dirty="0">
                <a:solidFill>
                  <a:schemeClr val="accent2"/>
                </a:solidFill>
              </a:rPr>
              <a:t>технологических процессов и производств (по отраслям</a:t>
            </a:r>
            <a:r>
              <a:rPr lang="ru-RU" sz="1200" dirty="0" smtClean="0">
                <a:solidFill>
                  <a:schemeClr val="accent2"/>
                </a:solidFill>
              </a:rPr>
              <a:t>)»</a:t>
            </a:r>
            <a:endParaRPr lang="ru-RU" sz="1200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«Технология </a:t>
            </a:r>
            <a:r>
              <a:rPr lang="ru-RU" sz="1200" dirty="0">
                <a:solidFill>
                  <a:schemeClr val="accent2"/>
                </a:solidFill>
              </a:rPr>
              <a:t>продукции общественного </a:t>
            </a:r>
            <a:r>
              <a:rPr lang="ru-RU" sz="1200" dirty="0" smtClean="0">
                <a:solidFill>
                  <a:schemeClr val="accent2"/>
                </a:solidFill>
              </a:rPr>
              <a:t>питания» </a:t>
            </a:r>
            <a:endParaRPr lang="ru-RU" sz="1200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«Сварочное производство»</a:t>
            </a:r>
            <a:endParaRPr lang="ru-RU" sz="1200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«Техническое </a:t>
            </a:r>
            <a:r>
              <a:rPr lang="ru-RU" sz="1200" dirty="0">
                <a:solidFill>
                  <a:schemeClr val="accent2"/>
                </a:solidFill>
              </a:rPr>
              <a:t>обслуживание и ремонт двигателей, систем и агрегатов </a:t>
            </a:r>
            <a:r>
              <a:rPr lang="ru-RU" sz="1200" dirty="0" smtClean="0">
                <a:solidFill>
                  <a:schemeClr val="accent2"/>
                </a:solidFill>
              </a:rPr>
              <a:t>автомобилей»</a:t>
            </a:r>
            <a:endParaRPr lang="ru-RU" sz="1200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«Коммерция </a:t>
            </a:r>
            <a:r>
              <a:rPr lang="ru-RU" sz="1200" dirty="0">
                <a:solidFill>
                  <a:schemeClr val="accent2"/>
                </a:solidFill>
              </a:rPr>
              <a:t>(по отраслям</a:t>
            </a:r>
            <a:r>
              <a:rPr lang="ru-RU" sz="1200" dirty="0" smtClean="0">
                <a:solidFill>
                  <a:schemeClr val="accent2"/>
                </a:solidFill>
              </a:rPr>
              <a:t>)»</a:t>
            </a:r>
            <a:endParaRPr lang="ru-RU" sz="1200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«Организация </a:t>
            </a:r>
            <a:r>
              <a:rPr lang="ru-RU" sz="1200" dirty="0">
                <a:solidFill>
                  <a:schemeClr val="accent2"/>
                </a:solidFill>
              </a:rPr>
              <a:t>обслуживания в общественном </a:t>
            </a:r>
            <a:r>
              <a:rPr lang="ru-RU" sz="1200" dirty="0" smtClean="0">
                <a:solidFill>
                  <a:schemeClr val="accent2"/>
                </a:solidFill>
              </a:rPr>
              <a:t>питании»</a:t>
            </a:r>
            <a:endParaRPr lang="ru-RU" sz="1200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«Парикмахерское искусство»</a:t>
            </a:r>
            <a:endParaRPr lang="ru-RU" sz="1200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«Поварское </a:t>
            </a:r>
            <a:r>
              <a:rPr lang="ru-RU" sz="1200" dirty="0">
                <a:solidFill>
                  <a:schemeClr val="accent2"/>
                </a:solidFill>
              </a:rPr>
              <a:t>и кондитерское </a:t>
            </a:r>
            <a:r>
              <a:rPr lang="ru-RU" sz="1200" dirty="0" smtClean="0">
                <a:solidFill>
                  <a:schemeClr val="accent2"/>
                </a:solidFill>
              </a:rPr>
              <a:t>дело» </a:t>
            </a:r>
            <a:endParaRPr lang="ru-RU" sz="1200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«Документационное </a:t>
            </a:r>
            <a:r>
              <a:rPr lang="ru-RU" sz="1200" dirty="0">
                <a:solidFill>
                  <a:schemeClr val="accent2"/>
                </a:solidFill>
              </a:rPr>
              <a:t>обеспечение управления и </a:t>
            </a:r>
            <a:r>
              <a:rPr lang="ru-RU" sz="1200" dirty="0" smtClean="0">
                <a:solidFill>
                  <a:schemeClr val="accent2"/>
                </a:solidFill>
              </a:rPr>
              <a:t>архивоведение»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accent2"/>
                </a:solidFill>
              </a:rPr>
              <a:t>«Техническое </a:t>
            </a:r>
            <a:r>
              <a:rPr lang="ru-RU" sz="1200" dirty="0">
                <a:solidFill>
                  <a:schemeClr val="accent2"/>
                </a:solidFill>
              </a:rPr>
              <a:t>обслуживание и ремонт автомобильного </a:t>
            </a:r>
            <a:r>
              <a:rPr lang="ru-RU" sz="1200" dirty="0" smtClean="0">
                <a:solidFill>
                  <a:schemeClr val="accent2"/>
                </a:solidFill>
              </a:rPr>
              <a:t>транспорта»</a:t>
            </a:r>
            <a:endParaRPr lang="ru-RU" sz="1200" dirty="0" smtClean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17914" y="5947071"/>
            <a:ext cx="720080" cy="576064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43608" y="728640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41556" y="36859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АУ «Сургутский </a:t>
            </a:r>
            <a:r>
              <a:rPr lang="ru-RU" sz="3200" b="1" dirty="0">
                <a:solidFill>
                  <a:srgbClr val="800000"/>
                </a:solidFill>
                <a:latin typeface="+mn-lt"/>
              </a:rPr>
              <a:t>политехнический колледж»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9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3218" y="90872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АУ «Сургутский </a:t>
            </a:r>
            <a:r>
              <a:rPr lang="ru-RU" sz="3200" b="1" dirty="0">
                <a:solidFill>
                  <a:srgbClr val="800000"/>
                </a:solidFill>
                <a:latin typeface="+mn-lt"/>
              </a:rPr>
              <a:t>политехнический колледж»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1448" y="1988808"/>
            <a:ext cx="8568952" cy="4968552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  <a:hlinkClick r:id="rId2"/>
              </a:rPr>
              <a:t>http://www.surpk.ru/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 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тел. (3462) 20-69-40 (доб. 101)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surpk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@</a:t>
            </a: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surpk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.</a:t>
            </a: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ru</a:t>
            </a: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</a:rPr>
              <a:t> </a:t>
            </a:r>
            <a:endParaRPr lang="ru-RU" sz="3200" b="1" dirty="0">
              <a:solidFill>
                <a:srgbClr val="800000"/>
              </a:solidFill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b="1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3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191366" y="29665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43608" y="908720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8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508" y="538226"/>
            <a:ext cx="8604448" cy="1143000"/>
          </a:xfrm>
        </p:spPr>
        <p:txBody>
          <a:bodyPr>
            <a:normAutofit/>
          </a:bodyPr>
          <a:lstStyle/>
          <a:p>
            <a:pPr marL="742950" indent="-742950" algn="ctr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БУ «Сургутский музыкальный </a:t>
            </a:r>
            <a:br>
              <a:rPr lang="ru-RU" sz="32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колледж</a:t>
            </a:r>
            <a:r>
              <a:rPr lang="ru-RU" sz="3200" b="1" dirty="0">
                <a:solidFill>
                  <a:srgbClr val="800000"/>
                </a:solidFill>
                <a:latin typeface="+mn-lt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1448" y="1988808"/>
            <a:ext cx="8568952" cy="439248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Музыкальное искусство эстрады (по видам) по виду эстрадное пение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Инструментальное </a:t>
            </a:r>
            <a:r>
              <a:rPr lang="ru-RU" sz="2400" dirty="0" smtClean="0">
                <a:solidFill>
                  <a:schemeClr val="accent2"/>
                </a:solidFill>
              </a:rPr>
              <a:t>исполнительство (по </a:t>
            </a:r>
            <a:r>
              <a:rPr lang="ru-RU" sz="2400" dirty="0">
                <a:solidFill>
                  <a:schemeClr val="accent2"/>
                </a:solidFill>
              </a:rPr>
              <a:t>видам инструментов)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Хоровое </a:t>
            </a:r>
            <a:r>
              <a:rPr lang="ru-RU" sz="2400" dirty="0" err="1">
                <a:solidFill>
                  <a:schemeClr val="accent2"/>
                </a:solidFill>
              </a:rPr>
              <a:t>дирижирование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ru-RU" sz="2400" dirty="0">
                <a:solidFill>
                  <a:schemeClr val="accent2"/>
                </a:solidFill>
              </a:rPr>
              <a:t>Теория музыки</a:t>
            </a:r>
            <a:endParaRPr lang="ru-RU" sz="2400" b="1" i="1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solidFill>
                <a:schemeClr val="accent2"/>
              </a:solidFill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solidFill>
                <a:schemeClr val="accent2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2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956376" y="5949280"/>
            <a:ext cx="720080" cy="576064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122499" y="764704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2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1436" y="872716"/>
            <a:ext cx="8568952" cy="4968552"/>
          </a:xfrm>
        </p:spPr>
        <p:txBody>
          <a:bodyPr>
            <a:normAutofit/>
          </a:bodyPr>
          <a:lstStyle/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360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742950" indent="-742950" algn="ctr" fontAlgn="auto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  <a:hlinkClick r:id="rId2"/>
              </a:rPr>
              <a:t>http://surgutmusic.ru/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 </a:t>
            </a:r>
          </a:p>
          <a:p>
            <a:pPr marL="742950" indent="-742950" algn="ctr" fontAlgn="auto">
              <a:lnSpc>
                <a:spcPct val="115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тел. (3462) 35-22-48</a:t>
            </a:r>
          </a:p>
          <a:p>
            <a:pPr marL="742950" indent="-742950" algn="ctr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surgutmusic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@</a:t>
            </a: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</a:rPr>
              <a:t>mail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.</a:t>
            </a: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ru</a:t>
            </a:r>
            <a:endParaRPr lang="ru-RU" sz="3200" b="1" dirty="0">
              <a:solidFill>
                <a:srgbClr val="800000"/>
              </a:solidFill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3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191366" y="36859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61532" y="733327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31448" y="719934"/>
            <a:ext cx="8604448" cy="1143000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580"/>
              </a:spcBef>
              <a:defRPr/>
            </a:pP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БУ «Сургутский музыкальный </a:t>
            </a:r>
          </a:p>
          <a:p>
            <a:pPr marL="742950" indent="-742950" algn="ctr">
              <a:spcBef>
                <a:spcPts val="580"/>
              </a:spcBef>
              <a:defRPr/>
            </a:pP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колледж»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8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484" y="614253"/>
            <a:ext cx="8604448" cy="1143000"/>
          </a:xfrm>
        </p:spPr>
        <p:txBody>
          <a:bodyPr>
            <a:noAutofit/>
          </a:bodyPr>
          <a:lstStyle/>
          <a:p>
            <a:pPr marL="742950" indent="-742950" algn="ctr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БУ «</a:t>
            </a:r>
            <a:r>
              <a:rPr lang="ru-RU" sz="2800" b="1" dirty="0">
                <a:solidFill>
                  <a:srgbClr val="800000"/>
                </a:solidFill>
                <a:latin typeface="+mn-lt"/>
              </a:rPr>
              <a:t>Сургутский колледж </a:t>
            </a: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русской </a:t>
            </a:r>
            <a:r>
              <a:rPr lang="ru-RU" sz="2800" b="1" dirty="0">
                <a:solidFill>
                  <a:srgbClr val="800000"/>
                </a:solidFill>
                <a:latin typeface="+mn-lt"/>
              </a:rPr>
              <a:t>культуры </a:t>
            </a: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имени </a:t>
            </a:r>
            <a:r>
              <a:rPr lang="ru-RU" sz="2800" b="1" dirty="0">
                <a:solidFill>
                  <a:srgbClr val="800000"/>
                </a:solidFill>
                <a:latin typeface="+mn-lt"/>
              </a:rPr>
              <a:t>А.С. Знаменского»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854" y="1772816"/>
            <a:ext cx="8568952" cy="49685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«</a:t>
            </a:r>
            <a:r>
              <a:rPr lang="ru-RU" sz="2000" dirty="0">
                <a:solidFill>
                  <a:schemeClr val="accent2"/>
                </a:solidFill>
              </a:rPr>
              <a:t>Народное художественное творчество</a:t>
            </a:r>
            <a:r>
              <a:rPr lang="ru-RU" sz="2000" dirty="0" smtClean="0">
                <a:solidFill>
                  <a:schemeClr val="accent2"/>
                </a:solidFill>
              </a:rPr>
              <a:t>»(</a:t>
            </a:r>
            <a:r>
              <a:rPr lang="ru-RU" sz="2000" dirty="0">
                <a:solidFill>
                  <a:schemeClr val="accent2"/>
                </a:solidFill>
              </a:rPr>
              <a:t>по виду: театральное творчество)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«Вокальное искусство»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«Сольное и хоровое народное пение»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«Хоровое </a:t>
            </a:r>
            <a:r>
              <a:rPr lang="ru-RU" sz="2000" dirty="0" err="1">
                <a:solidFill>
                  <a:schemeClr val="accent2"/>
                </a:solidFill>
              </a:rPr>
              <a:t>дирижирование</a:t>
            </a:r>
            <a:r>
              <a:rPr lang="ru-RU" sz="2000" dirty="0">
                <a:solidFill>
                  <a:schemeClr val="accent2"/>
                </a:solidFill>
              </a:rPr>
              <a:t>»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«Музыкальное звукооператорское мастерство»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«Дизайн» (по отраслям)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«Декоративно-прикладное искусство и народные промыслы</a:t>
            </a:r>
            <a:r>
              <a:rPr lang="ru-RU" sz="2000" dirty="0" smtClean="0">
                <a:solidFill>
                  <a:schemeClr val="accent2"/>
                </a:solidFill>
              </a:rPr>
              <a:t>»(</a:t>
            </a:r>
            <a:r>
              <a:rPr lang="ru-RU" sz="2000" dirty="0">
                <a:solidFill>
                  <a:schemeClr val="accent2"/>
                </a:solidFill>
              </a:rPr>
              <a:t>по видам</a:t>
            </a:r>
            <a:r>
              <a:rPr lang="ru-RU" sz="2000" dirty="0" smtClean="0">
                <a:solidFill>
                  <a:schemeClr val="accent2"/>
                </a:solidFill>
              </a:rPr>
              <a:t>)</a:t>
            </a:r>
            <a:endParaRPr lang="ru-RU" sz="2000" dirty="0" smtClean="0">
              <a:solidFill>
                <a:schemeClr val="accent2"/>
              </a:solidFill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chemeClr val="accent2"/>
              </a:solidFill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chemeClr val="accent2"/>
              </a:solidFill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>
              <a:solidFill>
                <a:schemeClr val="accent2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2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956376" y="5949280"/>
            <a:ext cx="720080" cy="576064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61532" y="733327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89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568952" cy="4968552"/>
          </a:xfrm>
        </p:spPr>
        <p:txBody>
          <a:bodyPr>
            <a:normAutofit/>
          </a:bodyPr>
          <a:lstStyle/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320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  <a:p>
            <a:pPr marL="0" indent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320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  <a:p>
            <a:pPr marL="0" indent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  <a:hlinkClick r:id="rId2"/>
              </a:rPr>
              <a:t>http://www.znamenskol.ru/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 </a:t>
            </a:r>
          </a:p>
          <a:p>
            <a:pPr marL="0" indent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тел. (3462) 24-89-82</a:t>
            </a:r>
          </a:p>
          <a:p>
            <a:pPr marL="0" indent="0" algn="ctr">
              <a:buNone/>
            </a:pP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ork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-</a:t>
            </a: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hmao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@</a:t>
            </a: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</a:rPr>
              <a:t>mail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.</a:t>
            </a: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ru</a:t>
            </a:r>
            <a:endParaRPr lang="ru-RU" sz="3200" b="1" dirty="0">
              <a:solidFill>
                <a:srgbClr val="800000"/>
              </a:solidFill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>
              <a:solidFill>
                <a:srgbClr val="800000"/>
              </a:solidFill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solidFill>
                <a:srgbClr val="CC0000"/>
              </a:solidFill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>
              <a:solidFill>
                <a:srgbClr val="CC0000"/>
              </a:solidFill>
              <a:latin typeface="+mj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3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244408" y="260648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61532" y="733327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91496" y="548680"/>
            <a:ext cx="8604448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58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БУ «Сургутский колледж </a:t>
            </a:r>
            <a:br>
              <a:rPr lang="ru-RU" sz="28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русской культуры имени А.С. Знаменского»</a:t>
            </a:r>
            <a:endParaRPr lang="ru-RU" sz="28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7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996952"/>
            <a:ext cx="8073890" cy="37444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C0000"/>
                </a:solidFill>
                <a:ea typeface="+mj-ea"/>
                <a:cs typeface="+mj-cs"/>
              </a:rPr>
              <a:t>Экономика и бухгалтерский </a:t>
            </a:r>
            <a:r>
              <a:rPr lang="ru-RU" dirty="0" smtClean="0">
                <a:solidFill>
                  <a:srgbClr val="CC0000"/>
                </a:solidFill>
                <a:ea typeface="+mj-ea"/>
                <a:cs typeface="+mj-cs"/>
              </a:rPr>
              <a:t>учет (по </a:t>
            </a:r>
            <a:r>
              <a:rPr lang="ru-RU" dirty="0">
                <a:solidFill>
                  <a:srgbClr val="CC0000"/>
                </a:solidFill>
                <a:ea typeface="+mj-ea"/>
                <a:cs typeface="+mj-cs"/>
              </a:rPr>
              <a:t>отраслям)</a:t>
            </a:r>
          </a:p>
          <a:p>
            <a:r>
              <a:rPr lang="ru-RU" dirty="0">
                <a:solidFill>
                  <a:srgbClr val="CC0000"/>
                </a:solidFill>
                <a:ea typeface="+mj-ea"/>
                <a:cs typeface="+mj-cs"/>
              </a:rPr>
              <a:t>Финансы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CC0000"/>
              </a:solidFill>
            </a:endParaRP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dirty="0">
              <a:solidFill>
                <a:srgbClr val="CC000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2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956376" y="5949280"/>
            <a:ext cx="720080" cy="576064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l="5618" t="10844" r="79488" b="17699"/>
          <a:stretch/>
        </p:blipFill>
        <p:spPr bwMode="auto">
          <a:xfrm>
            <a:off x="683568" y="980728"/>
            <a:ext cx="59366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8604448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accent2"/>
                </a:solidFill>
                <a:latin typeface="+mn-lt"/>
              </a:rPr>
              <a:t>Сургутский финансово-экономический </a:t>
            </a:r>
            <a:r>
              <a:rPr lang="ru-RU" sz="2600" b="1" dirty="0" smtClean="0">
                <a:solidFill>
                  <a:schemeClr val="accent2"/>
                </a:solidFill>
                <a:latin typeface="+mn-lt"/>
              </a:rPr>
              <a:t>колледж -филиал ФГОБУ ВО </a:t>
            </a:r>
            <a:r>
              <a:rPr lang="ru-RU" sz="2600" b="1" dirty="0">
                <a:solidFill>
                  <a:schemeClr val="accent2"/>
                </a:solidFill>
                <a:latin typeface="+mn-lt"/>
              </a:rPr>
              <a:t>«Финансовый университет </a:t>
            </a:r>
            <a:r>
              <a:rPr lang="ru-RU" sz="26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sz="26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2600" b="1" dirty="0" smtClean="0">
                <a:solidFill>
                  <a:schemeClr val="accent2"/>
                </a:solidFill>
                <a:latin typeface="+mn-lt"/>
              </a:rPr>
              <a:t>при </a:t>
            </a:r>
            <a:r>
              <a:rPr lang="ru-RU" sz="2600" b="1" dirty="0">
                <a:solidFill>
                  <a:schemeClr val="accent2"/>
                </a:solidFill>
                <a:latin typeface="+mn-lt"/>
              </a:rPr>
              <a:t>Правительстве РФ</a:t>
            </a:r>
            <a:r>
              <a:rPr lang="ru-RU" sz="2600" b="1" dirty="0" smtClean="0">
                <a:solidFill>
                  <a:schemeClr val="accent2"/>
                </a:solidFill>
                <a:latin typeface="+mn-lt"/>
              </a:rPr>
              <a:t>»</a:t>
            </a:r>
            <a:br>
              <a:rPr lang="ru-RU" sz="26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2600" b="1" dirty="0">
                <a:solidFill>
                  <a:schemeClr val="accent2"/>
                </a:solidFill>
                <a:latin typeface="+mn-lt"/>
              </a:rPr>
              <a:t>(</a:t>
            </a:r>
            <a:r>
              <a:rPr lang="ru-RU" sz="2600" b="1" i="1" dirty="0">
                <a:solidFill>
                  <a:schemeClr val="accent2"/>
                </a:solidFill>
                <a:latin typeface="+mn-lt"/>
              </a:rPr>
              <a:t>Сургутский филиал </a:t>
            </a:r>
            <a:r>
              <a:rPr lang="ru-RU" sz="2600" b="1" i="1" dirty="0" err="1">
                <a:solidFill>
                  <a:schemeClr val="accent2"/>
                </a:solidFill>
                <a:latin typeface="+mn-lt"/>
              </a:rPr>
              <a:t>Финуниверситета</a:t>
            </a:r>
            <a:r>
              <a:rPr lang="ru-RU" sz="2600" b="1" dirty="0">
                <a:solidFill>
                  <a:schemeClr val="accent2"/>
                </a:solidFill>
                <a:latin typeface="+mn-lt"/>
              </a:rPr>
              <a:t>)</a:t>
            </a:r>
            <a:br>
              <a:rPr lang="ru-RU" sz="2600" b="1" dirty="0">
                <a:solidFill>
                  <a:schemeClr val="accent2"/>
                </a:solidFill>
                <a:latin typeface="+mn-lt"/>
              </a:rPr>
            </a:br>
            <a:endParaRPr lang="ru-RU" sz="26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2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420888"/>
            <a:ext cx="8568952" cy="4968552"/>
          </a:xfrm>
        </p:spPr>
        <p:txBody>
          <a:bodyPr>
            <a:normAutofit/>
          </a:bodyPr>
          <a:lstStyle/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3200" dirty="0">
              <a:solidFill>
                <a:srgbClr val="800000"/>
              </a:solidFill>
              <a:ea typeface="+mj-ea"/>
              <a:cs typeface="+mj-cs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accent2"/>
                </a:solidFill>
                <a:ea typeface="+mj-ea"/>
                <a:cs typeface="+mj-cs"/>
                <a:hlinkClick r:id="rId2"/>
              </a:rPr>
              <a:t>http://www.fa.ru</a:t>
            </a:r>
            <a:r>
              <a:rPr lang="en-US" sz="3200" b="1" dirty="0">
                <a:solidFill>
                  <a:schemeClr val="accent2"/>
                </a:solidFill>
                <a:ea typeface="+mj-ea"/>
                <a:cs typeface="+mj-cs"/>
              </a:rPr>
              <a:t> </a:t>
            </a:r>
            <a:endParaRPr lang="ru-RU" sz="3200" b="1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chemeClr val="accent2"/>
                </a:solidFill>
                <a:ea typeface="+mj-ea"/>
                <a:cs typeface="+mj-cs"/>
              </a:rPr>
              <a:t>тел. (3462) 24-68-46, 24-67-97</a:t>
            </a:r>
          </a:p>
          <a:p>
            <a:pPr marL="0" indent="0" algn="ctr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3200" b="1" dirty="0" err="1">
                <a:solidFill>
                  <a:schemeClr val="accent2"/>
                </a:solidFill>
                <a:ea typeface="+mj-ea"/>
                <a:cs typeface="+mj-cs"/>
              </a:rPr>
              <a:t>surfek</a:t>
            </a:r>
            <a:r>
              <a:rPr lang="ru-RU" sz="3200" b="1" dirty="0">
                <a:solidFill>
                  <a:schemeClr val="accent2"/>
                </a:solidFill>
                <a:ea typeface="+mj-ea"/>
                <a:cs typeface="+mj-cs"/>
              </a:rPr>
              <a:t>@</a:t>
            </a:r>
            <a:r>
              <a:rPr lang="en-US" sz="3200" b="1" dirty="0">
                <a:solidFill>
                  <a:schemeClr val="accent2"/>
                </a:solidFill>
                <a:ea typeface="+mj-ea"/>
                <a:cs typeface="+mj-cs"/>
              </a:rPr>
              <a:t>fa</a:t>
            </a:r>
            <a:r>
              <a:rPr lang="ru-RU" sz="3200" b="1" dirty="0">
                <a:solidFill>
                  <a:schemeClr val="accent2"/>
                </a:solidFill>
                <a:ea typeface="+mj-ea"/>
                <a:cs typeface="+mj-cs"/>
              </a:rPr>
              <a:t>.</a:t>
            </a:r>
            <a:r>
              <a:rPr lang="en-US" sz="3200" b="1" dirty="0" err="1">
                <a:solidFill>
                  <a:schemeClr val="accent2"/>
                </a:solidFill>
                <a:ea typeface="+mj-ea"/>
                <a:cs typeface="+mj-cs"/>
              </a:rPr>
              <a:t>ru</a:t>
            </a:r>
            <a:endParaRPr lang="ru-RU" sz="3200" b="1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3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316416" y="278580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l="5618" t="10844" r="79488" b="17699"/>
          <a:stretch/>
        </p:blipFill>
        <p:spPr bwMode="auto">
          <a:xfrm>
            <a:off x="755576" y="1052736"/>
            <a:ext cx="59366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83568" y="1916832"/>
            <a:ext cx="8604448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Сургутский финансово-экономический колледж -филиал ФГОБУ ВО «Финансовый университет </a:t>
            </a:r>
            <a:br>
              <a:rPr lang="ru-RU" sz="24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при Правительстве РФ»</a:t>
            </a:r>
            <a:br>
              <a:rPr lang="ru-RU" sz="24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ru-RU" sz="2400" b="1" i="1" dirty="0" smtClean="0">
                <a:solidFill>
                  <a:schemeClr val="accent2"/>
                </a:solidFill>
                <a:latin typeface="+mn-lt"/>
              </a:rPr>
              <a:t>Сургутский филиал </a:t>
            </a:r>
            <a:r>
              <a:rPr lang="ru-RU" sz="2400" b="1" i="1" dirty="0" err="1" smtClean="0">
                <a:solidFill>
                  <a:schemeClr val="accent2"/>
                </a:solidFill>
                <a:latin typeface="+mn-lt"/>
              </a:rPr>
              <a:t>Финуниверситета</a:t>
            </a:r>
            <a:r>
              <a:rPr lang="ru-RU" sz="2400" b="1" dirty="0" smtClean="0">
                <a:solidFill>
                  <a:schemeClr val="accent2"/>
                </a:solidFill>
                <a:latin typeface="+mn-lt"/>
              </a:rPr>
              <a:t>)</a:t>
            </a:r>
            <a:br>
              <a:rPr lang="ru-RU" sz="2400" b="1" dirty="0" smtClean="0">
                <a:solidFill>
                  <a:schemeClr val="accent2"/>
                </a:solidFill>
                <a:latin typeface="+mn-lt"/>
              </a:rPr>
            </a:br>
            <a:endParaRPr lang="ru-RU" sz="24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8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l="5618" t="10844" r="79488" b="17699"/>
          <a:stretch/>
        </p:blipFill>
        <p:spPr bwMode="auto">
          <a:xfrm>
            <a:off x="403412" y="936169"/>
            <a:ext cx="59366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827584" y="980728"/>
            <a:ext cx="7552873" cy="109005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ОБРАЗОВАТЕЛЬНАЯ КАРТА ГОРОДА СУРГУТА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 dirty="0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 dirty="0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 dirty="0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 dirty="0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 dirty="0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4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81788180"/>
              </p:ext>
            </p:extLst>
          </p:nvPr>
        </p:nvGraphicFramePr>
        <p:xfrm>
          <a:off x="827584" y="1832271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098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241556" y="638628"/>
            <a:ext cx="671142" cy="102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378" y="608364"/>
            <a:ext cx="744926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>
                <a:solidFill>
                  <a:srgbClr val="800000"/>
                </a:solidFill>
                <a:latin typeface="+mn-lt"/>
              </a:rPr>
              <a:t>Сургутский нефтяной техникум (филиал) </a:t>
            </a:r>
            <a:br>
              <a:rPr lang="ru-RU" sz="3000" b="1" dirty="0">
                <a:solidFill>
                  <a:srgbClr val="800000"/>
                </a:solidFill>
                <a:latin typeface="+mn-lt"/>
              </a:rPr>
            </a:br>
            <a:r>
              <a:rPr lang="ru-RU" sz="3000" b="1" dirty="0" smtClean="0">
                <a:solidFill>
                  <a:srgbClr val="800000"/>
                </a:solidFill>
                <a:latin typeface="+mn-lt"/>
              </a:rPr>
              <a:t>ФГБОУ ВО </a:t>
            </a:r>
            <a:r>
              <a:rPr lang="ru-RU" sz="3000" b="1" dirty="0">
                <a:solidFill>
                  <a:srgbClr val="800000"/>
                </a:solidFill>
                <a:latin typeface="+mn-lt"/>
              </a:rPr>
              <a:t>«Югорский государственный университет»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485238" cy="4802229"/>
          </a:xfrm>
        </p:spPr>
        <p:txBody>
          <a:bodyPr>
            <a:normAutofit/>
          </a:bodyPr>
          <a:lstStyle/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2000" dirty="0">
              <a:solidFill>
                <a:srgbClr val="CC0000"/>
              </a:solidFill>
              <a:ea typeface="+mj-ea"/>
              <a:cs typeface="+mj-cs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C0000"/>
                </a:solidFill>
                <a:ea typeface="+mj-ea"/>
                <a:cs typeface="+mj-cs"/>
              </a:rPr>
              <a:t>«Монтаж и техническая эксплуатация промышленного оборудования» (по отраслям)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C0000"/>
                </a:solidFill>
                <a:ea typeface="+mj-ea"/>
                <a:cs typeface="+mj-cs"/>
              </a:rPr>
              <a:t>«Переработка нефти и газа»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C0000"/>
                </a:solidFill>
                <a:ea typeface="+mj-ea"/>
                <a:cs typeface="+mj-cs"/>
              </a:rPr>
              <a:t>«Разработка и эксплуатация нефтяных и газовых </a:t>
            </a:r>
            <a:r>
              <a:rPr lang="ru-RU" sz="2000" dirty="0" smtClean="0">
                <a:solidFill>
                  <a:srgbClr val="CC0000"/>
                </a:solidFill>
                <a:ea typeface="+mj-ea"/>
                <a:cs typeface="+mj-cs"/>
              </a:rPr>
              <a:t>месторождений</a:t>
            </a:r>
            <a:r>
              <a:rPr lang="ru-RU" sz="2000" dirty="0">
                <a:solidFill>
                  <a:srgbClr val="CC0000"/>
                </a:solidFill>
                <a:ea typeface="+mj-ea"/>
                <a:cs typeface="+mj-cs"/>
              </a:rPr>
              <a:t>»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C0000"/>
                </a:solidFill>
                <a:ea typeface="+mj-ea"/>
                <a:cs typeface="+mj-cs"/>
              </a:rPr>
              <a:t>«Бурение нефтяных и газовых скважин»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C0000"/>
                </a:solidFill>
                <a:ea typeface="+mj-ea"/>
                <a:cs typeface="+mj-cs"/>
              </a:rPr>
              <a:t>«Техническое обслуживание и ремонт автомобильного транспорта»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C0000"/>
                </a:solidFill>
                <a:ea typeface="+mj-ea"/>
                <a:cs typeface="+mj-cs"/>
              </a:rPr>
              <a:t>«Экономика и бухгалтерский учет</a:t>
            </a:r>
            <a:r>
              <a:rPr lang="ru-RU" sz="2000" dirty="0" smtClean="0">
                <a:solidFill>
                  <a:srgbClr val="CC0000"/>
                </a:solidFill>
                <a:ea typeface="+mj-ea"/>
                <a:cs typeface="+mj-cs"/>
              </a:rPr>
              <a:t>» (</a:t>
            </a:r>
            <a:r>
              <a:rPr lang="ru-RU" sz="2000" dirty="0">
                <a:solidFill>
                  <a:srgbClr val="CC0000"/>
                </a:solidFill>
                <a:ea typeface="+mj-ea"/>
                <a:cs typeface="+mj-cs"/>
              </a:rPr>
              <a:t>по отраслям)</a:t>
            </a:r>
          </a:p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2000" dirty="0">
              <a:solidFill>
                <a:srgbClr val="CC0000"/>
              </a:solidFill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i="1" dirty="0">
              <a:solidFill>
                <a:srgbClr val="CC0000"/>
              </a:solidFill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dirty="0">
              <a:solidFill>
                <a:srgbClr val="CC0000"/>
              </a:solidFill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>
              <a:solidFill>
                <a:srgbClr val="CC000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4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72400" y="5949280"/>
            <a:ext cx="720080" cy="576064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3648" y="1168986"/>
            <a:ext cx="8568952" cy="4968552"/>
          </a:xfrm>
        </p:spPr>
        <p:txBody>
          <a:bodyPr>
            <a:normAutofit/>
          </a:bodyPr>
          <a:lstStyle/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360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0" indent="0"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360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115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  <a:hlinkClick r:id="rId2"/>
              </a:rPr>
              <a:t>https://snt.ugrasu.ru/</a:t>
            </a: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</a:rPr>
              <a:t> </a:t>
            </a:r>
            <a:endParaRPr lang="ru-RU" sz="3200" b="1" dirty="0">
              <a:solidFill>
                <a:srgbClr val="800000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115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тел. (3462) 45-76-11</a:t>
            </a:r>
          </a:p>
          <a:p>
            <a:pPr marL="0" indent="0" algn="ctr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snt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@</a:t>
            </a: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bk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.</a:t>
            </a: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ru</a:t>
            </a:r>
            <a:endParaRPr lang="ru-RU" sz="3200" b="1" dirty="0">
              <a:solidFill>
                <a:srgbClr val="800000"/>
              </a:solidFill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3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191366" y="29665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744926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>
                <a:solidFill>
                  <a:srgbClr val="800000"/>
                </a:solidFill>
                <a:latin typeface="+mn-lt"/>
              </a:rPr>
              <a:t>Сургутский нефтяной техникум (филиал) </a:t>
            </a:r>
            <a:br>
              <a:rPr lang="ru-RU" sz="3000" b="1" dirty="0">
                <a:solidFill>
                  <a:srgbClr val="800000"/>
                </a:solidFill>
                <a:latin typeface="+mn-lt"/>
              </a:rPr>
            </a:br>
            <a:r>
              <a:rPr lang="ru-RU" sz="3000" b="1" dirty="0" smtClean="0">
                <a:solidFill>
                  <a:srgbClr val="800000"/>
                </a:solidFill>
                <a:latin typeface="+mn-lt"/>
              </a:rPr>
              <a:t>ФГБОУ ВО </a:t>
            </a:r>
            <a:r>
              <a:rPr lang="ru-RU" sz="3000" b="1" dirty="0">
                <a:solidFill>
                  <a:srgbClr val="800000"/>
                </a:solidFill>
                <a:latin typeface="+mn-lt"/>
              </a:rPr>
              <a:t>«Югорский государственный университет»</a:t>
            </a:r>
          </a:p>
        </p:txBody>
      </p:sp>
      <p:pic>
        <p:nvPicPr>
          <p:cNvPr id="14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755576" y="764704"/>
            <a:ext cx="730345" cy="111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40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84253" y="669846"/>
            <a:ext cx="710439" cy="108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36" y="818652"/>
            <a:ext cx="8604448" cy="1143000"/>
          </a:xfrm>
        </p:spPr>
        <p:txBody>
          <a:bodyPr>
            <a:noAutofit/>
          </a:bodyPr>
          <a:lstStyle/>
          <a:p>
            <a:pPr marL="742950" indent="-742950" algn="ctr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Сургутский филиал </a:t>
            </a:r>
            <a:br>
              <a:rPr lang="ru-RU" sz="28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ГБОУ ПОО </a:t>
            </a:r>
            <a:r>
              <a:rPr lang="ru-RU" sz="2800" b="1" dirty="0">
                <a:solidFill>
                  <a:srgbClr val="800000"/>
                </a:solidFill>
                <a:latin typeface="+mn-lt"/>
              </a:rPr>
              <a:t>«Златоустовский техникум технологий и экономики»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1448" y="1988808"/>
            <a:ext cx="8568952" cy="34563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«Экономика </a:t>
            </a:r>
            <a:r>
              <a:rPr lang="ru-RU" sz="2400" dirty="0">
                <a:solidFill>
                  <a:schemeClr val="accent2"/>
                </a:solidFill>
              </a:rPr>
              <a:t>и бухгалтерский </a:t>
            </a:r>
            <a:r>
              <a:rPr lang="ru-RU" sz="2400" dirty="0" smtClean="0">
                <a:solidFill>
                  <a:schemeClr val="accent2"/>
                </a:solidFill>
              </a:rPr>
              <a:t>учёт» (</a:t>
            </a:r>
            <a:r>
              <a:rPr lang="ru-RU" sz="2400" dirty="0">
                <a:solidFill>
                  <a:schemeClr val="accent2"/>
                </a:solidFill>
              </a:rPr>
              <a:t>по отраслям)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«Банковское дело»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ru-RU" sz="2400" dirty="0" smtClean="0">
                <a:solidFill>
                  <a:schemeClr val="accent2"/>
                </a:solidFill>
              </a:rPr>
              <a:t>«Товароведение </a:t>
            </a:r>
            <a:r>
              <a:rPr lang="ru-RU" sz="2400" dirty="0">
                <a:solidFill>
                  <a:schemeClr val="accent2"/>
                </a:solidFill>
              </a:rPr>
              <a:t>и экспертиза качества потребительских </a:t>
            </a:r>
            <a:r>
              <a:rPr lang="ru-RU" sz="2400" dirty="0" smtClean="0">
                <a:solidFill>
                  <a:schemeClr val="accent2"/>
                </a:solidFill>
              </a:rPr>
              <a:t>товаров»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ru-RU" sz="2400" dirty="0" smtClean="0">
                <a:solidFill>
                  <a:schemeClr val="accent2"/>
                </a:solidFill>
              </a:rPr>
              <a:t>«Коммерция» (по </a:t>
            </a:r>
            <a:r>
              <a:rPr lang="ru-RU" sz="2400" dirty="0">
                <a:solidFill>
                  <a:schemeClr val="accent2"/>
                </a:solidFill>
              </a:rPr>
              <a:t>отраслям)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«Право </a:t>
            </a:r>
            <a:r>
              <a:rPr lang="ru-RU" sz="2400" dirty="0">
                <a:solidFill>
                  <a:schemeClr val="accent2"/>
                </a:solidFill>
              </a:rPr>
              <a:t>и организация социального </a:t>
            </a:r>
            <a:r>
              <a:rPr lang="ru-RU" sz="2400" dirty="0" smtClean="0">
                <a:solidFill>
                  <a:schemeClr val="accent2"/>
                </a:solidFill>
              </a:rPr>
              <a:t>обеспечения»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ru-RU" sz="2400" dirty="0" smtClean="0">
                <a:solidFill>
                  <a:schemeClr val="accent2"/>
                </a:solidFill>
              </a:rPr>
              <a:t>«Технология </a:t>
            </a:r>
            <a:r>
              <a:rPr lang="ru-RU" sz="2400" dirty="0">
                <a:solidFill>
                  <a:schemeClr val="accent2"/>
                </a:solidFill>
              </a:rPr>
              <a:t>продукции общественного </a:t>
            </a:r>
            <a:r>
              <a:rPr lang="ru-RU" sz="2400" dirty="0" smtClean="0">
                <a:solidFill>
                  <a:schemeClr val="accent2"/>
                </a:solidFill>
              </a:rPr>
              <a:t>питания»</a:t>
            </a:r>
            <a:endParaRPr lang="ru-RU" sz="2400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2400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2400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solidFill>
                <a:schemeClr val="accent2"/>
              </a:solidFill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solidFill>
                <a:schemeClr val="accent2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4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956376" y="5949280"/>
            <a:ext cx="720080" cy="576064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50218" y="821107"/>
            <a:ext cx="731410" cy="111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81508" y="1718772"/>
            <a:ext cx="7218772" cy="43924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3200" b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742950" indent="-742950" algn="ctr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  <a:hlinkClick r:id="rId4"/>
              </a:rPr>
              <a:t>http://ztte.ru</a:t>
            </a: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</a:rPr>
              <a:t> </a:t>
            </a:r>
            <a:endParaRPr lang="ru-RU" sz="3200" b="1" dirty="0">
              <a:solidFill>
                <a:srgbClr val="800000"/>
              </a:solidFill>
              <a:ea typeface="+mj-ea"/>
              <a:cs typeface="+mj-cs"/>
            </a:endParaRPr>
          </a:p>
          <a:p>
            <a:pPr marL="742950" indent="-742950" algn="ctr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тел. (3462) 34-42-43</a:t>
            </a:r>
          </a:p>
          <a:p>
            <a:pPr marL="742950" indent="-742950" algn="ctr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technikum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@</a:t>
            </a: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</a:rPr>
              <a:t>list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.</a:t>
            </a: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ru</a:t>
            </a:r>
            <a:endParaRPr lang="ru-RU" sz="3200" b="1" dirty="0">
              <a:solidFill>
                <a:srgbClr val="800000"/>
              </a:solidFill>
              <a:ea typeface="+mj-ea"/>
              <a:cs typeface="+mj-cs"/>
            </a:endParaRPr>
          </a:p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3200" b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3200" b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b="1" dirty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3200" b="1" dirty="0">
              <a:latin typeface="+mj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5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191366" y="29665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6672" y="998676"/>
            <a:ext cx="8604448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58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Сургутский филиал </a:t>
            </a:r>
            <a:br>
              <a:rPr lang="ru-RU" sz="28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ГБОУ ПОО «Златоустовский техникум </a:t>
            </a:r>
          </a:p>
          <a:p>
            <a:pPr marL="742950" indent="-742950" algn="ctr">
              <a:spcBef>
                <a:spcPts val="580"/>
              </a:spcBef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технологий и экономики»</a:t>
            </a:r>
            <a:endParaRPr lang="ru-RU" sz="28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2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604448" cy="1143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800000"/>
                </a:solidFill>
                <a:latin typeface="+mn-lt"/>
              </a:rPr>
              <a:t>Сургутский институт нефти и газа</a:t>
            </a:r>
            <a:br>
              <a:rPr lang="ru-RU" sz="3200" b="1" dirty="0">
                <a:solidFill>
                  <a:srgbClr val="800000"/>
                </a:solidFill>
                <a:latin typeface="+mn-lt"/>
              </a:rPr>
            </a:br>
            <a:r>
              <a:rPr lang="ru-RU" sz="3200" b="1" dirty="0">
                <a:solidFill>
                  <a:srgbClr val="800000"/>
                </a:solidFill>
                <a:latin typeface="+mn-lt"/>
              </a:rPr>
              <a:t> (филиал</a:t>
            </a: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) ФГБОУ ВО «ТИУ»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568952" cy="3816424"/>
          </a:xfrm>
        </p:spPr>
        <p:txBody>
          <a:bodyPr>
            <a:normAutofit/>
          </a:bodyPr>
          <a:lstStyle/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</a:t>
            </a:r>
            <a:endParaRPr lang="ru-RU" sz="240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r>
              <a:rPr lang="ru-RU" sz="2400" dirty="0">
                <a:solidFill>
                  <a:srgbClr val="800000"/>
                </a:solidFill>
                <a:ea typeface="+mj-ea"/>
                <a:cs typeface="+mj-cs"/>
              </a:rPr>
              <a:t>Разработка и эксплуатация нефтяных и газовых месторождений</a:t>
            </a:r>
          </a:p>
          <a:p>
            <a:r>
              <a:rPr lang="ru-RU" sz="2400" dirty="0">
                <a:solidFill>
                  <a:srgbClr val="800000"/>
                </a:solidFill>
                <a:ea typeface="+mj-ea"/>
                <a:cs typeface="+mj-cs"/>
              </a:rPr>
              <a:t>Техническое обслуживание и ремонт автомобильного транспорта</a:t>
            </a:r>
          </a:p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240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240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2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956376" y="5949280"/>
            <a:ext cx="720080" cy="576064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899592" y="836712"/>
            <a:ext cx="648154" cy="9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1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958843" y="774969"/>
            <a:ext cx="685158" cy="104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9697" y="1088688"/>
            <a:ext cx="8568952" cy="4824536"/>
          </a:xfrm>
        </p:spPr>
        <p:txBody>
          <a:bodyPr>
            <a:normAutofit/>
          </a:bodyPr>
          <a:lstStyle/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360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70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  <a:hlinkClick r:id="rId4"/>
              </a:rPr>
              <a:t>https://www.tyuiu.ru</a:t>
            </a: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</a:rPr>
              <a:t> </a:t>
            </a:r>
            <a:endParaRPr lang="ru-RU" sz="3200" b="1" dirty="0">
              <a:solidFill>
                <a:srgbClr val="800000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тел. (3462) 35-25-88, 35-25-90</a:t>
            </a:r>
          </a:p>
          <a:p>
            <a:pPr marL="0" indent="0" algn="ctr">
              <a:lnSpc>
                <a:spcPct val="115000"/>
              </a:lnSpc>
              <a:spcBef>
                <a:spcPct val="0"/>
              </a:spcBef>
              <a:buNone/>
            </a:pP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ftgs@tyuiu.ru </a:t>
            </a:r>
          </a:p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360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5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191366" y="29665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01484" y="774969"/>
            <a:ext cx="8604448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Сургутский институт нефти и газа</a:t>
            </a:r>
            <a:br>
              <a:rPr lang="ru-RU" sz="32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 (филиал) ФГБОУ ВО «ТИУ»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55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61532" y="733327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315" y="548616"/>
            <a:ext cx="7905750" cy="15030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+mn-lt"/>
              </a:rPr>
              <a:t>Сургутское представительство </a:t>
            </a: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НОЧУ ВО </a:t>
            </a:r>
            <a:r>
              <a:rPr lang="ru-RU" sz="2800" b="1" dirty="0">
                <a:solidFill>
                  <a:srgbClr val="800000"/>
                </a:solidFill>
                <a:latin typeface="+mn-lt"/>
              </a:rPr>
              <a:t>«Московский финансово-промышленный университет «Синергия»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472" y="2258844"/>
            <a:ext cx="8281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800000"/>
                </a:solidFill>
              </a:rPr>
              <a:t>Банковское дело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800000"/>
                </a:solidFill>
              </a:rPr>
              <a:t>Гостиничное дело</a:t>
            </a:r>
            <a:endParaRPr lang="ru-RU" sz="2400" dirty="0">
              <a:solidFill>
                <a:srgbClr val="8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800000"/>
                </a:solidFill>
              </a:rPr>
              <a:t>Информационные </a:t>
            </a:r>
            <a:r>
              <a:rPr lang="ru-RU" sz="2400" dirty="0" smtClean="0">
                <a:solidFill>
                  <a:srgbClr val="800000"/>
                </a:solidFill>
              </a:rPr>
              <a:t>системы и программирование</a:t>
            </a:r>
            <a:endParaRPr lang="ru-RU" sz="2400" dirty="0">
              <a:solidFill>
                <a:srgbClr val="8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800000"/>
                </a:solidFill>
              </a:rPr>
              <a:t>Коммерция </a:t>
            </a:r>
            <a:r>
              <a:rPr lang="ru-RU" sz="2400" dirty="0">
                <a:solidFill>
                  <a:srgbClr val="800000"/>
                </a:solidFill>
              </a:rPr>
              <a:t>(по отраслям)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800000"/>
                </a:solidFill>
              </a:rPr>
              <a:t>Экономика </a:t>
            </a:r>
            <a:r>
              <a:rPr lang="ru-RU" sz="2400" dirty="0">
                <a:solidFill>
                  <a:srgbClr val="800000"/>
                </a:solidFill>
              </a:rPr>
              <a:t>и бухгалтерский учет (по отраслям</a:t>
            </a:r>
            <a:r>
              <a:rPr lang="ru-RU" sz="2400" dirty="0" smtClean="0">
                <a:solidFill>
                  <a:srgbClr val="800000"/>
                </a:solidFill>
              </a:rPr>
              <a:t>)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56376" y="5949280"/>
            <a:ext cx="720080" cy="576064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161412" y="2438868"/>
            <a:ext cx="8568952" cy="17102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solidFill>
                  <a:srgbClr val="800000"/>
                </a:solidFill>
                <a:latin typeface="Cambria" panose="02040503050406030204" pitchFamily="18" charset="0"/>
                <a:ea typeface="+mj-ea"/>
                <a:cs typeface="+mj-cs"/>
                <a:hlinkClick r:id="rId2"/>
              </a:rPr>
              <a:t>https</a:t>
            </a:r>
            <a:r>
              <a:rPr lang="en-US" sz="2800" b="1" dirty="0" smtClean="0">
                <a:solidFill>
                  <a:srgbClr val="800000"/>
                </a:solidFill>
                <a:latin typeface="Cambria" panose="02040503050406030204" pitchFamily="18" charset="0"/>
                <a:ea typeface="+mj-ea"/>
                <a:cs typeface="+mj-cs"/>
                <a:hlinkClick r:id="rId2"/>
              </a:rPr>
              <a:t>://surgut.synergyregions.ru</a:t>
            </a:r>
            <a:endParaRPr lang="ru-RU" sz="2800" b="1" dirty="0" smtClean="0">
              <a:solidFill>
                <a:srgbClr val="80000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0" indent="0" algn="ctr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тел. (</a:t>
            </a:r>
            <a:r>
              <a:rPr lang="ru-RU" sz="3200" b="1" dirty="0" smtClean="0">
                <a:solidFill>
                  <a:srgbClr val="800000"/>
                </a:solidFill>
                <a:ea typeface="+mj-ea"/>
                <a:cs typeface="+mj-cs"/>
              </a:rPr>
              <a:t>3462)93-72-92, 8-909-043-01-49</a:t>
            </a:r>
            <a:endParaRPr lang="en-US" sz="3200" b="1" dirty="0">
              <a:solidFill>
                <a:srgbClr val="800000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115000"/>
              </a:lnSpc>
              <a:spcBef>
                <a:spcPct val="0"/>
              </a:spcBef>
              <a:buNone/>
            </a:pP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ELifanova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@</a:t>
            </a: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</a:rPr>
              <a:t>synergy</a:t>
            </a:r>
            <a:r>
              <a:rPr lang="ru-RU" sz="3200" b="1" dirty="0">
                <a:solidFill>
                  <a:srgbClr val="800000"/>
                </a:solidFill>
                <a:ea typeface="+mj-ea"/>
                <a:cs typeface="+mj-cs"/>
              </a:rPr>
              <a:t>.</a:t>
            </a:r>
            <a:r>
              <a:rPr lang="en-US" sz="3200" b="1" dirty="0" err="1">
                <a:solidFill>
                  <a:srgbClr val="800000"/>
                </a:solidFill>
                <a:ea typeface="+mj-ea"/>
                <a:cs typeface="+mj-cs"/>
              </a:rPr>
              <a:t>ru</a:t>
            </a:r>
            <a:endParaRPr lang="ru-RU" sz="3200" b="1" dirty="0">
              <a:solidFill>
                <a:srgbClr val="800000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8000" b="1" dirty="0">
              <a:solidFill>
                <a:srgbClr val="80000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742950" indent="-742950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3600" b="1" dirty="0">
              <a:solidFill>
                <a:srgbClr val="80000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>
              <a:solidFill>
                <a:srgbClr val="80000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>
              <a:solidFill>
                <a:srgbClr val="80000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>
              <a:solidFill>
                <a:srgbClr val="80000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latin typeface="Cambria" panose="02040503050406030204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91366" y="231899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683568" y="836712"/>
            <a:ext cx="710440" cy="108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905750" cy="15030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+mn-lt"/>
              </a:rPr>
              <a:t>Сургутское представительство </a:t>
            </a: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800000"/>
                </a:solidFill>
                <a:latin typeface="+mn-lt"/>
              </a:rPr>
              <a:t>НОЧУ ВО </a:t>
            </a:r>
            <a:r>
              <a:rPr lang="ru-RU" sz="2800" b="1" dirty="0">
                <a:solidFill>
                  <a:srgbClr val="800000"/>
                </a:solidFill>
                <a:latin typeface="+mn-lt"/>
              </a:rPr>
              <a:t>«Московский финансово-промышленный университет «Синергия»</a:t>
            </a:r>
          </a:p>
        </p:txBody>
      </p:sp>
    </p:spTree>
    <p:extLst>
      <p:ext uri="{BB962C8B-B14F-4D97-AF65-F5344CB8AC3E}">
        <p14:creationId xmlns:p14="http://schemas.microsoft.com/office/powerpoint/2010/main" val="35128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5636" y="1388466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157224" y="36859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60000"/>
                </a:solidFill>
              </a:rPr>
              <a:t>АН ПОО «Сургутский </a:t>
            </a:r>
            <a:r>
              <a:rPr lang="ru-RU" sz="2800" b="1" dirty="0">
                <a:solidFill>
                  <a:srgbClr val="960000"/>
                </a:solidFill>
              </a:rPr>
              <a:t>институт </a:t>
            </a:r>
            <a:r>
              <a:rPr lang="ru-RU" sz="2800" b="1" dirty="0" smtClean="0">
                <a:solidFill>
                  <a:srgbClr val="960000"/>
                </a:solidFill>
              </a:rPr>
              <a:t/>
            </a:r>
            <a:br>
              <a:rPr lang="ru-RU" sz="2800" b="1" dirty="0" smtClean="0">
                <a:solidFill>
                  <a:srgbClr val="960000"/>
                </a:solidFill>
              </a:rPr>
            </a:br>
            <a:r>
              <a:rPr lang="ru-RU" sz="2800" b="1" dirty="0" smtClean="0">
                <a:solidFill>
                  <a:srgbClr val="960000"/>
                </a:solidFill>
              </a:rPr>
              <a:t>экономики</a:t>
            </a:r>
            <a:r>
              <a:rPr lang="ru-RU" sz="2800" b="1" dirty="0">
                <a:solidFill>
                  <a:srgbClr val="960000"/>
                </a:solidFill>
              </a:rPr>
              <a:t>, </a:t>
            </a:r>
            <a:r>
              <a:rPr lang="ru-RU" sz="2800" b="1" dirty="0" smtClean="0">
                <a:solidFill>
                  <a:srgbClr val="960000"/>
                </a:solidFill>
              </a:rPr>
              <a:t>управления </a:t>
            </a:r>
            <a:r>
              <a:rPr lang="ru-RU" sz="2800" b="1" dirty="0">
                <a:solidFill>
                  <a:srgbClr val="960000"/>
                </a:solidFill>
              </a:rPr>
              <a:t>и </a:t>
            </a:r>
            <a:r>
              <a:rPr lang="ru-RU" sz="2800" b="1" dirty="0" smtClean="0">
                <a:solidFill>
                  <a:srgbClr val="960000"/>
                </a:solidFill>
              </a:rPr>
              <a:t>права» </a:t>
            </a:r>
            <a:endParaRPr lang="ru-RU" sz="2800" dirty="0" smtClean="0">
              <a:solidFill>
                <a:srgbClr val="960000"/>
              </a:solidFill>
            </a:endParaRPr>
          </a:p>
          <a:p>
            <a:endParaRPr lang="ru-RU" sz="2800" dirty="0">
              <a:solidFill>
                <a:srgbClr val="960000"/>
              </a:solidFill>
            </a:endParaRPr>
          </a:p>
        </p:txBody>
      </p:sp>
      <p:pic>
        <p:nvPicPr>
          <p:cNvPr id="6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691616" y="483613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56376" y="5949280"/>
            <a:ext cx="720080" cy="576064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2776"/>
            <a:ext cx="6840760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«Наладчик </a:t>
            </a:r>
            <a:r>
              <a:rPr lang="ru-RU" sz="1600" dirty="0">
                <a:solidFill>
                  <a:srgbClr val="960000"/>
                </a:solidFill>
              </a:rPr>
              <a:t>компьютерных </a:t>
            </a:r>
            <a:r>
              <a:rPr lang="ru-RU" sz="1600" dirty="0" smtClean="0">
                <a:solidFill>
                  <a:srgbClr val="960000"/>
                </a:solidFill>
              </a:rPr>
              <a:t>сетей»</a:t>
            </a:r>
            <a:endParaRPr lang="ru-RU" sz="16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«Сетевое </a:t>
            </a:r>
            <a:r>
              <a:rPr lang="ru-RU" sz="1600" dirty="0">
                <a:solidFill>
                  <a:srgbClr val="960000"/>
                </a:solidFill>
              </a:rPr>
              <a:t>и системное </a:t>
            </a:r>
            <a:r>
              <a:rPr lang="ru-RU" sz="1600" dirty="0" smtClean="0">
                <a:solidFill>
                  <a:srgbClr val="960000"/>
                </a:solidFill>
              </a:rPr>
              <a:t>администрирование»</a:t>
            </a:r>
            <a:endParaRPr lang="ru-RU" sz="16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«Право </a:t>
            </a:r>
            <a:r>
              <a:rPr lang="ru-RU" sz="1600" dirty="0">
                <a:solidFill>
                  <a:srgbClr val="960000"/>
                </a:solidFill>
              </a:rPr>
              <a:t>и организация социального </a:t>
            </a:r>
            <a:r>
              <a:rPr lang="ru-RU" sz="1600" dirty="0" smtClean="0">
                <a:solidFill>
                  <a:srgbClr val="960000"/>
                </a:solidFill>
              </a:rPr>
              <a:t>обеспечения» </a:t>
            </a:r>
            <a:endParaRPr lang="ru-RU" sz="16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«Экономика </a:t>
            </a:r>
            <a:r>
              <a:rPr lang="ru-RU" sz="1600" dirty="0">
                <a:solidFill>
                  <a:srgbClr val="960000"/>
                </a:solidFill>
              </a:rPr>
              <a:t>и бухгалтерский </a:t>
            </a:r>
            <a:r>
              <a:rPr lang="ru-RU" sz="1600" dirty="0" smtClean="0">
                <a:solidFill>
                  <a:srgbClr val="960000"/>
                </a:solidFill>
              </a:rPr>
              <a:t>учет» (по </a:t>
            </a:r>
            <a:r>
              <a:rPr lang="ru-RU" sz="1600" dirty="0">
                <a:solidFill>
                  <a:srgbClr val="960000"/>
                </a:solidFill>
              </a:rPr>
              <a:t>отраслям)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«Банковское дело»</a:t>
            </a:r>
            <a:endParaRPr lang="ru-RU" sz="16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«Операционная </a:t>
            </a:r>
            <a:r>
              <a:rPr lang="ru-RU" sz="1600" dirty="0">
                <a:solidFill>
                  <a:srgbClr val="960000"/>
                </a:solidFill>
              </a:rPr>
              <a:t>деятельность в </a:t>
            </a:r>
            <a:r>
              <a:rPr lang="ru-RU" sz="1600" dirty="0" smtClean="0">
                <a:solidFill>
                  <a:srgbClr val="960000"/>
                </a:solidFill>
              </a:rPr>
              <a:t>логистике» </a:t>
            </a:r>
            <a:endParaRPr lang="ru-RU" sz="16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«Дошкольное образование» </a:t>
            </a:r>
            <a:endParaRPr lang="ru-RU" sz="16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«Физическая культура» </a:t>
            </a:r>
            <a:endParaRPr lang="ru-RU" sz="16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«Коммерция» </a:t>
            </a:r>
            <a:r>
              <a:rPr lang="ru-RU" sz="1600" dirty="0">
                <a:solidFill>
                  <a:srgbClr val="960000"/>
                </a:solidFill>
              </a:rPr>
              <a:t>(по отраслям)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«Социальная работа» </a:t>
            </a:r>
            <a:endParaRPr lang="ru-RU" sz="16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«Дизайн» </a:t>
            </a:r>
            <a:r>
              <a:rPr lang="ru-RU" sz="1600" dirty="0">
                <a:solidFill>
                  <a:srgbClr val="960000"/>
                </a:solidFill>
              </a:rPr>
              <a:t>(по отраслям)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«Право </a:t>
            </a:r>
            <a:r>
              <a:rPr lang="ru-RU" sz="1600" dirty="0">
                <a:solidFill>
                  <a:srgbClr val="960000"/>
                </a:solidFill>
              </a:rPr>
              <a:t>и судебное </a:t>
            </a:r>
            <a:r>
              <a:rPr lang="ru-RU" sz="1600" dirty="0" smtClean="0">
                <a:solidFill>
                  <a:srgbClr val="960000"/>
                </a:solidFill>
              </a:rPr>
              <a:t>администрирование» </a:t>
            </a:r>
            <a:endParaRPr lang="ru-RU" sz="16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«Коррекционная </a:t>
            </a:r>
            <a:r>
              <a:rPr lang="ru-RU" sz="1600" dirty="0">
                <a:solidFill>
                  <a:srgbClr val="960000"/>
                </a:solidFill>
              </a:rPr>
              <a:t>педагогика в начальном </a:t>
            </a:r>
            <a:r>
              <a:rPr lang="ru-RU" sz="1600" dirty="0" smtClean="0">
                <a:solidFill>
                  <a:srgbClr val="960000"/>
                </a:solidFill>
              </a:rPr>
              <a:t>образовании»</a:t>
            </a:r>
            <a:endParaRPr lang="ru-RU" sz="16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«Педагогика </a:t>
            </a:r>
            <a:r>
              <a:rPr lang="ru-RU" sz="1600" dirty="0">
                <a:solidFill>
                  <a:srgbClr val="960000"/>
                </a:solidFill>
              </a:rPr>
              <a:t>дополнительного </a:t>
            </a:r>
            <a:r>
              <a:rPr lang="ru-RU" sz="1600" dirty="0" smtClean="0">
                <a:solidFill>
                  <a:srgbClr val="960000"/>
                </a:solidFill>
              </a:rPr>
              <a:t>образования» </a:t>
            </a:r>
            <a:endParaRPr lang="ru-RU" sz="16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«Фармация»</a:t>
            </a:r>
            <a:endParaRPr lang="ru-RU" sz="16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960000"/>
                </a:solidFill>
              </a:rPr>
              <a:t>«Документационное обеспечение </a:t>
            </a:r>
            <a:r>
              <a:rPr lang="ru-RU" sz="1600" dirty="0">
                <a:solidFill>
                  <a:srgbClr val="960000"/>
                </a:solidFill>
              </a:rPr>
              <a:t>управления и </a:t>
            </a:r>
            <a:r>
              <a:rPr lang="ru-RU" sz="1600" dirty="0" smtClean="0">
                <a:solidFill>
                  <a:srgbClr val="960000"/>
                </a:solidFill>
              </a:rPr>
              <a:t>архивоведение» </a:t>
            </a:r>
            <a:endParaRPr lang="ru-RU" sz="1600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1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1676" y="1988808"/>
            <a:ext cx="5198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60000"/>
                </a:solidFill>
                <a:hlinkClick r:id="rId2"/>
              </a:rPr>
              <a:t>http://www.sielom</a:t>
            </a:r>
            <a:r>
              <a:rPr lang="ru-RU" sz="3200" b="1" dirty="0">
                <a:solidFill>
                  <a:srgbClr val="960000"/>
                </a:solidFill>
                <a:hlinkClick r:id="rId2"/>
              </a:rPr>
              <a:t>.</a:t>
            </a:r>
            <a:r>
              <a:rPr lang="en-US" sz="3200" b="1" dirty="0" err="1" smtClean="0">
                <a:solidFill>
                  <a:srgbClr val="960000"/>
                </a:solidFill>
                <a:hlinkClick r:id="rId2"/>
              </a:rPr>
              <a:t>ru</a:t>
            </a:r>
            <a:endParaRPr lang="ru-RU" sz="3200" b="1" dirty="0" smtClean="0">
              <a:solidFill>
                <a:srgbClr val="96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960000"/>
                </a:solidFill>
              </a:rPr>
              <a:t>тел</a:t>
            </a:r>
            <a:r>
              <a:rPr lang="ru-RU" sz="3200" b="1" dirty="0">
                <a:solidFill>
                  <a:srgbClr val="960000"/>
                </a:solidFill>
              </a:rPr>
              <a:t>. (3462) 24-95-28</a:t>
            </a:r>
          </a:p>
          <a:p>
            <a:pPr algn="ctr"/>
            <a:r>
              <a:rPr lang="en-US" sz="3200" b="1" dirty="0" err="1">
                <a:solidFill>
                  <a:srgbClr val="960000"/>
                </a:solidFill>
              </a:rPr>
              <a:t>tgusf</a:t>
            </a:r>
            <a:r>
              <a:rPr lang="ru-RU" sz="3200" b="1" dirty="0">
                <a:solidFill>
                  <a:srgbClr val="960000"/>
                </a:solidFill>
              </a:rPr>
              <a:t>_</a:t>
            </a:r>
            <a:r>
              <a:rPr lang="en-US" sz="3200" b="1" dirty="0">
                <a:solidFill>
                  <a:srgbClr val="960000"/>
                </a:solidFill>
              </a:rPr>
              <a:t>dog</a:t>
            </a:r>
            <a:r>
              <a:rPr lang="ru-RU" sz="3200" b="1" dirty="0">
                <a:solidFill>
                  <a:srgbClr val="960000"/>
                </a:solidFill>
              </a:rPr>
              <a:t>@</a:t>
            </a:r>
            <a:r>
              <a:rPr lang="en-US" sz="3200" b="1" dirty="0">
                <a:solidFill>
                  <a:srgbClr val="960000"/>
                </a:solidFill>
              </a:rPr>
              <a:t>mail</a:t>
            </a:r>
            <a:r>
              <a:rPr lang="ru-RU" sz="3200" b="1" dirty="0">
                <a:solidFill>
                  <a:srgbClr val="960000"/>
                </a:solidFill>
              </a:rPr>
              <a:t>.</a:t>
            </a:r>
            <a:r>
              <a:rPr lang="en-US" sz="3200" b="1" dirty="0" err="1">
                <a:solidFill>
                  <a:srgbClr val="960000"/>
                </a:solidFill>
              </a:rPr>
              <a:t>ru</a:t>
            </a:r>
            <a:endParaRPr lang="ru-RU" sz="3200" b="1" dirty="0">
              <a:solidFill>
                <a:srgbClr val="960000"/>
              </a:solidFill>
              <a:hlinkClick r:id="rId3"/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91366" y="188640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61532" y="733327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63017" y="603813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60000"/>
                </a:solidFill>
              </a:rPr>
              <a:t>АН ПОО </a:t>
            </a:r>
            <a:r>
              <a:rPr lang="ru-RU" sz="2800" b="1" dirty="0">
                <a:solidFill>
                  <a:srgbClr val="960000"/>
                </a:solidFill>
              </a:rPr>
              <a:t>«Сургутский институт </a:t>
            </a:r>
            <a:r>
              <a:rPr lang="ru-RU" sz="2800" b="1" dirty="0" smtClean="0">
                <a:solidFill>
                  <a:srgbClr val="960000"/>
                </a:solidFill>
              </a:rPr>
              <a:t/>
            </a:r>
            <a:br>
              <a:rPr lang="ru-RU" sz="2800" b="1" dirty="0" smtClean="0">
                <a:solidFill>
                  <a:srgbClr val="960000"/>
                </a:solidFill>
              </a:rPr>
            </a:br>
            <a:r>
              <a:rPr lang="ru-RU" sz="2800" b="1" dirty="0" smtClean="0">
                <a:solidFill>
                  <a:srgbClr val="960000"/>
                </a:solidFill>
              </a:rPr>
              <a:t>экономики</a:t>
            </a:r>
            <a:r>
              <a:rPr lang="ru-RU" sz="2800" b="1" dirty="0">
                <a:solidFill>
                  <a:srgbClr val="960000"/>
                </a:solidFill>
              </a:rPr>
              <a:t>, </a:t>
            </a:r>
            <a:r>
              <a:rPr lang="ru-RU" sz="2800" b="1" dirty="0" smtClean="0">
                <a:solidFill>
                  <a:srgbClr val="960000"/>
                </a:solidFill>
              </a:rPr>
              <a:t>управления </a:t>
            </a:r>
            <a:r>
              <a:rPr lang="ru-RU" sz="2800" b="1" dirty="0">
                <a:solidFill>
                  <a:srgbClr val="960000"/>
                </a:solidFill>
              </a:rPr>
              <a:t>и права» </a:t>
            </a:r>
            <a:endParaRPr lang="ru-RU" sz="2800" dirty="0">
              <a:solidFill>
                <a:srgbClr val="960000"/>
              </a:solidFill>
            </a:endParaRPr>
          </a:p>
          <a:p>
            <a:endParaRPr lang="ru-RU" sz="2800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692696"/>
            <a:ext cx="3672408" cy="1143000"/>
          </a:xfrm>
        </p:spPr>
        <p:txBody>
          <a:bodyPr>
            <a:normAutofit/>
          </a:bodyPr>
          <a:lstStyle/>
          <a:p>
            <a:pPr marL="85725" fontAlgn="auto">
              <a:spcAft>
                <a:spcPts val="0"/>
              </a:spcAft>
              <a:defRPr/>
            </a:pPr>
            <a:r>
              <a:rPr lang="ru-RU" i="1" dirty="0">
                <a:solidFill>
                  <a:srgbClr val="800000"/>
                </a:solidFill>
              </a:rPr>
              <a:t>       </a:t>
            </a:r>
            <a:endParaRPr lang="ru-RU" b="1" dirty="0">
              <a:solidFill>
                <a:srgbClr val="800000"/>
              </a:solidFill>
            </a:endParaRPr>
          </a:p>
        </p:txBody>
      </p: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 dirty="0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 dirty="0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 dirty="0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 dirty="0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 dirty="0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3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492896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800000"/>
                </a:solidFill>
              </a:rPr>
              <a:t/>
            </a:r>
            <a:br>
              <a:rPr lang="ru-RU" sz="4000" b="1" dirty="0">
                <a:solidFill>
                  <a:srgbClr val="800000"/>
                </a:solidFill>
              </a:rPr>
            </a:br>
            <a:endParaRPr lang="ru-RU" sz="40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47340538"/>
              </p:ext>
            </p:extLst>
          </p:nvPr>
        </p:nvGraphicFramePr>
        <p:xfrm>
          <a:off x="1691616" y="315591"/>
          <a:ext cx="7142423" cy="560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Управляющая кнопка: домой 11">
            <a:hlinkClick r:id="rId9" action="ppaction://hlinksldjump" highlightClick="1"/>
          </p:cNvPr>
          <p:cNvSpPr/>
          <p:nvPr/>
        </p:nvSpPr>
        <p:spPr>
          <a:xfrm>
            <a:off x="8100392" y="360105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l="5618" t="10844" r="79488" b="17699"/>
          <a:stretch/>
        </p:blipFill>
        <p:spPr bwMode="auto">
          <a:xfrm>
            <a:off x="936975" y="818652"/>
            <a:ext cx="59366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7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l="2569" t="10844" r="79488" b="17699"/>
          <a:stretch/>
        </p:blipFill>
        <p:spPr bwMode="auto">
          <a:xfrm>
            <a:off x="341436" y="1538748"/>
            <a:ext cx="1242954" cy="216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Z:\FORALL\МЕРОПРИЯТИЯ\Выставка Образование и карьера\2019\Шаблон презентации\1 слайд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7" t="5918" r="7115" b="76828"/>
          <a:stretch/>
        </p:blipFill>
        <p:spPr bwMode="auto">
          <a:xfrm>
            <a:off x="7719214" y="638628"/>
            <a:ext cx="934883" cy="10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57097" y="3538411"/>
            <a:ext cx="7505156" cy="162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Образовательная карта города Сургута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учащимся 10-11-х классов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:\FORALL\МЕРОПРИЯТИЯ\Выставка Образование и карьера\2020\логотип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7" t="41929" r="2129" b="4526"/>
          <a:stretch/>
        </p:blipFill>
        <p:spPr bwMode="auto">
          <a:xfrm>
            <a:off x="1547664" y="1196752"/>
            <a:ext cx="6104167" cy="2095811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4203" y="332656"/>
            <a:ext cx="283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Выпускник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51" y="4725144"/>
            <a:ext cx="2952328" cy="194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253984"/>
              </p:ext>
            </p:extLst>
          </p:nvPr>
        </p:nvGraphicFramePr>
        <p:xfrm>
          <a:off x="395536" y="1041421"/>
          <a:ext cx="8285280" cy="45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Управляющая кнопка: домой 4">
            <a:hlinkClick r:id="rId8" action="ppaction://hlinksldjump" highlightClick="1"/>
          </p:cNvPr>
          <p:cNvSpPr/>
          <p:nvPr/>
        </p:nvSpPr>
        <p:spPr>
          <a:xfrm>
            <a:off x="8191366" y="29665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2953617"/>
              </p:ext>
            </p:extLst>
          </p:nvPr>
        </p:nvGraphicFramePr>
        <p:xfrm>
          <a:off x="881508" y="365945"/>
          <a:ext cx="7920880" cy="5403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ÐÐ°ÑÑÐ¸Ð½ÐºÐ¸ Ð¿Ð¾ Ð·Ð°Ð¿ÑÐ¾ÑÑ ÐÐ«Ð¡Ð¨ÐÐ ÐÐÐ ÐÐÐÐÐÐÐÐ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52" y="5085184"/>
            <a:ext cx="2822709" cy="17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8" action="ppaction://hlinksldjump" highlightClick="1"/>
          </p:cNvPr>
          <p:cNvSpPr/>
          <p:nvPr/>
        </p:nvSpPr>
        <p:spPr>
          <a:xfrm>
            <a:off x="8244408" y="260648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85462" y="3976588"/>
            <a:ext cx="144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1"/>
          <a:stretch/>
        </p:blipFill>
        <p:spPr>
          <a:xfrm>
            <a:off x="723036" y="127430"/>
            <a:ext cx="693897" cy="756936"/>
          </a:xfrm>
          <a:prstGeom prst="rect">
            <a:avLst/>
          </a:prstGeom>
        </p:spPr>
      </p:pic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191366" y="188640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41556" y="188640"/>
            <a:ext cx="7075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БУ </a:t>
            </a:r>
            <a:r>
              <a:rPr lang="ru-RU" sz="2000" b="1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Сургутский государственный педагогический университет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139228"/>
            <a:ext cx="850212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Юридический адрес: </a:t>
            </a:r>
            <a:r>
              <a:rPr lang="ru-RU" sz="1400" dirty="0" smtClean="0"/>
              <a:t>Ханты-Мансийский </a:t>
            </a:r>
            <a:r>
              <a:rPr lang="ru-RU" sz="1400" dirty="0"/>
              <a:t>автономный округ – Югра, </a:t>
            </a:r>
            <a:r>
              <a:rPr lang="ru-RU" sz="1400" dirty="0" smtClean="0"/>
              <a:t>г</a:t>
            </a:r>
            <a:r>
              <a:rPr lang="ru-RU" sz="1400" dirty="0"/>
              <a:t>. Сургут, ул. 50 лет ВЛКСМ,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д. </a:t>
            </a:r>
            <a:r>
              <a:rPr lang="ru-RU" sz="1400" dirty="0"/>
              <a:t>10/2</a:t>
            </a:r>
          </a:p>
          <a:p>
            <a:r>
              <a:rPr lang="ru-RU" sz="1400" dirty="0"/>
              <a:t>Телефон: +7(3462)31-94-34</a:t>
            </a:r>
          </a:p>
          <a:p>
            <a:r>
              <a:rPr lang="ru-RU" sz="1400" dirty="0"/>
              <a:t>Факс: +7(3462)31-94-38</a:t>
            </a:r>
          </a:p>
          <a:p>
            <a:r>
              <a:rPr lang="ru-RU" sz="1600" dirty="0"/>
              <a:t>Е-</a:t>
            </a:r>
            <a:r>
              <a:rPr lang="en-US" sz="1600" dirty="0"/>
              <a:t>mail</a:t>
            </a:r>
            <a:r>
              <a:rPr lang="ru-RU" sz="1600" dirty="0"/>
              <a:t>: </a:t>
            </a:r>
            <a:r>
              <a:rPr lang="en-US" sz="1600" dirty="0">
                <a:hlinkClick r:id="rId4"/>
              </a:rPr>
              <a:t>office</a:t>
            </a:r>
            <a:r>
              <a:rPr lang="ru-RU" sz="1600" dirty="0">
                <a:hlinkClick r:id="rId4"/>
              </a:rPr>
              <a:t>@</a:t>
            </a:r>
            <a:r>
              <a:rPr lang="en-US" sz="1600" dirty="0" err="1">
                <a:hlinkClick r:id="rId4"/>
              </a:rPr>
              <a:t>surgpu</a:t>
            </a:r>
            <a:r>
              <a:rPr lang="ru-RU" sz="1600" dirty="0">
                <a:hlinkClick r:id="rId4"/>
              </a:rPr>
              <a:t>.</a:t>
            </a:r>
            <a:r>
              <a:rPr lang="en-US" sz="1600" dirty="0" err="1" smtClean="0">
                <a:hlinkClick r:id="rId4"/>
              </a:rPr>
              <a:t>ru</a:t>
            </a:r>
            <a:endParaRPr lang="ru-RU" sz="1600" dirty="0" smtClean="0"/>
          </a:p>
          <a:p>
            <a:r>
              <a:rPr lang="ru-RU" sz="1400" dirty="0" smtClean="0"/>
              <a:t>Официальный </a:t>
            </a:r>
            <a:r>
              <a:rPr lang="ru-RU" sz="1400" dirty="0"/>
              <a:t>сайт: </a:t>
            </a:r>
            <a:r>
              <a:rPr lang="en-US" dirty="0">
                <a:hlinkClick r:id="rId5"/>
              </a:rPr>
              <a:t>www</a:t>
            </a:r>
            <a:r>
              <a:rPr lang="ru-RU" dirty="0">
                <a:hlinkClick r:id="rId5"/>
              </a:rPr>
              <a:t>.</a:t>
            </a:r>
            <a:r>
              <a:rPr lang="en-US" dirty="0" err="1">
                <a:hlinkClick r:id="rId5"/>
              </a:rPr>
              <a:t>surgpu</a:t>
            </a:r>
            <a:r>
              <a:rPr lang="ru-RU" dirty="0">
                <a:hlinkClick r:id="rId5"/>
              </a:rPr>
              <a:t>.</a:t>
            </a:r>
            <a:r>
              <a:rPr lang="en-US" dirty="0" err="1" smtClean="0">
                <a:hlinkClick r:id="rId5"/>
              </a:rPr>
              <a:t>ru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8072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Организация работы с молодежью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Гостиничное дело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960000"/>
                </a:solidFill>
              </a:rPr>
              <a:t>Физическая культура</a:t>
            </a:r>
            <a:endParaRPr lang="ru-RU" sz="1400" dirty="0">
              <a:solidFill>
                <a:srgbClr val="96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Педагогическое </a:t>
            </a:r>
            <a:r>
              <a:rPr lang="ru-RU" sz="1400" dirty="0" smtClean="0">
                <a:solidFill>
                  <a:srgbClr val="960000"/>
                </a:solidFill>
              </a:rPr>
              <a:t>образование (направленность </a:t>
            </a:r>
            <a:r>
              <a:rPr lang="ru-RU" sz="1400" i="1" dirty="0">
                <a:solidFill>
                  <a:srgbClr val="960000"/>
                </a:solidFill>
              </a:rPr>
              <a:t>Изобразительное искусство</a:t>
            </a:r>
            <a:r>
              <a:rPr lang="ru-RU" sz="1400" dirty="0">
                <a:solidFill>
                  <a:srgbClr val="960000"/>
                </a:solidFill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Педагогическое образование с двумя профилями </a:t>
            </a:r>
            <a:r>
              <a:rPr lang="ru-RU" sz="1400" dirty="0" smtClean="0">
                <a:solidFill>
                  <a:srgbClr val="960000"/>
                </a:solidFill>
              </a:rPr>
              <a:t>подготовки (направленность </a:t>
            </a:r>
            <a:r>
              <a:rPr lang="ru-RU" sz="1400" i="1" dirty="0">
                <a:solidFill>
                  <a:srgbClr val="960000"/>
                </a:solidFill>
              </a:rPr>
              <a:t>Математика и начальное образование</a:t>
            </a:r>
            <a:r>
              <a:rPr lang="ru-RU" sz="1400" dirty="0">
                <a:solidFill>
                  <a:srgbClr val="960000"/>
                </a:solidFill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 </a:t>
            </a:r>
            <a:r>
              <a:rPr lang="ru-RU" sz="1400" dirty="0" smtClean="0">
                <a:solidFill>
                  <a:srgbClr val="960000"/>
                </a:solidFill>
              </a:rPr>
              <a:t>Педагогическое </a:t>
            </a:r>
            <a:r>
              <a:rPr lang="ru-RU" sz="1400" dirty="0">
                <a:solidFill>
                  <a:srgbClr val="960000"/>
                </a:solidFill>
              </a:rPr>
              <a:t>образование с двумя профилями </a:t>
            </a:r>
            <a:r>
              <a:rPr lang="ru-RU" sz="1400" dirty="0" smtClean="0">
                <a:solidFill>
                  <a:srgbClr val="960000"/>
                </a:solidFill>
              </a:rPr>
              <a:t>подготовки (направленность </a:t>
            </a:r>
            <a:r>
              <a:rPr lang="ru-RU" sz="1400" i="1" dirty="0">
                <a:solidFill>
                  <a:srgbClr val="960000"/>
                </a:solidFill>
              </a:rPr>
              <a:t>Иностранные языки)</a:t>
            </a:r>
            <a:endParaRPr lang="ru-RU" sz="1400" dirty="0">
              <a:solidFill>
                <a:srgbClr val="96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Педагогическое образование с двумя профилями </a:t>
            </a:r>
            <a:r>
              <a:rPr lang="ru-RU" sz="1400" dirty="0" smtClean="0">
                <a:solidFill>
                  <a:srgbClr val="960000"/>
                </a:solidFill>
              </a:rPr>
              <a:t>подготовки (направленность </a:t>
            </a:r>
            <a:r>
              <a:rPr lang="ru-RU" sz="1400" i="1" dirty="0">
                <a:solidFill>
                  <a:srgbClr val="960000"/>
                </a:solidFill>
              </a:rPr>
              <a:t>Математика и информатика)</a:t>
            </a:r>
            <a:endParaRPr lang="ru-RU" sz="1400" dirty="0">
              <a:solidFill>
                <a:srgbClr val="96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Педагогическое образование с двумя профилями </a:t>
            </a:r>
            <a:r>
              <a:rPr lang="ru-RU" sz="1400" dirty="0" smtClean="0">
                <a:solidFill>
                  <a:srgbClr val="960000"/>
                </a:solidFill>
              </a:rPr>
              <a:t>подготовки (направленность </a:t>
            </a:r>
            <a:r>
              <a:rPr lang="ru-RU" sz="1400" i="1" dirty="0">
                <a:solidFill>
                  <a:srgbClr val="960000"/>
                </a:solidFill>
              </a:rPr>
              <a:t>Дошкольное образование и дополнительное образование</a:t>
            </a:r>
            <a:r>
              <a:rPr lang="ru-RU" sz="1400" i="1" dirty="0" smtClean="0">
                <a:solidFill>
                  <a:srgbClr val="960000"/>
                </a:solidFill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Педагогическое образование с двумя профилями подготовки (направленность </a:t>
            </a:r>
            <a:r>
              <a:rPr lang="ru-RU" sz="1400" i="1" dirty="0">
                <a:solidFill>
                  <a:srgbClr val="960000"/>
                </a:solidFill>
              </a:rPr>
              <a:t>Дошкольное образование и начальное образование)</a:t>
            </a:r>
            <a:endParaRPr lang="ru-RU" sz="1400" dirty="0">
              <a:solidFill>
                <a:srgbClr val="96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96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980728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960000"/>
                </a:solidFill>
              </a:rPr>
              <a:t>Педагогическое </a:t>
            </a:r>
            <a:r>
              <a:rPr lang="ru-RU" sz="1400" dirty="0">
                <a:solidFill>
                  <a:srgbClr val="960000"/>
                </a:solidFill>
              </a:rPr>
              <a:t>образование с двумя профилями </a:t>
            </a:r>
            <a:r>
              <a:rPr lang="ru-RU" sz="1400" dirty="0" smtClean="0">
                <a:solidFill>
                  <a:srgbClr val="960000"/>
                </a:solidFill>
              </a:rPr>
              <a:t>подготовки (направленность </a:t>
            </a:r>
            <a:r>
              <a:rPr lang="ru-RU" sz="1400" i="1" dirty="0">
                <a:solidFill>
                  <a:srgbClr val="960000"/>
                </a:solidFill>
              </a:rPr>
              <a:t>История и обществознание)</a:t>
            </a:r>
            <a:endParaRPr lang="ru-RU" sz="1400" dirty="0">
              <a:solidFill>
                <a:srgbClr val="96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960000"/>
                </a:solidFill>
              </a:rPr>
              <a:t>Педагогическое образование с двумя профилями </a:t>
            </a:r>
            <a:r>
              <a:rPr lang="ru-RU" sz="1400" dirty="0" smtClean="0">
                <a:solidFill>
                  <a:srgbClr val="960000"/>
                </a:solidFill>
              </a:rPr>
              <a:t>подготовки (направленность </a:t>
            </a:r>
            <a:r>
              <a:rPr lang="ru-RU" sz="1400" i="1" dirty="0">
                <a:solidFill>
                  <a:srgbClr val="960000"/>
                </a:solidFill>
              </a:rPr>
              <a:t>Русский язык и литература)</a:t>
            </a:r>
            <a:endParaRPr lang="ru-RU" sz="1400" dirty="0">
              <a:solidFill>
                <a:srgbClr val="96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960000"/>
                </a:solidFill>
              </a:rPr>
              <a:t>Педагогическое образование с двумя профилями </a:t>
            </a:r>
            <a:r>
              <a:rPr lang="ru-RU" sz="1400" dirty="0" smtClean="0">
                <a:solidFill>
                  <a:srgbClr val="960000"/>
                </a:solidFill>
              </a:rPr>
              <a:t>подготовки (направленность </a:t>
            </a:r>
            <a:r>
              <a:rPr lang="ru-RU" sz="1400" i="1" dirty="0">
                <a:solidFill>
                  <a:srgbClr val="960000"/>
                </a:solidFill>
              </a:rPr>
              <a:t>Основы безопасности жизнедеятельности и Физическая культура)</a:t>
            </a:r>
            <a:endParaRPr lang="ru-RU" sz="1400" dirty="0">
              <a:solidFill>
                <a:srgbClr val="96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960000"/>
                </a:solidFill>
              </a:rPr>
              <a:t>Психолого-педагогическое образование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960000"/>
                </a:solidFill>
              </a:rPr>
              <a:t>Специальное (дефектологическое) образование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960000"/>
                </a:solidFill>
              </a:rPr>
              <a:t>Документоведение и архивоведение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960000"/>
                </a:solidFill>
              </a:rPr>
              <a:t>Физическая культура для лиц с отклонениями в состоянии здоровья (адаптивная физическая культура)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960000"/>
                </a:solidFill>
              </a:rPr>
              <a:t>Социально-культурная деятельность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960000"/>
                </a:solidFill>
              </a:rPr>
              <a:t>Специальное (дефектологическое) </a:t>
            </a:r>
            <a:r>
              <a:rPr lang="ru-RU" sz="1400" dirty="0" smtClean="0">
                <a:solidFill>
                  <a:srgbClr val="960000"/>
                </a:solidFill>
              </a:rPr>
              <a:t>образование </a:t>
            </a:r>
            <a:endParaRPr lang="ru-RU" sz="1400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047" y="548680"/>
            <a:ext cx="7367069" cy="8640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453"/>
            <a:ext cx="826527" cy="826527"/>
          </a:xfrm>
        </p:spPr>
      </p:pic>
      <p:sp>
        <p:nvSpPr>
          <p:cNvPr id="9" name="Прямоугольник 8"/>
          <p:cNvSpPr/>
          <p:nvPr/>
        </p:nvSpPr>
        <p:spPr>
          <a:xfrm>
            <a:off x="1049557" y="35224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8252415" y="181218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29522" y="181218"/>
            <a:ext cx="784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БУ ВО </a:t>
            </a: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Сургутский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государственный </a:t>
            </a:r>
            <a:r>
              <a:rPr lang="ru-RU" sz="2400" b="1" dirty="0">
                <a:solidFill>
                  <a:srgbClr val="C00000"/>
                </a:solidFill>
              </a:rPr>
              <a:t>университет»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157192"/>
            <a:ext cx="8584878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Юридический адрес: </a:t>
            </a:r>
            <a:r>
              <a:rPr lang="ru-RU" sz="1400" dirty="0" smtClean="0"/>
              <a:t>Ханты-Мансийский </a:t>
            </a:r>
            <a:r>
              <a:rPr lang="ru-RU" sz="1400" dirty="0"/>
              <a:t>автономный округ – Югра, г. Сургут, пр. Ленина, д. 1</a:t>
            </a:r>
          </a:p>
          <a:p>
            <a:r>
              <a:rPr lang="ru-RU" sz="1400" dirty="0"/>
              <a:t>Телефон: 8 (3462) 76-29-00</a:t>
            </a:r>
          </a:p>
          <a:p>
            <a:r>
              <a:rPr lang="ru-RU" sz="1400" dirty="0"/>
              <a:t>Факс: 8 (3462) 76-29-29</a:t>
            </a:r>
          </a:p>
          <a:p>
            <a:r>
              <a:rPr lang="ru-RU" sz="1400" dirty="0"/>
              <a:t>Е-</a:t>
            </a:r>
            <a:r>
              <a:rPr lang="en-US" sz="1400" dirty="0"/>
              <a:t>mail</a:t>
            </a:r>
            <a:r>
              <a:rPr lang="ru-RU" sz="1400" dirty="0"/>
              <a:t>: </a:t>
            </a:r>
            <a:r>
              <a:rPr lang="ru-RU" sz="1400" u="sng" dirty="0">
                <a:hlinkClick r:id="rId5"/>
              </a:rPr>
              <a:t>secretar@surgu.ru</a:t>
            </a:r>
            <a:endParaRPr lang="ru-RU" sz="1400" dirty="0"/>
          </a:p>
          <a:p>
            <a:r>
              <a:rPr lang="ru-RU" sz="1400" dirty="0"/>
              <a:t>Официальный сайт: </a:t>
            </a:r>
            <a:r>
              <a:rPr lang="en-US" sz="1400" dirty="0">
                <a:hlinkClick r:id="rId6"/>
              </a:rPr>
              <a:t>www</a:t>
            </a:r>
            <a:r>
              <a:rPr lang="ru-RU" sz="1400" dirty="0">
                <a:hlinkClick r:id="rId6"/>
              </a:rPr>
              <a:t>.</a:t>
            </a:r>
            <a:r>
              <a:rPr lang="en-US" sz="1400" dirty="0" err="1">
                <a:hlinkClick r:id="rId6"/>
              </a:rPr>
              <a:t>surgu</a:t>
            </a:r>
            <a:r>
              <a:rPr lang="ru-RU" sz="1400" dirty="0">
                <a:hlinkClick r:id="rId6"/>
              </a:rPr>
              <a:t>.</a:t>
            </a:r>
            <a:r>
              <a:rPr lang="en-US" sz="1400" dirty="0" err="1" smtClean="0">
                <a:hlinkClick r:id="rId6"/>
              </a:rPr>
              <a:t>ru</a:t>
            </a:r>
            <a:endParaRPr lang="ru-RU" sz="14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21543989"/>
              </p:ext>
            </p:extLst>
          </p:nvPr>
        </p:nvGraphicFramePr>
        <p:xfrm>
          <a:off x="1241556" y="1052473"/>
          <a:ext cx="6985016" cy="405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1398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348880"/>
            <a:ext cx="6101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dirty="0"/>
              <a:t>Нефтегазовое дело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dirty="0"/>
              <a:t>Эксплуатация транспортных </a:t>
            </a:r>
            <a:r>
              <a:rPr lang="ru-RU" sz="2000" b="1" dirty="0" smtClean="0"/>
              <a:t>технологических </a:t>
            </a:r>
            <a:r>
              <a:rPr lang="ru-RU" sz="2000" b="1" dirty="0"/>
              <a:t>машин и </a:t>
            </a:r>
            <a:r>
              <a:rPr lang="ru-RU" sz="2000" b="1" dirty="0" smtClean="0"/>
              <a:t>комплексов</a:t>
            </a:r>
            <a:endParaRPr lang="ru-RU" sz="2000" b="1" dirty="0"/>
          </a:p>
        </p:txBody>
      </p:sp>
      <p:sp>
        <p:nvSpPr>
          <p:cNvPr id="8" name="AutoShape 2" descr="ÐÐ°ÑÑÐ¸Ð½ÐºÐ¸ Ð¿Ð¾ Ð·Ð°Ð¿ÑÐ¾ÑÑ ÐÐÐÐ£Ð¡Ð¢Ð ÐÐ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8"/>
          <a:stretch/>
        </p:blipFill>
        <p:spPr bwMode="auto">
          <a:xfrm>
            <a:off x="6228184" y="2132856"/>
            <a:ext cx="2665794" cy="198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16416" y="260648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69269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960000"/>
                </a:solidFill>
              </a:rPr>
              <a:t>Сургутский институт нефти и газа (филиал) </a:t>
            </a:r>
            <a:r>
              <a:rPr lang="ru-RU" sz="2400" b="1" dirty="0" smtClean="0">
                <a:solidFill>
                  <a:srgbClr val="960000"/>
                </a:solidFill>
              </a:rPr>
              <a:t>ФГБОУ ВО </a:t>
            </a:r>
            <a:r>
              <a:rPr lang="ru-RU" sz="2400" b="1" dirty="0">
                <a:solidFill>
                  <a:srgbClr val="960000"/>
                </a:solidFill>
              </a:rPr>
              <a:t>«Тюменский индустриальный университет»</a:t>
            </a:r>
          </a:p>
        </p:txBody>
      </p:sp>
      <p:pic>
        <p:nvPicPr>
          <p:cNvPr id="9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187624" y="764704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4941168"/>
            <a:ext cx="825704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Юридический адрес: Ханты-Мансийский автономный округ – Югра, г. Сургут, ул. Энтузиастов, д. 38</a:t>
            </a:r>
          </a:p>
          <a:p>
            <a:r>
              <a:rPr lang="ru-RU" sz="1400" dirty="0" smtClean="0"/>
              <a:t>Телефон: +7 (3462) 35-25-88, 35-25-90</a:t>
            </a:r>
          </a:p>
          <a:p>
            <a:r>
              <a:rPr lang="ru-RU" sz="1400" dirty="0" smtClean="0"/>
              <a:t>Факс: +7 (3462) 35-25-88</a:t>
            </a:r>
          </a:p>
          <a:p>
            <a:r>
              <a:rPr lang="ru-RU" sz="1400" dirty="0" smtClean="0"/>
              <a:t>Е-</a:t>
            </a:r>
            <a:r>
              <a:rPr lang="en-US" sz="1400" dirty="0" smtClean="0"/>
              <a:t>mail</a:t>
            </a:r>
            <a:r>
              <a:rPr lang="ru-RU" sz="1400" dirty="0" smtClean="0"/>
              <a:t>: </a:t>
            </a:r>
            <a:r>
              <a:rPr lang="ru-RU" sz="1400" dirty="0" smtClean="0">
                <a:hlinkClick r:id="rId6"/>
              </a:rPr>
              <a:t>ftgs@tyuiu.ru</a:t>
            </a:r>
            <a:endParaRPr lang="ru-RU" sz="1400" dirty="0" smtClean="0"/>
          </a:p>
          <a:p>
            <a:r>
              <a:rPr lang="ru-RU" sz="1400" dirty="0" smtClean="0"/>
              <a:t>Официальный сайт: </a:t>
            </a:r>
            <a:r>
              <a:rPr lang="ru-RU" sz="1400" u="sng" dirty="0" smtClean="0">
                <a:hlinkClick r:id="rId7"/>
              </a:rPr>
              <a:t>www.tyuiu.ru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061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72728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680000"/>
                </a:solidFill>
              </a:rPr>
              <a:t>Сургутское представительство </a:t>
            </a:r>
            <a:endParaRPr lang="en-US" sz="2400" b="1" dirty="0" smtClean="0">
              <a:solidFill>
                <a:srgbClr val="680000"/>
              </a:solidFill>
            </a:endParaRPr>
          </a:p>
          <a:p>
            <a:pPr lvl="0" algn="ctr"/>
            <a:r>
              <a:rPr lang="ru-RU" sz="2400" b="1" dirty="0" smtClean="0">
                <a:solidFill>
                  <a:srgbClr val="680000"/>
                </a:solidFill>
              </a:rPr>
              <a:t>НОЧУ </a:t>
            </a:r>
            <a:r>
              <a:rPr lang="ru-RU" sz="2400" b="1" dirty="0">
                <a:solidFill>
                  <a:srgbClr val="680000"/>
                </a:solidFill>
              </a:rPr>
              <a:t>ВО «Московский финансово-промышленный университет «Синергия»</a:t>
            </a:r>
            <a:endParaRPr lang="ru-RU" sz="2400" dirty="0">
              <a:solidFill>
                <a:srgbClr val="680000"/>
              </a:solidFill>
            </a:endParaRPr>
          </a:p>
          <a:p>
            <a:pPr algn="ctr"/>
            <a:endParaRPr lang="ru-RU" sz="2200" dirty="0">
              <a:solidFill>
                <a:srgbClr val="68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2776"/>
            <a:ext cx="5864546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960000"/>
                </a:solidFill>
                <a:cs typeface="Times New Roman" panose="02020603050405020304" pitchFamily="18" charset="0"/>
              </a:rPr>
              <a:t>Экономика </a:t>
            </a:r>
            <a:endParaRPr lang="ru-RU" sz="1400" b="1" i="1" dirty="0">
              <a:solidFill>
                <a:srgbClr val="960000"/>
              </a:solidFill>
              <a:cs typeface="Times New Roman" panose="02020603050405020304" pitchFamily="18" charset="0"/>
            </a:endParaRP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b="1" i="1" dirty="0">
                <a:solidFill>
                  <a:srgbClr val="960000"/>
                </a:solidFill>
                <a:cs typeface="Times New Roman" panose="02020603050405020304" pitchFamily="18" charset="0"/>
              </a:rPr>
              <a:t>Менеджмент</a:t>
            </a: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960000"/>
                </a:solidFill>
                <a:cs typeface="Times New Roman" panose="02020603050405020304" pitchFamily="18" charset="0"/>
              </a:rPr>
              <a:t>Управление персоналом</a:t>
            </a:r>
            <a:endParaRPr lang="ru-RU" sz="1400" dirty="0">
              <a:solidFill>
                <a:srgbClr val="960000"/>
              </a:solidFill>
            </a:endParaRP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960000"/>
                </a:solidFill>
                <a:cs typeface="Times New Roman" panose="02020603050405020304" pitchFamily="18" charset="0"/>
              </a:rPr>
              <a:t>Государственное и муниципальное управление</a:t>
            </a: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960000"/>
                </a:solidFill>
                <a:cs typeface="Times New Roman" panose="02020603050405020304" pitchFamily="18" charset="0"/>
              </a:rPr>
              <a:t>Бизнес-информатика</a:t>
            </a: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960000"/>
                </a:solidFill>
                <a:cs typeface="Times New Roman" panose="02020603050405020304" pitchFamily="18" charset="0"/>
              </a:rPr>
              <a:t>Психология</a:t>
            </a: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960000"/>
                </a:solidFill>
                <a:cs typeface="Times New Roman" panose="02020603050405020304" pitchFamily="18" charset="0"/>
              </a:rPr>
              <a:t>Реклама и связи с общественностью</a:t>
            </a: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960000"/>
                </a:solidFill>
                <a:cs typeface="Times New Roman" panose="02020603050405020304" pitchFamily="18" charset="0"/>
              </a:rPr>
              <a:t>Юриспруденция</a:t>
            </a: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960000"/>
                </a:solidFill>
                <a:cs typeface="Times New Roman" panose="02020603050405020304" pitchFamily="18" charset="0"/>
              </a:rPr>
              <a:t>Прикладная информатика</a:t>
            </a: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960000"/>
                </a:solidFill>
                <a:cs typeface="Times New Roman" panose="02020603050405020304" pitchFamily="18" charset="0"/>
              </a:rPr>
              <a:t>Лингвистика</a:t>
            </a: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960000"/>
                </a:solidFill>
                <a:cs typeface="Times New Roman" panose="02020603050405020304" pitchFamily="18" charset="0"/>
              </a:rPr>
              <a:t>Дизайн</a:t>
            </a: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960000"/>
                </a:solidFill>
                <a:cs typeface="Times New Roman" panose="02020603050405020304" pitchFamily="18" charset="0"/>
              </a:rPr>
              <a:t>Психолого-педагогическое образование</a:t>
            </a: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rgbClr val="960000"/>
                </a:solidFill>
                <a:cs typeface="Times New Roman" panose="02020603050405020304" pitchFamily="18" charset="0"/>
              </a:rPr>
              <a:t>Информационные системы и технологии</a:t>
            </a: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endParaRPr lang="ru-RU" sz="1400" b="1" i="1" dirty="0" smtClean="0">
              <a:solidFill>
                <a:srgbClr val="960000"/>
              </a:solidFill>
              <a:cs typeface="Times New Roman" panose="02020603050405020304" pitchFamily="18" charset="0"/>
            </a:endParaRPr>
          </a:p>
          <a:p>
            <a:pPr indent="-285750" fontAlgn="ctr">
              <a:lnSpc>
                <a:spcPct val="115000"/>
              </a:lnSpc>
              <a:buFont typeface="Arial" pitchFamily="34" charset="0"/>
              <a:buChar char="•"/>
            </a:pPr>
            <a:endParaRPr lang="ru-RU" sz="1400" b="1" i="1" dirty="0" smtClean="0">
              <a:solidFill>
                <a:srgbClr val="96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¡ÑÑÐ³ÑÑÑÐºÐ¾Ðµ Ð¿ÑÐµÐ´ÑÑÐ°Ð²Ð¸ÑÐµÐ»ÑÑÑÐ²Ð¾ ÐÐ¾ÑÐºÐ¾Ð²ÑÐºÐ¾Ð³Ð¾  ÑÐ¸Ð½Ð°Ð½ÑÐ¾Ð²Ð¾-Ð¿ÑÐ¾Ð¼ÑÑÐ»ÐµÐ½Ð½Ð¾Ð³Ð¾ ÑÐ½Ð¸Ð²ÐµÑÑÐ¸ÑÐµÑÐ° Â«Ð¡Ð¸Ð½ÐµÑÐ³Ð¸Ñ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013931" cy="27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97152"/>
            <a:ext cx="8208912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Юридический адрес: 129090,  г. Москва, ул. Мещанская, дом 9/14, стр. 1</a:t>
            </a:r>
          </a:p>
          <a:p>
            <a:r>
              <a:rPr lang="ru-RU" sz="1400" dirty="0"/>
              <a:t>Адрес Сургутского представительства: </a:t>
            </a:r>
            <a:r>
              <a:rPr lang="ru-RU" sz="1400" dirty="0" smtClean="0"/>
              <a:t>Ханты-Мансийский автономный округ – Югра , </a:t>
            </a:r>
            <a:r>
              <a:rPr lang="ru-RU" sz="1400" dirty="0"/>
              <a:t>г. Сургут,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ул</a:t>
            </a:r>
            <a:r>
              <a:rPr lang="ru-RU" sz="1400" dirty="0"/>
              <a:t>. Маяковского, дом </a:t>
            </a:r>
            <a:r>
              <a:rPr lang="ru-RU" sz="1400" dirty="0" smtClean="0"/>
              <a:t>21 А, </a:t>
            </a:r>
            <a:r>
              <a:rPr lang="ru-RU" sz="1400" dirty="0"/>
              <a:t>оф. </a:t>
            </a:r>
            <a:r>
              <a:rPr lang="ru-RU" sz="1400" dirty="0" smtClean="0"/>
              <a:t>107-108</a:t>
            </a:r>
            <a:endParaRPr lang="ru-RU" sz="1400" dirty="0"/>
          </a:p>
          <a:p>
            <a:r>
              <a:rPr lang="ru-RU" sz="1400" dirty="0" smtClean="0"/>
              <a:t>Телефон</a:t>
            </a:r>
            <a:r>
              <a:rPr lang="ru-RU" sz="1400" dirty="0"/>
              <a:t>: (3462) 93-72-92</a:t>
            </a:r>
          </a:p>
          <a:p>
            <a:r>
              <a:rPr lang="ru-RU" sz="1600" dirty="0" smtClean="0"/>
              <a:t>Е-</a:t>
            </a:r>
            <a:r>
              <a:rPr lang="en-US" sz="1600" dirty="0"/>
              <a:t>mail</a:t>
            </a:r>
            <a:r>
              <a:rPr lang="ru-RU" sz="1600" dirty="0"/>
              <a:t>: </a:t>
            </a:r>
            <a:r>
              <a:rPr lang="en-US" dirty="0" err="1">
                <a:hlinkClick r:id="rId3"/>
              </a:rPr>
              <a:t>ELifanova</a:t>
            </a:r>
            <a:r>
              <a:rPr lang="ru-RU" dirty="0">
                <a:hlinkClick r:id="rId3"/>
              </a:rPr>
              <a:t>@</a:t>
            </a:r>
            <a:r>
              <a:rPr lang="en-US" dirty="0">
                <a:hlinkClick r:id="rId3"/>
              </a:rPr>
              <a:t>synergy</a:t>
            </a:r>
            <a:r>
              <a:rPr lang="ru-RU" dirty="0">
                <a:hlinkClick r:id="rId3"/>
              </a:rPr>
              <a:t>.</a:t>
            </a:r>
            <a:r>
              <a:rPr lang="en-US" dirty="0" err="1" smtClean="0">
                <a:hlinkClick r:id="rId3"/>
              </a:rPr>
              <a:t>ru</a:t>
            </a:r>
            <a:endParaRPr lang="ru-RU" dirty="0" smtClean="0"/>
          </a:p>
          <a:p>
            <a:r>
              <a:rPr lang="ru-RU" sz="1400" dirty="0" smtClean="0"/>
              <a:t>Официальный сайт: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://surgut.synergyregions.ru/</a:t>
            </a:r>
            <a:endParaRPr lang="ru-RU" dirty="0"/>
          </a:p>
        </p:txBody>
      </p:sp>
      <p:pic>
        <p:nvPicPr>
          <p:cNvPr id="8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619672" y="476672"/>
            <a:ext cx="576064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7" action="ppaction://hlinksldjump" highlightClick="1"/>
          </p:cNvPr>
          <p:cNvSpPr/>
          <p:nvPr/>
        </p:nvSpPr>
        <p:spPr>
          <a:xfrm>
            <a:off x="8316416" y="5733256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7287232"/>
              </p:ext>
            </p:extLst>
          </p:nvPr>
        </p:nvGraphicFramePr>
        <p:xfrm>
          <a:off x="71400" y="458604"/>
          <a:ext cx="8821080" cy="5670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Управляющая кнопка: домой 14">
            <a:hlinkClick r:id="rId7" action="ppaction://hlinksldjump" highlightClick="1"/>
          </p:cNvPr>
          <p:cNvSpPr/>
          <p:nvPr/>
        </p:nvSpPr>
        <p:spPr>
          <a:xfrm>
            <a:off x="8244408" y="260648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40" y="516660"/>
            <a:ext cx="1092442" cy="98672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772400" cy="45720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960000"/>
                </a:solidFill>
              </a:rPr>
              <a:t>Монтаж и техническая эксплуатация промышленного оборудования (по отраслям)</a:t>
            </a:r>
          </a:p>
          <a:p>
            <a:r>
              <a:rPr lang="ru-RU" sz="1800" dirty="0">
                <a:solidFill>
                  <a:srgbClr val="960000"/>
                </a:solidFill>
              </a:rPr>
              <a:t>Переработка нефти и газа</a:t>
            </a:r>
          </a:p>
          <a:p>
            <a:r>
              <a:rPr lang="ru-RU" sz="1800" dirty="0">
                <a:solidFill>
                  <a:srgbClr val="960000"/>
                </a:solidFill>
              </a:rPr>
              <a:t>Разработка и эксплуатация нефтяных и газовых месторождений</a:t>
            </a:r>
          </a:p>
          <a:p>
            <a:r>
              <a:rPr lang="ru-RU" sz="1800" dirty="0">
                <a:solidFill>
                  <a:srgbClr val="960000"/>
                </a:solidFill>
              </a:rPr>
              <a:t>Бурение нефтяных и газовых скважин</a:t>
            </a:r>
          </a:p>
          <a:p>
            <a:r>
              <a:rPr lang="ru-RU" sz="1800" dirty="0">
                <a:solidFill>
                  <a:srgbClr val="960000"/>
                </a:solidFill>
              </a:rPr>
              <a:t>Техническое обслуживание и ремонт автомобильного транспорта</a:t>
            </a:r>
            <a:endParaRPr lang="ru-RU" sz="1800" b="1" dirty="0">
              <a:solidFill>
                <a:srgbClr val="960000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8761" y="477937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Сургутский </a:t>
            </a:r>
            <a:r>
              <a:rPr lang="ru-RU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нефтяной техникум (филиал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  <a:r>
              <a:rPr lang="ru-RU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 ФГБОУ </a:t>
            </a:r>
            <a:r>
              <a:rPr lang="ru-RU" sz="24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ВО </a:t>
            </a:r>
            <a:r>
              <a:rPr lang="ru-RU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«ЮГУ»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933056"/>
            <a:ext cx="7452904" cy="1877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Юридический адрес: 628012, Ханты-Мансийский автономный </a:t>
            </a:r>
            <a:r>
              <a:rPr lang="ru-RU" sz="1400" dirty="0" smtClean="0"/>
              <a:t>округ</a:t>
            </a:r>
            <a:r>
              <a:rPr lang="en-US" sz="1400" dirty="0" smtClean="0"/>
              <a:t> </a:t>
            </a:r>
            <a:r>
              <a:rPr lang="ru-RU" sz="1400" dirty="0"/>
              <a:t>–</a:t>
            </a:r>
            <a:r>
              <a:rPr lang="ru-RU" sz="1400" dirty="0" smtClean="0"/>
              <a:t>Югра</a:t>
            </a:r>
            <a:r>
              <a:rPr lang="ru-RU" sz="1400" dirty="0"/>
              <a:t>, г. Ханты-Мансийск, ул. Чехова, д. 16</a:t>
            </a:r>
          </a:p>
          <a:p>
            <a:r>
              <a:rPr lang="ru-RU" sz="1400" dirty="0"/>
              <a:t>Фактический адрес: </a:t>
            </a:r>
            <a:r>
              <a:rPr lang="ru-RU" sz="1400" dirty="0" smtClean="0"/>
              <a:t>Ханты-Мансийский </a:t>
            </a:r>
            <a:r>
              <a:rPr lang="ru-RU" sz="1400" dirty="0"/>
              <a:t>автономный </a:t>
            </a:r>
            <a:r>
              <a:rPr lang="ru-RU" sz="1400" dirty="0" smtClean="0"/>
              <a:t>округ</a:t>
            </a:r>
            <a:r>
              <a:rPr lang="en-US" sz="1400" dirty="0" smtClean="0"/>
              <a:t> </a:t>
            </a:r>
            <a:r>
              <a:rPr lang="ru-RU" sz="1400" dirty="0" smtClean="0"/>
              <a:t>–</a:t>
            </a:r>
            <a:r>
              <a:rPr lang="en-US" sz="1400" dirty="0" smtClean="0"/>
              <a:t> </a:t>
            </a:r>
            <a:r>
              <a:rPr lang="ru-RU" sz="1400" dirty="0" smtClean="0"/>
              <a:t>Югра</a:t>
            </a:r>
            <a:r>
              <a:rPr lang="ru-RU" sz="1400" dirty="0"/>
              <a:t>, г. Сургут,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ул</a:t>
            </a:r>
            <a:r>
              <a:rPr lang="ru-RU" sz="1400" dirty="0"/>
              <a:t>. Григория </a:t>
            </a:r>
            <a:r>
              <a:rPr lang="ru-RU" sz="1400" dirty="0" err="1"/>
              <a:t>Кукуевицкого</a:t>
            </a:r>
            <a:r>
              <a:rPr lang="ru-RU" sz="1400" dirty="0"/>
              <a:t>, д. 3</a:t>
            </a:r>
          </a:p>
          <a:p>
            <a:r>
              <a:rPr lang="ru-RU" sz="1400" dirty="0"/>
              <a:t>Телефон: 8(3462) 45-76-11</a:t>
            </a:r>
          </a:p>
          <a:p>
            <a:r>
              <a:rPr lang="ru-RU" sz="1400" dirty="0"/>
              <a:t>Факс: 8(3462) 45-76-11</a:t>
            </a:r>
          </a:p>
          <a:p>
            <a:r>
              <a:rPr lang="en-US" sz="1600" dirty="0"/>
              <a:t>E</a:t>
            </a:r>
            <a:r>
              <a:rPr lang="ru-RU" sz="1600" dirty="0"/>
              <a:t>-</a:t>
            </a:r>
            <a:r>
              <a:rPr lang="en-US" sz="1600" dirty="0"/>
              <a:t>mail</a:t>
            </a:r>
            <a:r>
              <a:rPr lang="ru-RU" sz="1600" dirty="0"/>
              <a:t>: </a:t>
            </a:r>
            <a:r>
              <a:rPr lang="en-US" sz="1600" u="sng" dirty="0" err="1">
                <a:hlinkClick r:id="rId3"/>
              </a:rPr>
              <a:t>snt</a:t>
            </a:r>
            <a:r>
              <a:rPr lang="ru-RU" sz="1600" u="sng" dirty="0">
                <a:hlinkClick r:id="rId3"/>
              </a:rPr>
              <a:t>@</a:t>
            </a:r>
            <a:r>
              <a:rPr lang="en-US" sz="1600" u="sng" dirty="0" err="1">
                <a:hlinkClick r:id="rId3"/>
              </a:rPr>
              <a:t>bk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 err="1">
                <a:hlinkClick r:id="rId3"/>
              </a:rPr>
              <a:t>ru</a:t>
            </a:r>
            <a:endParaRPr lang="ru-RU" sz="1600" dirty="0"/>
          </a:p>
          <a:p>
            <a:r>
              <a:rPr lang="ru-RU" sz="1400" dirty="0"/>
              <a:t>Официальный сайт: </a:t>
            </a:r>
            <a:r>
              <a:rPr lang="ru-RU" sz="1600" u="sng" dirty="0">
                <a:hlinkClick r:id="rId4"/>
              </a:rPr>
              <a:t>https://snt.ugrasu.ru/</a:t>
            </a:r>
            <a:endParaRPr lang="ru-RU" sz="1600" dirty="0"/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172480" y="580079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43608" y="728640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 dirty="0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 dirty="0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 dirty="0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 dirty="0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 dirty="0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4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41556" y="490493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960000"/>
                </a:solidFill>
              </a:rPr>
              <a:t>АУ «Сургутский </a:t>
            </a:r>
            <a:r>
              <a:rPr lang="ru-RU" sz="3200" b="1" dirty="0">
                <a:solidFill>
                  <a:srgbClr val="960000"/>
                </a:solidFill>
              </a:rPr>
              <a:t>политехнический колледж»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3416" y="1888776"/>
            <a:ext cx="7200960" cy="25237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Мастер по обработке цифровой информации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Электромонтер по ремонту и обслуживанию электрооборудования (по отраслям)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Сварщик (ручной и частично механизированной сварки (наплавки))</a:t>
            </a:r>
            <a:endParaRPr lang="en-US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Слесарь по контрольно-измерительным приборам и автоматике</a:t>
            </a:r>
            <a:endParaRPr lang="en-US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Пекарь</a:t>
            </a:r>
            <a:endParaRPr lang="en-US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Повар, кондитер </a:t>
            </a:r>
            <a:endParaRPr lang="en-US" sz="1400" dirty="0" smtClean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Техническая эксплуатация и обслуживание электрического и электромеханического оборудования (по отраслям</a:t>
            </a:r>
            <a:r>
              <a:rPr lang="ru-RU" sz="1400" dirty="0" smtClean="0">
                <a:solidFill>
                  <a:srgbClr val="960000"/>
                </a:solidFill>
              </a:rPr>
              <a:t>)</a:t>
            </a:r>
            <a:endParaRPr lang="en-US" sz="1400" dirty="0" smtClean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Технология продукции общественного </a:t>
            </a:r>
            <a:r>
              <a:rPr lang="ru-RU" sz="1400" dirty="0" smtClean="0">
                <a:solidFill>
                  <a:srgbClr val="960000"/>
                </a:solidFill>
              </a:rPr>
              <a:t>питания</a:t>
            </a:r>
            <a:endParaRPr lang="en-US" sz="1400" dirty="0" smtClean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Строительство и эксплуатация зданий и </a:t>
            </a:r>
            <a:r>
              <a:rPr lang="ru-RU" sz="1400" dirty="0" smtClean="0">
                <a:solidFill>
                  <a:srgbClr val="960000"/>
                </a:solidFill>
              </a:rPr>
              <a:t>сооружений</a:t>
            </a:r>
            <a:endParaRPr lang="en-US" sz="1400" dirty="0" smtClean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960000"/>
                </a:solidFill>
              </a:rPr>
              <a:t>Наладчик аппаратного и программного обеспечения</a:t>
            </a:r>
            <a:endParaRPr lang="en-US" sz="1400" b="1" dirty="0">
              <a:solidFill>
                <a:srgbClr val="96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7930" y="1742582"/>
            <a:ext cx="4140536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sz="13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4509120"/>
            <a:ext cx="7452904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Юридический </a:t>
            </a:r>
            <a:r>
              <a:rPr lang="ru-RU" sz="1400" dirty="0" smtClean="0"/>
              <a:t>адрес: </a:t>
            </a:r>
            <a:r>
              <a:rPr lang="ru-RU" sz="1400" dirty="0"/>
              <a:t>Ханты-Мансийский автономный округ – Югра, </a:t>
            </a:r>
            <a:r>
              <a:rPr lang="ru-RU" sz="1400" dirty="0" smtClean="0"/>
              <a:t>г. Сургут</a:t>
            </a:r>
            <a:r>
              <a:rPr lang="ru-RU" sz="1400" dirty="0"/>
              <a:t>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ул. Маяковского</a:t>
            </a:r>
            <a:r>
              <a:rPr lang="ru-RU" sz="1400" dirty="0"/>
              <a:t>, дом 41.</a:t>
            </a:r>
          </a:p>
          <a:p>
            <a:r>
              <a:rPr lang="ru-RU" sz="1400" dirty="0"/>
              <a:t>Телефон: 8(3462) 206-940 доб. 101</a:t>
            </a:r>
          </a:p>
          <a:p>
            <a:r>
              <a:rPr lang="ru-RU" sz="1400" dirty="0"/>
              <a:t>Факс: 8(3462) 206-940 доб. 101</a:t>
            </a:r>
          </a:p>
          <a:p>
            <a:r>
              <a:rPr lang="ru-RU" dirty="0"/>
              <a:t>Е-</a:t>
            </a:r>
            <a:r>
              <a:rPr lang="en-US" dirty="0"/>
              <a:t>mail</a:t>
            </a:r>
            <a:r>
              <a:rPr lang="ru-RU" dirty="0"/>
              <a:t>: </a:t>
            </a:r>
            <a:r>
              <a:rPr lang="en-US" dirty="0" err="1">
                <a:hlinkClick r:id="rId5"/>
              </a:rPr>
              <a:t>surpk</a:t>
            </a:r>
            <a:r>
              <a:rPr lang="ru-RU" dirty="0">
                <a:hlinkClick r:id="rId5"/>
              </a:rPr>
              <a:t>@</a:t>
            </a:r>
            <a:r>
              <a:rPr lang="en-US" dirty="0" err="1">
                <a:hlinkClick r:id="rId5"/>
              </a:rPr>
              <a:t>surpk</a:t>
            </a:r>
            <a:r>
              <a:rPr lang="ru-RU" dirty="0">
                <a:hlinkClick r:id="rId5"/>
              </a:rPr>
              <a:t>.</a:t>
            </a:r>
            <a:r>
              <a:rPr lang="en-US" dirty="0" err="1" smtClean="0">
                <a:hlinkClick r:id="rId5"/>
              </a:rPr>
              <a:t>ru</a:t>
            </a:r>
            <a:endParaRPr lang="en-US" dirty="0" smtClean="0"/>
          </a:p>
          <a:p>
            <a:r>
              <a:rPr lang="ru-RU" sz="1400" dirty="0" smtClean="0"/>
              <a:t>Официальный </a:t>
            </a:r>
            <a:r>
              <a:rPr lang="ru-RU" sz="1400" dirty="0"/>
              <a:t>сайт: </a:t>
            </a:r>
            <a:r>
              <a:rPr lang="en-US" dirty="0">
                <a:hlinkClick r:id="rId6"/>
              </a:rPr>
              <a:t>www</a:t>
            </a:r>
            <a:r>
              <a:rPr lang="ru-RU" dirty="0">
                <a:hlinkClick r:id="rId6"/>
              </a:rPr>
              <a:t>.</a:t>
            </a:r>
            <a:r>
              <a:rPr lang="en-US" dirty="0" err="1">
                <a:hlinkClick r:id="rId6"/>
              </a:rPr>
              <a:t>surpk</a:t>
            </a:r>
            <a:r>
              <a:rPr lang="ru-RU" dirty="0">
                <a:hlinkClick r:id="rId6"/>
              </a:rPr>
              <a:t>.</a:t>
            </a:r>
            <a:r>
              <a:rPr lang="en-US" dirty="0" err="1" smtClean="0">
                <a:hlinkClick r:id="rId6"/>
              </a:rPr>
              <a:t>ru</a:t>
            </a:r>
            <a:endParaRPr lang="ru-RU" dirty="0"/>
          </a:p>
        </p:txBody>
      </p:sp>
      <p:sp>
        <p:nvSpPr>
          <p:cNvPr id="14" name="Управляющая кнопка: домой 13">
            <a:hlinkClick r:id="rId7" action="ppaction://hlinksldjump" highlightClick="1"/>
          </p:cNvPr>
          <p:cNvSpPr/>
          <p:nvPr/>
        </p:nvSpPr>
        <p:spPr>
          <a:xfrm>
            <a:off x="8200394" y="576931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06072" cy="1143000"/>
          </a:xfrm>
        </p:spPr>
        <p:txBody>
          <a:bodyPr>
            <a:normAutofit fontScale="90000"/>
          </a:bodyPr>
          <a:lstStyle/>
          <a:p>
            <a:pPr marL="989013" fontAlgn="auto">
              <a:spcAft>
                <a:spcPts val="0"/>
              </a:spcAft>
              <a:defRPr/>
            </a:pPr>
            <a:r>
              <a:rPr lang="ru-RU" i="1" dirty="0">
                <a:solidFill>
                  <a:srgbClr val="800000"/>
                </a:solidFill>
                <a:latin typeface="+mn-lt"/>
              </a:rPr>
              <a:t>       </a:t>
            </a:r>
            <a:r>
              <a:rPr lang="ru-RU" b="1" dirty="0">
                <a:solidFill>
                  <a:srgbClr val="800000"/>
                </a:solidFill>
                <a:latin typeface="+mn-lt"/>
              </a:rPr>
              <a:t>Профильные 10 классы</a:t>
            </a:r>
            <a:br>
              <a:rPr lang="ru-RU" b="1" dirty="0">
                <a:solidFill>
                  <a:srgbClr val="800000"/>
                </a:solidFill>
                <a:latin typeface="+mn-lt"/>
              </a:rPr>
            </a:br>
            <a:r>
              <a:rPr lang="ru-RU" b="1" dirty="0">
                <a:solidFill>
                  <a:srgbClr val="800000"/>
                </a:solidFill>
                <a:latin typeface="+mn-lt"/>
              </a:rPr>
              <a:t>    </a:t>
            </a:r>
            <a:r>
              <a:rPr lang="ru-RU" b="1" dirty="0" smtClean="0">
                <a:solidFill>
                  <a:srgbClr val="800000"/>
                </a:solidFill>
                <a:latin typeface="+mn-lt"/>
              </a:rPr>
              <a:t>  на 2020/21 </a:t>
            </a:r>
            <a:r>
              <a:rPr lang="ru-RU" b="1" dirty="0">
                <a:solidFill>
                  <a:srgbClr val="800000"/>
                </a:solidFill>
                <a:latin typeface="+mn-lt"/>
              </a:rPr>
              <a:t>учебный </a:t>
            </a:r>
            <a:r>
              <a:rPr lang="ru-RU" b="1" dirty="0" smtClean="0">
                <a:solidFill>
                  <a:srgbClr val="800000"/>
                </a:solidFill>
                <a:latin typeface="+mn-lt"/>
              </a:rPr>
              <a:t>год</a:t>
            </a:r>
            <a:endParaRPr lang="ru-RU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5013176"/>
            <a:ext cx="5328592" cy="4770636"/>
          </a:xfrm>
          <a:solidFill>
            <a:schemeClr val="accent1">
              <a:lumMod val="60000"/>
              <a:lumOff val="40000"/>
              <a:alpha val="0"/>
            </a:schemeClr>
          </a:solidFill>
        </p:spPr>
        <p:txBody>
          <a:bodyPr>
            <a:noAutofit/>
          </a:bodyPr>
          <a:lstStyle/>
          <a:p>
            <a:pPr marL="27432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marL="27432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marL="27432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marL="27432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dirty="0">
              <a:solidFill>
                <a:srgbClr val="00B0F0"/>
              </a:solidFill>
            </a:endParaRPr>
          </a:p>
          <a:p>
            <a:pPr marL="274320" indent="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>
              <a:solidFill>
                <a:srgbClr val="00B0F0"/>
              </a:solidFill>
            </a:endParaRPr>
          </a:p>
        </p:txBody>
      </p: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7176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>
                <a:latin typeface="Cambria" pitchFamily="18" charset="0"/>
              </a:endParaRPr>
            </a:p>
          </p:txBody>
        </p:sp>
        <p:sp>
          <p:nvSpPr>
            <p:cNvPr id="7177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 dirty="0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 dirty="0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 dirty="0"/>
            </a:p>
          </p:txBody>
        </p:sp>
        <p:sp>
          <p:nvSpPr>
            <p:cNvPr id="7178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/>
            </a:p>
          </p:txBody>
        </p:sp>
      </p:grp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 dirty="0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 dirty="0"/>
          </a:p>
        </p:txBody>
      </p:sp>
      <p:pic>
        <p:nvPicPr>
          <p:cNvPr id="7174" name="Picture 7" descr="Конверт - копия"/>
          <p:cNvPicPr>
            <a:picLocks noChangeAspect="1" noChangeArrowheads="1"/>
          </p:cNvPicPr>
          <p:nvPr/>
        </p:nvPicPr>
        <p:blipFill>
          <a:blip r:embed="rId2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191366" y="29665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27744"/>
              </p:ext>
            </p:extLst>
          </p:nvPr>
        </p:nvGraphicFramePr>
        <p:xfrm>
          <a:off x="2123728" y="1700808"/>
          <a:ext cx="6253948" cy="3352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53948"/>
              </a:tblGrid>
              <a:tr h="378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800" b="1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  <a:hlinkClick r:id="rId4" action="ppaction://hlinksldjump"/>
                        </a:rPr>
                        <a:t>Естественно-научный</a:t>
                      </a:r>
                      <a:endParaRPr lang="ru-RU" sz="1800" b="1" dirty="0" smtClean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8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800" b="1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  <a:hlinkClick r:id="rId5" action="ppaction://hlinksldjump"/>
                        </a:rPr>
                        <a:t>Гуманитарный</a:t>
                      </a:r>
                      <a:endParaRPr lang="ru-RU" sz="1800" b="1" dirty="0" smtClean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8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b="1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  <a:hlinkClick r:id="rId6" action="ppaction://hlinksldjump"/>
                        </a:rPr>
                        <a:t>Социально-экономический</a:t>
                      </a:r>
                      <a:endParaRPr lang="ru-RU" sz="1800" b="1" dirty="0" smtClean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8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800" b="1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  <a:hlinkClick r:id="rId7" action="ppaction://hlinksldjump"/>
                        </a:rPr>
                        <a:t>Технологический</a:t>
                      </a:r>
                      <a:endParaRPr lang="ru-RU" sz="1800" b="1" dirty="0" smtClean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8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800" b="1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  <a:hlinkClick r:id="rId8" action="ppaction://hlinksldjump"/>
                        </a:rPr>
                        <a:t>Универсальный</a:t>
                      </a:r>
                      <a:endParaRPr lang="ru-RU" sz="1800" b="1" dirty="0" smtClean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8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800" b="1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  <a:hlinkClick r:id="rId9" action="ppaction://hlinksldjump"/>
                        </a:rPr>
                        <a:t>Универсальный</a:t>
                      </a:r>
                      <a:r>
                        <a:rPr lang="ru-RU" sz="1800" b="1" baseline="0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  <a:hlinkClick r:id="rId9" action="ppaction://hlinksldjump"/>
                        </a:rPr>
                        <a:t> (пожарно-</a:t>
                      </a:r>
                      <a:r>
                        <a:rPr lang="ru-RU" sz="1800" b="1" dirty="0" smtClean="0">
                          <a:solidFill>
                            <a:srgbClr val="CC9900"/>
                          </a:solidFill>
                          <a:latin typeface="+mn-lt"/>
                          <a:cs typeface="Times New Roman" panose="02020603050405020304" pitchFamily="18" charset="0"/>
                          <a:hlinkClick r:id="rId9" action="ppaction://hlinksldjump"/>
                        </a:rPr>
                        <a:t>спасательный)</a:t>
                      </a:r>
                      <a:endParaRPr lang="ru-RU" sz="1800" b="1" dirty="0" smtClean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800" b="1" dirty="0" smtClean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800" b="1" dirty="0">
                        <a:solidFill>
                          <a:srgbClr val="CC99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l="5618" t="10844" r="79488" b="17699"/>
          <a:stretch/>
        </p:blipFill>
        <p:spPr bwMode="auto">
          <a:xfrm>
            <a:off x="1259632" y="620688"/>
            <a:ext cx="59366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4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16" y="2708904"/>
            <a:ext cx="2556252" cy="16583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735" y="908664"/>
            <a:ext cx="777240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960000"/>
                </a:solidFill>
                <a:latin typeface="Cambria" panose="02040503050406030204" pitchFamily="18" charset="0"/>
              </a:rPr>
              <a:t>БУ «Сургутский </a:t>
            </a:r>
            <a:r>
              <a:rPr lang="ru-RU" sz="2800" b="1" dirty="0">
                <a:solidFill>
                  <a:srgbClr val="960000"/>
                </a:solidFill>
                <a:latin typeface="Cambria" panose="02040503050406030204" pitchFamily="18" charset="0"/>
              </a:rPr>
              <a:t>музыкальный </a:t>
            </a:r>
            <a:r>
              <a:rPr lang="ru-RU" sz="2800" b="1" dirty="0" smtClean="0">
                <a:solidFill>
                  <a:srgbClr val="96000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 smtClean="0">
                <a:solidFill>
                  <a:srgbClr val="960000"/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960000"/>
                </a:solidFill>
                <a:latin typeface="Cambria" panose="02040503050406030204" pitchFamily="18" charset="0"/>
              </a:rPr>
              <a:t>колледж»</a:t>
            </a:r>
            <a:r>
              <a:rPr lang="ru-RU" sz="2800" b="1" dirty="0">
                <a:solidFill>
                  <a:srgbClr val="960000"/>
                </a:solidFill>
                <a:latin typeface="Cambria" panose="02040503050406030204" pitchFamily="18" charset="0"/>
              </a:rPr>
              <a:t/>
            </a:r>
            <a:br>
              <a:rPr lang="ru-RU" sz="2800" b="1" dirty="0">
                <a:solidFill>
                  <a:srgbClr val="960000"/>
                </a:solidFill>
                <a:latin typeface="Cambria" panose="02040503050406030204" pitchFamily="18" charset="0"/>
              </a:rPr>
            </a:br>
            <a:endParaRPr lang="ru-RU" sz="2800" b="1" dirty="0">
              <a:solidFill>
                <a:srgbClr val="96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6920" y="1988808"/>
            <a:ext cx="8229600" cy="4525963"/>
          </a:xfrm>
        </p:spPr>
        <p:txBody>
          <a:bodyPr/>
          <a:lstStyle/>
          <a:p>
            <a:pPr fontAlgn="ctr">
              <a:buClr>
                <a:srgbClr val="C00000"/>
              </a:buClr>
              <a:buFont typeface="Courier New" pitchFamily="49" charset="0"/>
              <a:buChar char="o"/>
            </a:pPr>
            <a:r>
              <a:rPr lang="ru-RU" sz="2000" b="1" dirty="0" smtClean="0"/>
              <a:t>Музыкальное искусство эстрады (по видам)</a:t>
            </a:r>
          </a:p>
          <a:p>
            <a:pPr fontAlgn="ctr">
              <a:buClr>
                <a:srgbClr val="C00000"/>
              </a:buClr>
              <a:buFont typeface="Courier New" pitchFamily="49" charset="0"/>
              <a:buChar char="o"/>
            </a:pPr>
            <a:r>
              <a:rPr lang="ru-RU" sz="2000" b="1" dirty="0" smtClean="0"/>
              <a:t>Инструментальное исполнительство (по видам инструментов)</a:t>
            </a:r>
          </a:p>
          <a:p>
            <a:pPr fontAlgn="ctr">
              <a:buClr>
                <a:srgbClr val="C00000"/>
              </a:buClr>
              <a:buFont typeface="Courier New" pitchFamily="49" charset="0"/>
              <a:buChar char="o"/>
            </a:pPr>
            <a:r>
              <a:rPr lang="ru-RU" sz="2000" b="1" dirty="0" smtClean="0"/>
              <a:t>Хоровое </a:t>
            </a:r>
            <a:r>
              <a:rPr lang="ru-RU" sz="2000" b="1" dirty="0" err="1" smtClean="0"/>
              <a:t>дирижирование</a:t>
            </a:r>
            <a:endParaRPr lang="ru-RU" sz="2000" b="1" dirty="0" smtClean="0"/>
          </a:p>
          <a:p>
            <a:pPr fontAlgn="ctr">
              <a:buClr>
                <a:srgbClr val="C00000"/>
              </a:buClr>
              <a:buFont typeface="Courier New" pitchFamily="49" charset="0"/>
              <a:buChar char="o"/>
            </a:pPr>
            <a:r>
              <a:rPr lang="ru-RU" sz="2000" b="1" dirty="0" smtClean="0"/>
              <a:t>Теория музыки</a:t>
            </a:r>
          </a:p>
          <a:p>
            <a:endParaRPr lang="ru-RU" b="1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244408" y="6021288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223629" y="638628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4365104"/>
            <a:ext cx="7452904" cy="17235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Юридический адрес</a:t>
            </a:r>
            <a:r>
              <a:rPr lang="ru-RU" sz="1400" dirty="0" smtClean="0"/>
              <a:t>: </a:t>
            </a:r>
            <a:r>
              <a:rPr lang="ru-RU" sz="1400" dirty="0"/>
              <a:t>Ханты-Мансийский автономный </a:t>
            </a:r>
            <a:r>
              <a:rPr lang="ru-RU" sz="1400" dirty="0" smtClean="0"/>
              <a:t>округ – Югра</a:t>
            </a:r>
            <a:r>
              <a:rPr lang="ru-RU" sz="1400" dirty="0"/>
              <a:t>, </a:t>
            </a:r>
            <a:r>
              <a:rPr lang="ru-RU" sz="1400" dirty="0" smtClean="0"/>
              <a:t>г. Сургут</a:t>
            </a:r>
            <a:r>
              <a:rPr lang="ru-RU" sz="1400" dirty="0"/>
              <a:t>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ул. Энтузиастов</a:t>
            </a:r>
            <a:r>
              <a:rPr lang="ru-RU" sz="1400" dirty="0"/>
              <a:t>, дом 28.</a:t>
            </a:r>
          </a:p>
          <a:p>
            <a:r>
              <a:rPr lang="ru-RU" sz="1400" dirty="0"/>
              <a:t>Телефон: </a:t>
            </a:r>
            <a:r>
              <a:rPr lang="ru-RU" sz="1400" dirty="0" smtClean="0"/>
              <a:t>8 </a:t>
            </a:r>
            <a:r>
              <a:rPr lang="ru-RU" sz="1400" dirty="0"/>
              <a:t>(3462) 45-74-97</a:t>
            </a:r>
          </a:p>
          <a:p>
            <a:r>
              <a:rPr lang="ru-RU" sz="1400" dirty="0"/>
              <a:t>Факс: </a:t>
            </a:r>
            <a:r>
              <a:rPr lang="ru-RU" sz="1400" dirty="0" smtClean="0"/>
              <a:t>8 </a:t>
            </a:r>
            <a:r>
              <a:rPr lang="ru-RU" sz="1400" dirty="0"/>
              <a:t>(3462) 35-22-48</a:t>
            </a:r>
          </a:p>
          <a:p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mail</a:t>
            </a:r>
            <a:r>
              <a:rPr lang="ru-RU" dirty="0"/>
              <a:t>: </a:t>
            </a:r>
            <a:r>
              <a:rPr lang="en-US" u="sng" dirty="0" err="1">
                <a:hlinkClick r:id="rId6"/>
              </a:rPr>
              <a:t>surgutmusic</a:t>
            </a:r>
            <a:r>
              <a:rPr lang="ru-RU" u="sng" dirty="0">
                <a:hlinkClick r:id="rId6"/>
              </a:rPr>
              <a:t>@</a:t>
            </a:r>
            <a:r>
              <a:rPr lang="en-US" u="sng" dirty="0">
                <a:hlinkClick r:id="rId6"/>
              </a:rPr>
              <a:t>mail</a:t>
            </a:r>
            <a:r>
              <a:rPr lang="ru-RU" u="sng" dirty="0">
                <a:hlinkClick r:id="rId6"/>
              </a:rPr>
              <a:t>.</a:t>
            </a:r>
            <a:r>
              <a:rPr lang="en-US" u="sng" dirty="0" err="1">
                <a:hlinkClick r:id="rId6"/>
              </a:rPr>
              <a:t>ru</a:t>
            </a:r>
            <a:endParaRPr lang="ru-RU" dirty="0"/>
          </a:p>
          <a:p>
            <a:r>
              <a:rPr lang="ru-RU" sz="1400" dirty="0"/>
              <a:t>Официальный сайт: </a:t>
            </a:r>
            <a:r>
              <a:rPr lang="en-US" u="sng" dirty="0">
                <a:hlinkClick r:id="rId7"/>
              </a:rPr>
              <a:t>www</a:t>
            </a:r>
            <a:r>
              <a:rPr lang="ru-RU" u="sng" dirty="0">
                <a:hlinkClick r:id="rId7"/>
              </a:rPr>
              <a:t>.</a:t>
            </a:r>
            <a:r>
              <a:rPr lang="en-US" u="sng" dirty="0" err="1">
                <a:hlinkClick r:id="rId7"/>
              </a:rPr>
              <a:t>surgutmusic</a:t>
            </a:r>
            <a:r>
              <a:rPr lang="ru-RU" u="sng" dirty="0">
                <a:hlinkClick r:id="rId7"/>
              </a:rPr>
              <a:t>.</a:t>
            </a:r>
            <a:r>
              <a:rPr lang="en-US" u="sng" dirty="0" err="1">
                <a:hlinkClick r:id="rId7"/>
              </a:rPr>
              <a:t>ru</a:t>
            </a:r>
            <a:endParaRPr lang="ru-RU" dirty="0"/>
          </a:p>
          <a:p>
            <a:endParaRPr lang="ru-RU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33559" y="695629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41" y="3028691"/>
            <a:ext cx="3096344" cy="1714763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244408" y="6021288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31132" y="683046"/>
            <a:ext cx="7812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60000"/>
                </a:solidFill>
              </a:rPr>
              <a:t>Сургутский филиал </a:t>
            </a:r>
            <a:br>
              <a:rPr lang="ru-RU" sz="2400" b="1" dirty="0">
                <a:solidFill>
                  <a:srgbClr val="960000"/>
                </a:solidFill>
              </a:rPr>
            </a:br>
            <a:r>
              <a:rPr lang="ru-RU" sz="2400" b="1" dirty="0">
                <a:solidFill>
                  <a:srgbClr val="960000"/>
                </a:solidFill>
              </a:rPr>
              <a:t>ГБОУ ПОО «Златоустовский техникум технологий </a:t>
            </a:r>
            <a:endParaRPr lang="ru-RU" sz="2400" b="1" dirty="0" smtClean="0">
              <a:solidFill>
                <a:srgbClr val="96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960000"/>
                </a:solidFill>
              </a:rPr>
              <a:t>и </a:t>
            </a:r>
            <a:r>
              <a:rPr lang="ru-RU" sz="2400" b="1" dirty="0">
                <a:solidFill>
                  <a:srgbClr val="960000"/>
                </a:solidFill>
              </a:rPr>
              <a:t>экономики»</a:t>
            </a:r>
            <a:endParaRPr lang="ru-RU" sz="2400" dirty="0">
              <a:solidFill>
                <a:srgbClr val="96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725144"/>
            <a:ext cx="7632848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Юридический адрес: Ханты-Мансийский автономный округ – Югра  г. Сургут, ул. Чехова, </a:t>
            </a:r>
            <a:br>
              <a:rPr lang="ru-RU" sz="1400" dirty="0" smtClean="0"/>
            </a:br>
            <a:r>
              <a:rPr lang="ru-RU" sz="1400" dirty="0" smtClean="0"/>
              <a:t>д. 10\2, </a:t>
            </a:r>
            <a:r>
              <a:rPr lang="ru-RU" sz="1400" dirty="0" err="1" smtClean="0"/>
              <a:t>каб</a:t>
            </a:r>
            <a:r>
              <a:rPr lang="ru-RU" sz="1400" dirty="0" smtClean="0"/>
              <a:t>. 407.1</a:t>
            </a:r>
          </a:p>
          <a:p>
            <a:r>
              <a:rPr lang="ru-RU" sz="1400" dirty="0" smtClean="0"/>
              <a:t>Телефон</a:t>
            </a:r>
            <a:r>
              <a:rPr lang="ru-RU" sz="1400" dirty="0"/>
              <a:t>: 8 (3462) 34-42-43</a:t>
            </a:r>
          </a:p>
          <a:p>
            <a:r>
              <a:rPr lang="en-US" dirty="0"/>
              <a:t>E-mail: </a:t>
            </a:r>
            <a:r>
              <a:rPr lang="en-US" u="sng" dirty="0">
                <a:hlinkClick r:id="rId6"/>
              </a:rPr>
              <a:t>technikum@list.ru</a:t>
            </a:r>
            <a:endParaRPr lang="ru-RU" dirty="0"/>
          </a:p>
          <a:p>
            <a:r>
              <a:rPr lang="ru-RU" sz="1400" dirty="0"/>
              <a:t>Официальный сайт: </a:t>
            </a:r>
            <a:r>
              <a:rPr lang="en-US" dirty="0">
                <a:hlinkClick r:id="rId7"/>
              </a:rPr>
              <a:t>http://ztte.ru</a:t>
            </a:r>
            <a:r>
              <a:rPr lang="en-US" dirty="0" smtClean="0">
                <a:hlinkClick r:id="rId7"/>
              </a:rPr>
              <a:t>/</a:t>
            </a:r>
            <a:r>
              <a:rPr lang="ru-RU" dirty="0" smtClean="0"/>
              <a:t> </a:t>
            </a:r>
            <a:r>
              <a:rPr lang="ru-RU" sz="1400" dirty="0" smtClean="0"/>
              <a:t>(</a:t>
            </a:r>
            <a:r>
              <a:rPr lang="ru-RU" sz="1400" dirty="0"/>
              <a:t>вкладка «Филиалы</a:t>
            </a:r>
            <a:r>
              <a:rPr lang="ru-RU" sz="1400" dirty="0" smtClean="0"/>
              <a:t>»)</a:t>
            </a:r>
            <a:endParaRPr lang="ru-RU" sz="1400" dirty="0" smtClean="0">
              <a:hlinkClick r:id="rId7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44" y="1916832"/>
            <a:ext cx="8568952" cy="25922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accent2"/>
                </a:solidFill>
              </a:rPr>
              <a:t>«Экономика и бухгалтерский учёт» (по отраслям)</a:t>
            </a:r>
          </a:p>
          <a:p>
            <a:r>
              <a:rPr lang="ru-RU" sz="1800" dirty="0" smtClean="0">
                <a:solidFill>
                  <a:schemeClr val="accent2"/>
                </a:solidFill>
              </a:rPr>
              <a:t>«Банковское дело»</a:t>
            </a:r>
          </a:p>
          <a:p>
            <a:r>
              <a:rPr lang="ru-RU" sz="1800" dirty="0" smtClean="0">
                <a:solidFill>
                  <a:schemeClr val="accent2"/>
                </a:solidFill>
              </a:rPr>
              <a:t>«Товароведение и экспертиза качества потребительских товаров»</a:t>
            </a:r>
          </a:p>
          <a:p>
            <a:r>
              <a:rPr lang="ru-RU" sz="1800" dirty="0" smtClean="0">
                <a:solidFill>
                  <a:schemeClr val="accent2"/>
                </a:solidFill>
              </a:rPr>
              <a:t>«Коммерция» (по отраслям)</a:t>
            </a:r>
          </a:p>
          <a:p>
            <a:r>
              <a:rPr lang="ru-RU" sz="1800" dirty="0" smtClean="0">
                <a:solidFill>
                  <a:schemeClr val="accent2"/>
                </a:solidFill>
              </a:rPr>
              <a:t>«Право и организация социального обеспечения»</a:t>
            </a:r>
          </a:p>
          <a:p>
            <a:r>
              <a:rPr lang="ru-RU" sz="1800" dirty="0" smtClean="0">
                <a:solidFill>
                  <a:schemeClr val="accent2"/>
                </a:solidFill>
              </a:rPr>
              <a:t>«Технология продукции общественного питания»</a:t>
            </a:r>
            <a:endParaRPr lang="ru-RU" sz="1800" dirty="0" smtClean="0">
              <a:solidFill>
                <a:schemeClr val="accent2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115000"/>
              </a:lnSpc>
              <a:buFont typeface="Wingdings 2"/>
              <a:buNone/>
            </a:pPr>
            <a:endParaRPr lang="ru-RU" sz="1800" dirty="0" smtClean="0">
              <a:solidFill>
                <a:schemeClr val="accent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62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44408" y="6021288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483613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АНПОО </a:t>
            </a:r>
            <a:r>
              <a:rPr lang="ru-RU" sz="2400" b="1" i="1" dirty="0">
                <a:solidFill>
                  <a:srgbClr val="C00000"/>
                </a:solidFill>
              </a:rPr>
              <a:t>«Сургутский институт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экономики</a:t>
            </a:r>
            <a:r>
              <a:rPr lang="ru-RU" sz="2400" b="1" i="1" dirty="0">
                <a:solidFill>
                  <a:srgbClr val="C00000"/>
                </a:solidFill>
              </a:rPr>
              <a:t>, </a:t>
            </a:r>
            <a:r>
              <a:rPr lang="ru-RU" sz="2400" b="1" i="1" dirty="0" smtClean="0">
                <a:solidFill>
                  <a:srgbClr val="C00000"/>
                </a:solidFill>
              </a:rPr>
              <a:t>управления </a:t>
            </a:r>
            <a:r>
              <a:rPr lang="ru-RU" sz="2400" b="1" i="1" dirty="0">
                <a:solidFill>
                  <a:srgbClr val="C00000"/>
                </a:solidFill>
              </a:rPr>
              <a:t>и права» </a:t>
            </a:r>
            <a:endParaRPr lang="ru-RU" sz="2400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941168"/>
            <a:ext cx="7776864" cy="17235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Юридический адрес: </a:t>
            </a:r>
            <a:r>
              <a:rPr lang="ru-RU" sz="1400" dirty="0" smtClean="0"/>
              <a:t>Ханты-Мансийский автономный округ – Югра, г. Сургут, ул. Рабочая, </a:t>
            </a:r>
            <a:br>
              <a:rPr lang="ru-RU" sz="1400" dirty="0" smtClean="0"/>
            </a:br>
            <a:r>
              <a:rPr lang="ru-RU" sz="1400" dirty="0" smtClean="0"/>
              <a:t>д. </a:t>
            </a:r>
            <a:r>
              <a:rPr lang="ru-RU" sz="1400" dirty="0"/>
              <a:t>№ 43/1</a:t>
            </a:r>
          </a:p>
          <a:p>
            <a:r>
              <a:rPr lang="ru-RU" sz="1400" dirty="0"/>
              <a:t>Телефон: (3462) 249-528</a:t>
            </a:r>
          </a:p>
          <a:p>
            <a:r>
              <a:rPr lang="ru-RU" sz="1400" dirty="0"/>
              <a:t>Факс: (3462) 501-914</a:t>
            </a:r>
          </a:p>
          <a:p>
            <a:r>
              <a:rPr lang="ru-RU" dirty="0"/>
              <a:t>Е-</a:t>
            </a:r>
            <a:r>
              <a:rPr lang="en-US" dirty="0"/>
              <a:t>mail</a:t>
            </a:r>
            <a:r>
              <a:rPr lang="ru-RU" dirty="0"/>
              <a:t>: </a:t>
            </a:r>
            <a:r>
              <a:rPr lang="en-US" dirty="0" err="1">
                <a:hlinkClick r:id="rId3"/>
              </a:rPr>
              <a:t>tgusf</a:t>
            </a:r>
            <a:r>
              <a:rPr lang="ru-RU" dirty="0">
                <a:hlinkClick r:id="rId3"/>
              </a:rPr>
              <a:t>_</a:t>
            </a:r>
            <a:r>
              <a:rPr lang="en-US" dirty="0">
                <a:hlinkClick r:id="rId3"/>
              </a:rPr>
              <a:t>dog</a:t>
            </a:r>
            <a:r>
              <a:rPr lang="ru-RU" dirty="0">
                <a:hlinkClick r:id="rId3"/>
              </a:rPr>
              <a:t>@</a:t>
            </a:r>
            <a:r>
              <a:rPr lang="en-US" dirty="0">
                <a:hlinkClick r:id="rId3"/>
              </a:rPr>
              <a:t>mail</a:t>
            </a:r>
            <a:r>
              <a:rPr lang="ru-RU" dirty="0">
                <a:hlinkClick r:id="rId3"/>
              </a:rPr>
              <a:t>.</a:t>
            </a:r>
            <a:r>
              <a:rPr lang="en-US" dirty="0" err="1" smtClean="0">
                <a:hlinkClick r:id="rId3"/>
              </a:rPr>
              <a:t>ru</a:t>
            </a:r>
            <a:endParaRPr lang="ru-RU" dirty="0" smtClean="0"/>
          </a:p>
          <a:p>
            <a:r>
              <a:rPr lang="ru-RU" sz="1400" dirty="0" smtClean="0"/>
              <a:t>Официальный </a:t>
            </a:r>
            <a:r>
              <a:rPr lang="ru-RU" sz="1400" dirty="0"/>
              <a:t>сайт: </a:t>
            </a:r>
            <a:r>
              <a:rPr lang="en-US" dirty="0">
                <a:hlinkClick r:id="rId4"/>
              </a:rPr>
              <a:t>http://sielom.ru</a:t>
            </a:r>
            <a:r>
              <a:rPr lang="en-US" dirty="0" smtClean="0">
                <a:hlinkClick r:id="rId4"/>
              </a:rPr>
              <a:t>/</a:t>
            </a:r>
            <a:endParaRPr lang="ru-RU" sz="1400" dirty="0"/>
          </a:p>
          <a:p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6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601604" y="483613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1412776"/>
            <a:ext cx="6840760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«Наладчик </a:t>
            </a:r>
            <a:r>
              <a:rPr lang="ru-RU" sz="1400" dirty="0">
                <a:solidFill>
                  <a:srgbClr val="960000"/>
                </a:solidFill>
              </a:rPr>
              <a:t>компьютерных </a:t>
            </a:r>
            <a:r>
              <a:rPr lang="ru-RU" sz="1400" dirty="0" smtClean="0">
                <a:solidFill>
                  <a:srgbClr val="960000"/>
                </a:solidFill>
              </a:rPr>
              <a:t>сетей»</a:t>
            </a:r>
            <a:endParaRPr lang="ru-RU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«Сетевое </a:t>
            </a:r>
            <a:r>
              <a:rPr lang="ru-RU" sz="1400" dirty="0">
                <a:solidFill>
                  <a:srgbClr val="960000"/>
                </a:solidFill>
              </a:rPr>
              <a:t>и системное </a:t>
            </a:r>
            <a:r>
              <a:rPr lang="ru-RU" sz="1400" dirty="0" smtClean="0">
                <a:solidFill>
                  <a:srgbClr val="960000"/>
                </a:solidFill>
              </a:rPr>
              <a:t>администрирование»</a:t>
            </a:r>
            <a:endParaRPr lang="ru-RU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«Право </a:t>
            </a:r>
            <a:r>
              <a:rPr lang="ru-RU" sz="1400" dirty="0">
                <a:solidFill>
                  <a:srgbClr val="960000"/>
                </a:solidFill>
              </a:rPr>
              <a:t>и организация социального </a:t>
            </a:r>
            <a:r>
              <a:rPr lang="ru-RU" sz="1400" dirty="0" smtClean="0">
                <a:solidFill>
                  <a:srgbClr val="960000"/>
                </a:solidFill>
              </a:rPr>
              <a:t>обеспечения» </a:t>
            </a:r>
            <a:endParaRPr lang="ru-RU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«Экономика </a:t>
            </a:r>
            <a:r>
              <a:rPr lang="ru-RU" sz="1400" dirty="0">
                <a:solidFill>
                  <a:srgbClr val="960000"/>
                </a:solidFill>
              </a:rPr>
              <a:t>и бухгалтерский </a:t>
            </a:r>
            <a:r>
              <a:rPr lang="ru-RU" sz="1400" dirty="0" smtClean="0">
                <a:solidFill>
                  <a:srgbClr val="960000"/>
                </a:solidFill>
              </a:rPr>
              <a:t>учет» (по </a:t>
            </a:r>
            <a:r>
              <a:rPr lang="ru-RU" sz="1400" dirty="0">
                <a:solidFill>
                  <a:srgbClr val="960000"/>
                </a:solidFill>
              </a:rPr>
              <a:t>отраслям)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«Банковское дело»</a:t>
            </a:r>
            <a:endParaRPr lang="ru-RU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«Операционная </a:t>
            </a:r>
            <a:r>
              <a:rPr lang="ru-RU" sz="1400" dirty="0">
                <a:solidFill>
                  <a:srgbClr val="960000"/>
                </a:solidFill>
              </a:rPr>
              <a:t>деятельность в </a:t>
            </a:r>
            <a:r>
              <a:rPr lang="ru-RU" sz="1400" dirty="0" smtClean="0">
                <a:solidFill>
                  <a:srgbClr val="960000"/>
                </a:solidFill>
              </a:rPr>
              <a:t>логистике» </a:t>
            </a:r>
            <a:endParaRPr lang="ru-RU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«Дошкольное образование» </a:t>
            </a:r>
            <a:endParaRPr lang="ru-RU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«Физическая культура» </a:t>
            </a:r>
            <a:endParaRPr lang="ru-RU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«Коммерция» </a:t>
            </a:r>
            <a:r>
              <a:rPr lang="ru-RU" sz="1400" dirty="0">
                <a:solidFill>
                  <a:srgbClr val="960000"/>
                </a:solidFill>
              </a:rPr>
              <a:t>(по отраслям)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«Социальная работа» </a:t>
            </a:r>
            <a:endParaRPr lang="ru-RU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«Дизайн» </a:t>
            </a:r>
            <a:r>
              <a:rPr lang="ru-RU" sz="1400" dirty="0">
                <a:solidFill>
                  <a:srgbClr val="960000"/>
                </a:solidFill>
              </a:rPr>
              <a:t>(по отраслям)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«Право </a:t>
            </a:r>
            <a:r>
              <a:rPr lang="ru-RU" sz="1400" dirty="0">
                <a:solidFill>
                  <a:srgbClr val="960000"/>
                </a:solidFill>
              </a:rPr>
              <a:t>и судебное </a:t>
            </a:r>
            <a:r>
              <a:rPr lang="ru-RU" sz="1400" dirty="0" smtClean="0">
                <a:solidFill>
                  <a:srgbClr val="960000"/>
                </a:solidFill>
              </a:rPr>
              <a:t>администрирование» </a:t>
            </a:r>
            <a:endParaRPr lang="ru-RU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«Коррекционная </a:t>
            </a:r>
            <a:r>
              <a:rPr lang="ru-RU" sz="1400" dirty="0">
                <a:solidFill>
                  <a:srgbClr val="960000"/>
                </a:solidFill>
              </a:rPr>
              <a:t>педагогика в начальном </a:t>
            </a:r>
            <a:r>
              <a:rPr lang="ru-RU" sz="1400" dirty="0" smtClean="0">
                <a:solidFill>
                  <a:srgbClr val="960000"/>
                </a:solidFill>
              </a:rPr>
              <a:t>образовании»</a:t>
            </a:r>
            <a:endParaRPr lang="ru-RU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«Педагогика </a:t>
            </a:r>
            <a:r>
              <a:rPr lang="ru-RU" sz="1400" dirty="0">
                <a:solidFill>
                  <a:srgbClr val="960000"/>
                </a:solidFill>
              </a:rPr>
              <a:t>дополнительного </a:t>
            </a:r>
            <a:r>
              <a:rPr lang="ru-RU" sz="1400" dirty="0" smtClean="0">
                <a:solidFill>
                  <a:srgbClr val="960000"/>
                </a:solidFill>
              </a:rPr>
              <a:t>образования» </a:t>
            </a:r>
            <a:endParaRPr lang="ru-RU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«Фармация»</a:t>
            </a:r>
            <a:endParaRPr lang="ru-RU" sz="1400" dirty="0">
              <a:solidFill>
                <a:srgbClr val="96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960000"/>
                </a:solidFill>
              </a:rPr>
              <a:t>«Документационное обеспечение </a:t>
            </a:r>
            <a:r>
              <a:rPr lang="ru-RU" sz="1400" dirty="0">
                <a:solidFill>
                  <a:srgbClr val="960000"/>
                </a:solidFill>
              </a:rPr>
              <a:t>управления и </a:t>
            </a:r>
            <a:r>
              <a:rPr lang="ru-RU" sz="1400" dirty="0" smtClean="0">
                <a:solidFill>
                  <a:srgbClr val="960000"/>
                </a:solidFill>
              </a:rPr>
              <a:t>архивоведение» </a:t>
            </a:r>
            <a:endParaRPr lang="ru-RU" sz="1400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7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61532" y="744841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520" y="2438868"/>
            <a:ext cx="2674640" cy="648071"/>
          </a:xfrm>
        </p:spPr>
        <p:txBody>
          <a:bodyPr>
            <a:normAutofit/>
          </a:bodyPr>
          <a:lstStyle/>
          <a:p>
            <a:pPr algn="ctr">
              <a:buFont typeface="Courier New" panose="02070309020205020404" pitchFamily="49" charset="0"/>
              <a:buChar char="o"/>
            </a:pPr>
            <a:r>
              <a:rPr lang="ru-RU" sz="2000" dirty="0"/>
              <a:t>Финансы</a:t>
            </a:r>
          </a:p>
        </p:txBody>
      </p:sp>
      <p:pic>
        <p:nvPicPr>
          <p:cNvPr id="4098" name="Picture 2" descr="ÐÐ°ÑÑÐ¸Ð½ÐºÐ¸ Ð¿Ð¾ Ð·Ð°Ð¿ÑÐ¾ÑÑ Ð¤ÐÐÐÐÐ¡Ð«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880320" cy="2157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61532" y="458604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Сургутский финансово-экономический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колледж </a:t>
            </a:r>
            <a:r>
              <a:rPr lang="ru-RU" sz="2400" b="1" i="1" dirty="0">
                <a:solidFill>
                  <a:srgbClr val="C00000"/>
                </a:solidFill>
              </a:rPr>
              <a:t>– филиал ФГОБУ ВО «Финансовый университет </a:t>
            </a:r>
            <a:r>
              <a:rPr lang="ru-RU" sz="2400" b="1" i="1" dirty="0" smtClean="0">
                <a:solidFill>
                  <a:srgbClr val="C00000"/>
                </a:solidFill>
              </a:rPr>
              <a:t>при </a:t>
            </a:r>
            <a:r>
              <a:rPr lang="ru-RU" sz="2400" b="1" i="1" dirty="0">
                <a:solidFill>
                  <a:srgbClr val="C00000"/>
                </a:solidFill>
              </a:rPr>
              <a:t>Правительстве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Российской </a:t>
            </a:r>
            <a:r>
              <a:rPr lang="ru-RU" sz="2400" b="1" i="1" dirty="0">
                <a:solidFill>
                  <a:srgbClr val="C00000"/>
                </a:solidFill>
              </a:rPr>
              <a:t>Федерации»</a:t>
            </a:r>
            <a:endParaRPr lang="ru-RU" sz="2400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365104"/>
            <a:ext cx="7831044" cy="1661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Юридический адрес: 125993, г. Москва, Ленинградский проспект, д. 49</a:t>
            </a:r>
          </a:p>
          <a:p>
            <a:r>
              <a:rPr lang="ru-RU" sz="1400" dirty="0"/>
              <a:t>Фактический </a:t>
            </a:r>
            <a:r>
              <a:rPr lang="ru-RU" sz="1400" dirty="0" smtClean="0"/>
              <a:t>адрес</a:t>
            </a:r>
            <a:r>
              <a:rPr lang="ru-RU" sz="1400" dirty="0"/>
              <a:t>: </a:t>
            </a:r>
            <a:r>
              <a:rPr lang="ru-RU" sz="1400" dirty="0" smtClean="0"/>
              <a:t>Ханты-Мансийский автономный округ – Югра , </a:t>
            </a:r>
            <a:br>
              <a:rPr lang="ru-RU" sz="1400" dirty="0" smtClean="0"/>
            </a:br>
            <a:r>
              <a:rPr lang="ru-RU" sz="1400" dirty="0" smtClean="0"/>
              <a:t>г</a:t>
            </a:r>
            <a:r>
              <a:rPr lang="ru-RU" sz="1400" dirty="0"/>
              <a:t>. Сургут, ул. Энергетиков, д. 15/1</a:t>
            </a:r>
          </a:p>
          <a:p>
            <a:r>
              <a:rPr lang="ru-RU" sz="1400" dirty="0"/>
              <a:t>Телефон: </a:t>
            </a:r>
            <a:r>
              <a:rPr lang="ru-RU" sz="1400" dirty="0" smtClean="0"/>
              <a:t>8(3462</a:t>
            </a:r>
            <a:r>
              <a:rPr lang="ru-RU" sz="1400" dirty="0"/>
              <a:t>) 24-67-97 </a:t>
            </a:r>
            <a:endParaRPr lang="ru-RU" sz="1400" dirty="0" smtClean="0"/>
          </a:p>
          <a:p>
            <a:r>
              <a:rPr lang="ru-RU" sz="1400" dirty="0" smtClean="0"/>
              <a:t>Факс</a:t>
            </a:r>
            <a:r>
              <a:rPr lang="en-US" sz="1600" dirty="0"/>
              <a:t>: 8(3462) 24-68-46</a:t>
            </a:r>
            <a:endParaRPr lang="ru-RU" sz="1600" dirty="0"/>
          </a:p>
          <a:p>
            <a:r>
              <a:rPr lang="en-US" sz="1600" dirty="0"/>
              <a:t>E-mail: surfek@fa.ru</a:t>
            </a:r>
            <a:endParaRPr lang="ru-RU" sz="1600" dirty="0"/>
          </a:p>
          <a:p>
            <a:r>
              <a:rPr lang="ru-RU" sz="1400" dirty="0"/>
              <a:t>Официальный сайт: </a:t>
            </a:r>
            <a:r>
              <a:rPr lang="ru-RU" sz="1400" u="sng" dirty="0">
                <a:hlinkClick r:id="rId6"/>
              </a:rPr>
              <a:t>http://www.fa.ru/fil/surgut/Pages/Home.aspx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7692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061532" y="733327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315" y="548616"/>
            <a:ext cx="7905750" cy="15030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</a:rPr>
              <a:t>Сургутское представительство </a:t>
            </a:r>
            <a:r>
              <a:rPr lang="ru-RU" sz="2800" b="1" dirty="0" smtClean="0">
                <a:solidFill>
                  <a:srgbClr val="800000"/>
                </a:solidFill>
              </a:rPr>
              <a:t/>
            </a:r>
            <a:br>
              <a:rPr lang="ru-RU" sz="2800" b="1" dirty="0" smtClean="0">
                <a:solidFill>
                  <a:srgbClr val="800000"/>
                </a:solidFill>
              </a:rPr>
            </a:br>
            <a:r>
              <a:rPr lang="ru-RU" sz="2800" b="1" dirty="0" smtClean="0">
                <a:solidFill>
                  <a:srgbClr val="800000"/>
                </a:solidFill>
              </a:rPr>
              <a:t>НОЧУ ВО </a:t>
            </a:r>
            <a:r>
              <a:rPr lang="ru-RU" sz="2800" b="1" dirty="0">
                <a:solidFill>
                  <a:srgbClr val="800000"/>
                </a:solidFill>
              </a:rPr>
              <a:t>«Московский финансово-промышленный университет «Синергия»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472" y="2258844"/>
            <a:ext cx="8281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Банковское дело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Гостиничное дело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Информационные системы (по отраслям)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Коммерция </a:t>
            </a:r>
            <a:r>
              <a:rPr lang="ru-RU" sz="2000" dirty="0"/>
              <a:t>(по отраслям)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Экономика </a:t>
            </a:r>
            <a:r>
              <a:rPr lang="ru-RU" sz="2000" dirty="0"/>
              <a:t>и бухгалтерский учет (по отраслям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509120"/>
            <a:ext cx="7776864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Юридический адрес: 129090,  г. Москва, ул. Мещанская, дом 9/14, стр. 1</a:t>
            </a:r>
          </a:p>
          <a:p>
            <a:r>
              <a:rPr lang="ru-RU" sz="1400" dirty="0"/>
              <a:t>Адрес Сургутского представительства: 628400, г. Сургут, ул. Маяковского, дом </a:t>
            </a:r>
            <a:r>
              <a:rPr lang="ru-RU" sz="1400" dirty="0" smtClean="0"/>
              <a:t>21 А, </a:t>
            </a:r>
            <a:r>
              <a:rPr lang="ru-RU" sz="1400" dirty="0"/>
              <a:t>оф. </a:t>
            </a:r>
            <a:r>
              <a:rPr lang="ru-RU" sz="1400" dirty="0" smtClean="0"/>
              <a:t>107-108</a:t>
            </a:r>
            <a:endParaRPr lang="ru-RU" sz="1400" dirty="0"/>
          </a:p>
          <a:p>
            <a:r>
              <a:rPr lang="ru-RU" sz="1400" dirty="0" smtClean="0"/>
              <a:t>Телефон</a:t>
            </a:r>
            <a:r>
              <a:rPr lang="ru-RU" sz="1400" dirty="0"/>
              <a:t>: (3462) 93-72-92</a:t>
            </a:r>
          </a:p>
          <a:p>
            <a:r>
              <a:rPr lang="ru-RU" sz="1600" dirty="0" smtClean="0"/>
              <a:t>Е-</a:t>
            </a:r>
            <a:r>
              <a:rPr lang="en-US" sz="1600" dirty="0"/>
              <a:t>mail</a:t>
            </a:r>
            <a:r>
              <a:rPr lang="ru-RU" sz="1600" dirty="0"/>
              <a:t>: </a:t>
            </a:r>
            <a:r>
              <a:rPr lang="en-US" dirty="0" err="1">
                <a:hlinkClick r:id="rId4"/>
              </a:rPr>
              <a:t>ELifanova</a:t>
            </a:r>
            <a:r>
              <a:rPr lang="ru-RU" dirty="0">
                <a:hlinkClick r:id="rId4"/>
              </a:rPr>
              <a:t>@</a:t>
            </a:r>
            <a:r>
              <a:rPr lang="en-US" dirty="0">
                <a:hlinkClick r:id="rId4"/>
              </a:rPr>
              <a:t>synergy</a:t>
            </a:r>
            <a:r>
              <a:rPr lang="ru-RU" dirty="0">
                <a:hlinkClick r:id="rId4"/>
              </a:rPr>
              <a:t>.</a:t>
            </a:r>
            <a:r>
              <a:rPr lang="en-US" dirty="0" err="1" smtClean="0">
                <a:hlinkClick r:id="rId4"/>
              </a:rPr>
              <a:t>ru</a:t>
            </a:r>
            <a:endParaRPr lang="ru-RU" dirty="0" smtClean="0"/>
          </a:p>
          <a:p>
            <a:r>
              <a:rPr lang="ru-RU" sz="1400" dirty="0" smtClean="0"/>
              <a:t>Официальный сайт: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://surgut.synergyregions.ru/</a:t>
            </a:r>
            <a:endParaRPr lang="ru-RU" dirty="0"/>
          </a:p>
        </p:txBody>
      </p:sp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100392" y="5805264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240868"/>
            <a:ext cx="4968552" cy="13321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916570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 Трудоустройство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9"/>
          <a:stretch/>
        </p:blipFill>
        <p:spPr>
          <a:xfrm>
            <a:off x="5292080" y="1268760"/>
            <a:ext cx="349271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1196752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Сургутский центр занятости населения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231374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Адрес: </a:t>
            </a:r>
            <a:r>
              <a:rPr lang="ru-RU" dirty="0" smtClean="0"/>
              <a:t>Ханты-Мансийский автономный округ – Югра, г. Сургут, ул. Крылова </a:t>
            </a:r>
            <a:r>
              <a:rPr lang="ru-RU" dirty="0"/>
              <a:t>21/2</a:t>
            </a:r>
          </a:p>
          <a:p>
            <a:r>
              <a:rPr lang="ru-RU" dirty="0"/>
              <a:t>Режим </a:t>
            </a:r>
            <a:r>
              <a:rPr lang="ru-RU" dirty="0" smtClean="0"/>
              <a:t>работы: понедельник- пятница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9.00-17.00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607614"/>
            <a:ext cx="3619376" cy="2558732"/>
          </a:xfrm>
          <a:prstGeom prst="rect">
            <a:avLst/>
          </a:prstGeom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8242784" y="404664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ведения 2">
            <a:hlinkClick r:id="" action="ppaction://hlinkshowjump?jump=nextslide" highlightClick="1"/>
          </p:cNvPr>
          <p:cNvSpPr/>
          <p:nvPr/>
        </p:nvSpPr>
        <p:spPr>
          <a:xfrm>
            <a:off x="467544" y="6093296"/>
            <a:ext cx="648072" cy="576064"/>
          </a:xfrm>
          <a:prstGeom prst="actionButtonInform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firstslide" highlightClick="1"/>
          </p:cNvPr>
          <p:cNvSpPr/>
          <p:nvPr/>
        </p:nvSpPr>
        <p:spPr>
          <a:xfrm>
            <a:off x="8082468" y="6370821"/>
            <a:ext cx="864096" cy="3269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661248"/>
            <a:ext cx="691276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https://depobr-molod.admhmao.ru/podvedomstvennye-uchrezhdeniya/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6911" r="9915" b="4817"/>
          <a:stretch/>
        </p:blipFill>
        <p:spPr bwMode="auto">
          <a:xfrm>
            <a:off x="1547664" y="332656"/>
            <a:ext cx="6048672" cy="52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7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01933"/>
              </p:ext>
            </p:extLst>
          </p:nvPr>
        </p:nvGraphicFramePr>
        <p:xfrm>
          <a:off x="107504" y="1484784"/>
          <a:ext cx="8856984" cy="371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2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8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   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Образовательное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учреждение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+mn-lt"/>
                        </a:rPr>
                        <a:t>Профильные  предметы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  <a:hlinkClick r:id="rId2"/>
                        </a:rPr>
                        <a:t>Гимназия</a:t>
                      </a:r>
                      <a:r>
                        <a:rPr lang="ru-RU" sz="1800" baseline="0" dirty="0" smtClean="0">
                          <a:solidFill>
                            <a:srgbClr val="CC9900"/>
                          </a:solidFill>
                          <a:latin typeface="+mn-lt"/>
                          <a:hlinkClick r:id="rId2"/>
                        </a:rPr>
                        <a:t> «Лаборатория Салахова»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</a:rPr>
                        <a:t>математика, химия, биология 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  <a:hlinkClick r:id="rId3"/>
                        </a:rPr>
                        <a:t>Гимназия им. Ф.К. Салманова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</a:rPr>
                        <a:t>математика, химия, биология 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  <a:hlinkClick r:id="rId4"/>
                        </a:rPr>
                        <a:t>Сургутский естественно-научный лицей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</a:rPr>
                        <a:t>математика, химия, биология 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  <a:hlinkClick r:id="rId5"/>
                        </a:rPr>
                        <a:t>Лицей № 1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</a:rPr>
                        <a:t>математика, химия, биология 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567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rgbClr val="CC9900"/>
                          </a:solidFill>
                          <a:latin typeface="+mn-lt"/>
                          <a:hlinkClick r:id="rId6"/>
                        </a:rPr>
                        <a:t>Лицей № 3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</a:rPr>
                        <a:t>математика, химия, биология 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  <a:hlinkClick r:id="rId7"/>
                        </a:rPr>
                        <a:t>СОШ № 10 с УИОП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</a:rPr>
                        <a:t>математика, химия, биология 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70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  <a:hlinkClick r:id="rId8"/>
                        </a:rPr>
                        <a:t>СШ № 31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</a:rPr>
                        <a:t>математика, химия, биология 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  <a:hlinkClick r:id="rId9"/>
                        </a:rPr>
                        <a:t>СОШ № 45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</a:rPr>
                        <a:t>математика, химия, биология 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  <a:hlinkClick r:id="rId10"/>
                        </a:rPr>
                        <a:t>СОШ № 46 с УИОП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C9900"/>
                          </a:solidFill>
                          <a:latin typeface="+mn-lt"/>
                        </a:rPr>
                        <a:t>математика, химия, биология </a:t>
                      </a:r>
                      <a:endParaRPr lang="ru-RU" sz="1800" dirty="0">
                        <a:solidFill>
                          <a:srgbClr val="CC99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4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835696" y="548680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772400" cy="460306"/>
          </a:xfrm>
        </p:spPr>
        <p:txBody>
          <a:bodyPr>
            <a:noAutofit/>
          </a:bodyPr>
          <a:lstStyle/>
          <a:p>
            <a:pPr marL="989013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800000"/>
                </a:solidFill>
                <a:latin typeface="+mn-lt"/>
              </a:rPr>
              <a:t>  </a:t>
            </a: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Естественно-научный профиль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15368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>
                <a:latin typeface="Cambria" pitchFamily="18" charset="0"/>
              </a:endParaRPr>
            </a:p>
          </p:txBody>
        </p:sp>
        <p:sp>
          <p:nvSpPr>
            <p:cNvPr id="15369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 dirty="0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 dirty="0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 dirty="0"/>
            </a:p>
          </p:txBody>
        </p:sp>
        <p:sp>
          <p:nvSpPr>
            <p:cNvPr id="15370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/>
            </a:p>
          </p:txBody>
        </p:sp>
      </p:grp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 dirty="0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 dirty="0"/>
          </a:p>
        </p:txBody>
      </p:sp>
      <p:pic>
        <p:nvPicPr>
          <p:cNvPr id="15366" name="Picture 7" descr="Конверт - копия"/>
          <p:cNvPicPr>
            <a:picLocks noChangeAspect="1" noChangeArrowheads="1"/>
          </p:cNvPicPr>
          <p:nvPr/>
        </p:nvPicPr>
        <p:blipFill>
          <a:blip r:embed="rId13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14" action="ppaction://hlinksldjump" highlightClick="1"/>
          </p:cNvPr>
          <p:cNvSpPr/>
          <p:nvPr/>
        </p:nvSpPr>
        <p:spPr>
          <a:xfrm>
            <a:off x="8191366" y="29665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8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772400" cy="57606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800000"/>
                </a:solidFill>
                <a:latin typeface="+mn-lt"/>
              </a:rPr>
              <a:t>  </a:t>
            </a: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Гуманитарный профиль 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15368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>
                <a:latin typeface="Cambria" pitchFamily="18" charset="0"/>
              </a:endParaRPr>
            </a:p>
          </p:txBody>
        </p:sp>
        <p:sp>
          <p:nvSpPr>
            <p:cNvPr id="15369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 dirty="0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 dirty="0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 dirty="0"/>
            </a:p>
          </p:txBody>
        </p:sp>
        <p:sp>
          <p:nvSpPr>
            <p:cNvPr id="15370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/>
            </a:p>
          </p:txBody>
        </p:sp>
      </p:grp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 dirty="0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 dirty="0"/>
          </a:p>
        </p:txBody>
      </p:sp>
      <p:pic>
        <p:nvPicPr>
          <p:cNvPr id="15366" name="Picture 7" descr="Конверт - копия"/>
          <p:cNvPicPr>
            <a:picLocks noChangeAspect="1" noChangeArrowheads="1"/>
          </p:cNvPicPr>
          <p:nvPr/>
        </p:nvPicPr>
        <p:blipFill>
          <a:blip r:embed="rId2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662743"/>
              </p:ext>
            </p:extLst>
          </p:nvPr>
        </p:nvGraphicFramePr>
        <p:xfrm>
          <a:off x="341436" y="1898796"/>
          <a:ext cx="855104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0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0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2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Образовательное  учреждение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Профильные  предметы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874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CC9900"/>
                          </a:solidFill>
                          <a:hlinkClick r:id="rId3"/>
                        </a:rPr>
                        <a:t>Гимназия имени Ф.К. Салманова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</a:rPr>
                        <a:t>русский</a:t>
                      </a:r>
                      <a:r>
                        <a:rPr lang="ru-RU" baseline="0" dirty="0" smtClean="0">
                          <a:solidFill>
                            <a:srgbClr val="CC9900"/>
                          </a:solidFill>
                        </a:rPr>
                        <a:t> язык, иностранный язык (английский), история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8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  <a:hlinkClick r:id="rId4"/>
                        </a:rPr>
                        <a:t>Гимназия № 2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</a:rPr>
                        <a:t>иностранный</a:t>
                      </a:r>
                      <a:r>
                        <a:rPr lang="ru-RU" baseline="0" dirty="0" smtClean="0">
                          <a:solidFill>
                            <a:srgbClr val="CC9900"/>
                          </a:solidFill>
                        </a:rPr>
                        <a:t> язык (английский), история, право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6128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  <a:hlinkClick r:id="rId5"/>
                        </a:rPr>
                        <a:t>Лицей им. г-м.</a:t>
                      </a:r>
                      <a:r>
                        <a:rPr lang="ru-RU" baseline="0" dirty="0" smtClean="0">
                          <a:solidFill>
                            <a:srgbClr val="CC9900"/>
                          </a:solidFill>
                          <a:hlinkClick r:id="rId5"/>
                        </a:rPr>
                        <a:t> В.И. </a:t>
                      </a:r>
                      <a:r>
                        <a:rPr lang="ru-RU" baseline="0" dirty="0" err="1" smtClean="0">
                          <a:solidFill>
                            <a:srgbClr val="CC9900"/>
                          </a:solidFill>
                          <a:hlinkClick r:id="rId5"/>
                        </a:rPr>
                        <a:t>Хисматулина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</a:rPr>
                        <a:t>иностранный</a:t>
                      </a:r>
                      <a:r>
                        <a:rPr lang="ru-RU" baseline="0" dirty="0" smtClean="0">
                          <a:solidFill>
                            <a:srgbClr val="CC9900"/>
                          </a:solidFill>
                        </a:rPr>
                        <a:t> язык (английский), история, право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612874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CC9900"/>
                          </a:solidFill>
                          <a:hlinkClick r:id="rId6"/>
                        </a:rPr>
                        <a:t>Лицей № 3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</a:rPr>
                        <a:t>русский</a:t>
                      </a:r>
                      <a:r>
                        <a:rPr lang="ru-RU" baseline="0" dirty="0" smtClean="0">
                          <a:solidFill>
                            <a:srgbClr val="CC9900"/>
                          </a:solidFill>
                        </a:rPr>
                        <a:t> язык, иностранный язык (английский), история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8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  <a:hlinkClick r:id="rId7"/>
                        </a:rPr>
                        <a:t>СОШ № 45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</a:rPr>
                        <a:t>русский</a:t>
                      </a:r>
                      <a:r>
                        <a:rPr lang="ru-RU" baseline="0" dirty="0" smtClean="0">
                          <a:solidFill>
                            <a:srgbClr val="CC9900"/>
                          </a:solidFill>
                        </a:rPr>
                        <a:t> язык, иностранный язык (английский), история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61287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  <a:hlinkClick r:id="rId8"/>
                        </a:rPr>
                        <a:t>СОШ № 46 с УИОП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</a:rPr>
                        <a:t>иностранный</a:t>
                      </a:r>
                      <a:r>
                        <a:rPr lang="ru-RU" baseline="0" dirty="0" smtClean="0">
                          <a:solidFill>
                            <a:srgbClr val="CC9900"/>
                          </a:solidFill>
                        </a:rPr>
                        <a:t> язык (английский), история, право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Управляющая кнопка: домой 13">
            <a:hlinkClick r:id="rId9" action="ppaction://hlinksldjump" highlightClick="1"/>
          </p:cNvPr>
          <p:cNvSpPr/>
          <p:nvPr/>
        </p:nvSpPr>
        <p:spPr>
          <a:xfrm>
            <a:off x="8191366" y="29665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763688" y="692696"/>
            <a:ext cx="769169" cy="116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68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91786" cy="1143000"/>
          </a:xfrm>
        </p:spPr>
        <p:txBody>
          <a:bodyPr>
            <a:normAutofit/>
          </a:bodyPr>
          <a:lstStyle/>
          <a:p>
            <a:pPr marL="989013"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800000"/>
                </a:solidFill>
                <a:latin typeface="+mn-lt"/>
              </a:rPr>
              <a:t>   </a:t>
            </a: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Социально-экономический профиль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15368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>
                <a:latin typeface="Cambria" pitchFamily="18" charset="0"/>
              </a:endParaRPr>
            </a:p>
          </p:txBody>
        </p:sp>
        <p:sp>
          <p:nvSpPr>
            <p:cNvPr id="15369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 dirty="0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 dirty="0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 dirty="0"/>
            </a:p>
          </p:txBody>
        </p:sp>
        <p:sp>
          <p:nvSpPr>
            <p:cNvPr id="15370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/>
            </a:p>
          </p:txBody>
        </p:sp>
      </p:grp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 dirty="0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 dirty="0"/>
          </a:p>
        </p:txBody>
      </p:sp>
      <p:pic>
        <p:nvPicPr>
          <p:cNvPr id="15366" name="Picture 7" descr="Конверт - копия"/>
          <p:cNvPicPr>
            <a:picLocks noChangeAspect="1" noChangeArrowheads="1"/>
          </p:cNvPicPr>
          <p:nvPr/>
        </p:nvPicPr>
        <p:blipFill>
          <a:blip r:embed="rId2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395536" y="1700808"/>
            <a:ext cx="8460424" cy="408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51966"/>
              </p:ext>
            </p:extLst>
          </p:nvPr>
        </p:nvGraphicFramePr>
        <p:xfrm>
          <a:off x="395536" y="1988840"/>
          <a:ext cx="813690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8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Образовательное  учреждение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Профильные  предметы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  <a:hlinkClick r:id="rId3"/>
                        </a:rPr>
                        <a:t>Гимназия </a:t>
                      </a:r>
                      <a:r>
                        <a:rPr lang="ru-RU" dirty="0">
                          <a:solidFill>
                            <a:srgbClr val="CC9900"/>
                          </a:solidFill>
                          <a:hlinkClick r:id="rId3"/>
                        </a:rPr>
                        <a:t>имени Ф.К. Салманова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</a:rPr>
                        <a:t>математика, экономика, право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  <a:hlinkClick r:id="rId4"/>
                        </a:rPr>
                        <a:t>Лицей № 1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</a:rPr>
                        <a:t>математика, экономика, география, информатика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7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  <a:hlinkClick r:id="rId5"/>
                        </a:rPr>
                        <a:t>СТШ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</a:rPr>
                        <a:t>математика, география, экономика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7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  <a:hlinkClick r:id="rId6"/>
                        </a:rPr>
                        <a:t>СОШ № 1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</a:rPr>
                        <a:t>математика, экономика, право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C9900"/>
                          </a:solidFill>
                          <a:hlinkClick r:id="rId7"/>
                        </a:rPr>
                        <a:t>СОШ</a:t>
                      </a:r>
                      <a:r>
                        <a:rPr lang="ru-RU" baseline="0" dirty="0" smtClean="0">
                          <a:solidFill>
                            <a:srgbClr val="CC9900"/>
                          </a:solidFill>
                          <a:hlinkClick r:id="rId7"/>
                        </a:rPr>
                        <a:t> № 46 с УИОП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>
                          <a:solidFill>
                            <a:srgbClr val="CC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математика, </a:t>
                      </a:r>
                      <a:r>
                        <a:rPr kumimoji="0" lang="ru-RU" sz="1800" kern="1200" dirty="0" smtClean="0">
                          <a:solidFill>
                            <a:srgbClr val="CC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география, экономика</a:t>
                      </a:r>
                      <a:endParaRPr lang="ru-RU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Управляющая кнопка: домой 13">
            <a:hlinkClick r:id="rId8" action="ppaction://hlinksldjump" highlightClick="1"/>
          </p:cNvPr>
          <p:cNvSpPr/>
          <p:nvPr/>
        </p:nvSpPr>
        <p:spPr>
          <a:xfrm>
            <a:off x="8191366" y="29665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1403648" y="836712"/>
            <a:ext cx="595146" cy="9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2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40847"/>
              </p:ext>
            </p:extLst>
          </p:nvPr>
        </p:nvGraphicFramePr>
        <p:xfrm>
          <a:off x="251520" y="1124744"/>
          <a:ext cx="8712968" cy="5665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4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2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8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Образовательное учреждение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Профильные  предметы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2"/>
                        </a:rPr>
                        <a:t>Гимназия</a:t>
                      </a:r>
                      <a:r>
                        <a:rPr lang="ru-RU" sz="1400" baseline="0" dirty="0" smtClean="0">
                          <a:solidFill>
                            <a:srgbClr val="CC9900"/>
                          </a:solidFill>
                          <a:hlinkClick r:id="rId2"/>
                        </a:rPr>
                        <a:t> «Лаборатория Салахова»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3"/>
                        </a:rPr>
                        <a:t>Гимназия им. Ф.К. Салманова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5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4"/>
                        </a:rPr>
                        <a:t>Гимназия №</a:t>
                      </a:r>
                      <a:r>
                        <a:rPr lang="ru-RU" sz="1400" baseline="0" dirty="0" smtClean="0">
                          <a:solidFill>
                            <a:srgbClr val="CC9900"/>
                          </a:solidFill>
                          <a:hlinkClick r:id="rId4"/>
                        </a:rPr>
                        <a:t> 2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5"/>
                        </a:rPr>
                        <a:t>Сургутский естественно-научный лицей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6"/>
                        </a:rPr>
                        <a:t>Лицей № 1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rgbClr val="CC9900"/>
                          </a:solidFill>
                          <a:hlinkClick r:id="rId7"/>
                        </a:rPr>
                        <a:t>Лицей № 3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7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8"/>
                        </a:rPr>
                        <a:t>СОШ № 1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7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9"/>
                        </a:rPr>
                        <a:t>СОШ № 10 с УИОП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170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CC9900"/>
                          </a:solidFill>
                          <a:hlinkClick r:id="rId10"/>
                        </a:rPr>
                        <a:t>Сургутская</a:t>
                      </a:r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10"/>
                        </a:rPr>
                        <a:t> технологическая школа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11"/>
                        </a:rPr>
                        <a:t>СШ</a:t>
                      </a:r>
                      <a:r>
                        <a:rPr lang="ru-RU" sz="1400" baseline="0" dirty="0" smtClean="0">
                          <a:solidFill>
                            <a:srgbClr val="CC9900"/>
                          </a:solidFill>
                          <a:hlinkClick r:id="rId11"/>
                        </a:rPr>
                        <a:t> № 12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12"/>
                        </a:rPr>
                        <a:t>СОШ № 19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13"/>
                        </a:rPr>
                        <a:t>СШ № 31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14"/>
                        </a:rPr>
                        <a:t>СОШ № 44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15"/>
                        </a:rPr>
                        <a:t>СОШ</a:t>
                      </a:r>
                      <a:r>
                        <a:rPr lang="ru-RU" sz="1400" baseline="0" dirty="0" smtClean="0">
                          <a:solidFill>
                            <a:srgbClr val="CC9900"/>
                          </a:solidFill>
                          <a:hlinkClick r:id="rId15"/>
                        </a:rPr>
                        <a:t> № 45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C9900"/>
                          </a:solidFill>
                          <a:hlinkClick r:id="rId16"/>
                        </a:rPr>
                        <a:t>МБОУ СОШ № 46 с УИОП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математика, физика, информатика</a:t>
                      </a:r>
                      <a:endParaRPr lang="ru-RU" sz="14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2123728" y="260648"/>
            <a:ext cx="576064" cy="87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2400" cy="792088"/>
          </a:xfrm>
        </p:spPr>
        <p:txBody>
          <a:bodyPr>
            <a:normAutofit fontScale="90000"/>
          </a:bodyPr>
          <a:lstStyle/>
          <a:p>
            <a:pPr marL="989013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800000"/>
                </a:solidFill>
                <a:latin typeface="+mn-lt"/>
              </a:rPr>
              <a:t>      </a:t>
            </a:r>
            <a:r>
              <a:rPr lang="ru-RU" sz="3600" b="1" dirty="0" smtClean="0">
                <a:solidFill>
                  <a:srgbClr val="800000"/>
                </a:solidFill>
                <a:latin typeface="+mn-lt"/>
              </a:rPr>
              <a:t>Технологический профиль</a:t>
            </a:r>
            <a:endParaRPr lang="ru-RU" sz="3600" b="1" dirty="0">
              <a:solidFill>
                <a:srgbClr val="800000"/>
              </a:solidFill>
              <a:latin typeface="+mn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15368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>
                <a:latin typeface="Cambria" pitchFamily="18" charset="0"/>
              </a:endParaRPr>
            </a:p>
          </p:txBody>
        </p:sp>
        <p:sp>
          <p:nvSpPr>
            <p:cNvPr id="15369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 dirty="0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 dirty="0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 dirty="0"/>
            </a:p>
          </p:txBody>
        </p:sp>
        <p:sp>
          <p:nvSpPr>
            <p:cNvPr id="15370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/>
            </a:p>
          </p:txBody>
        </p:sp>
      </p:grp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 dirty="0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 dirty="0"/>
          </a:p>
        </p:txBody>
      </p:sp>
      <p:pic>
        <p:nvPicPr>
          <p:cNvPr id="15366" name="Picture 7" descr="Конверт - копия"/>
          <p:cNvPicPr>
            <a:picLocks noChangeAspect="1" noChangeArrowheads="1"/>
          </p:cNvPicPr>
          <p:nvPr/>
        </p:nvPicPr>
        <p:blipFill>
          <a:blip r:embed="rId19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" name="Управляющая кнопка: домой 13">
            <a:hlinkClick r:id="rId20" action="ppaction://hlinksldjump" highlightClick="1"/>
          </p:cNvPr>
          <p:cNvSpPr/>
          <p:nvPr/>
        </p:nvSpPr>
        <p:spPr>
          <a:xfrm>
            <a:off x="8191366" y="29665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348770"/>
              </p:ext>
            </p:extLst>
          </p:nvPr>
        </p:nvGraphicFramePr>
        <p:xfrm>
          <a:off x="251520" y="1124744"/>
          <a:ext cx="8712968" cy="554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4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2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86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ru-RU" sz="1300" dirty="0" smtClean="0">
                          <a:solidFill>
                            <a:schemeClr val="bg1"/>
                          </a:solidFill>
                        </a:rPr>
                        <a:t>Образовательное учреждение</a:t>
                      </a:r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Профильные  предметы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  <a:hlinkClick r:id="rId2"/>
                        </a:rPr>
                        <a:t>Гимназия</a:t>
                      </a:r>
                      <a:r>
                        <a:rPr lang="ru-RU" sz="1300" baseline="0" dirty="0" smtClean="0">
                          <a:solidFill>
                            <a:srgbClr val="CC9900"/>
                          </a:solidFill>
                          <a:hlinkClick r:id="rId2"/>
                        </a:rPr>
                        <a:t> «Лаборатория Салахова»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математика, иностранный</a:t>
                      </a:r>
                      <a:r>
                        <a:rPr lang="ru-RU" sz="1300" baseline="0" dirty="0" smtClean="0">
                          <a:solidFill>
                            <a:srgbClr val="CC9900"/>
                          </a:solidFill>
                        </a:rPr>
                        <a:t> язык (английский)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  <a:hlinkClick r:id="rId3"/>
                        </a:rPr>
                        <a:t>Лицей им. г-м.</a:t>
                      </a:r>
                      <a:r>
                        <a:rPr lang="ru-RU" sz="1300" baseline="0" dirty="0" smtClean="0">
                          <a:solidFill>
                            <a:srgbClr val="CC9900"/>
                          </a:solidFill>
                          <a:hlinkClick r:id="rId3"/>
                        </a:rPr>
                        <a:t> В.И. </a:t>
                      </a:r>
                      <a:r>
                        <a:rPr lang="ru-RU" sz="1300" baseline="0" dirty="0" err="1" smtClean="0">
                          <a:solidFill>
                            <a:srgbClr val="CC9900"/>
                          </a:solidFill>
                          <a:hlinkClick r:id="rId3"/>
                        </a:rPr>
                        <a:t>Хисматулина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русский язык, математика, экономика,</a:t>
                      </a:r>
                      <a:r>
                        <a:rPr lang="ru-RU" sz="1300" baseline="0" dirty="0" smtClean="0">
                          <a:solidFill>
                            <a:srgbClr val="CC9900"/>
                          </a:solidFill>
                        </a:rPr>
                        <a:t> право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  <a:hlinkClick r:id="rId4"/>
                        </a:rPr>
                        <a:t>Сургутский естественно-научный лицей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математика, иностранный</a:t>
                      </a:r>
                      <a:r>
                        <a:rPr lang="ru-RU" sz="1300" baseline="0" dirty="0" smtClean="0">
                          <a:solidFill>
                            <a:srgbClr val="CC9900"/>
                          </a:solidFill>
                        </a:rPr>
                        <a:t> язык (английский)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  <a:hlinkClick r:id="rId5"/>
                        </a:rPr>
                        <a:t>СОШ № 6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математика;</a:t>
                      </a:r>
                      <a:r>
                        <a:rPr lang="ru-RU" sz="1300" baseline="0" dirty="0" smtClean="0">
                          <a:solidFill>
                            <a:srgbClr val="CC9900"/>
                          </a:solidFill>
                        </a:rPr>
                        <a:t> </a:t>
                      </a:r>
                      <a:br>
                        <a:rPr lang="ru-RU" sz="1300" baseline="0" dirty="0" smtClean="0">
                          <a:solidFill>
                            <a:srgbClr val="CC9900"/>
                          </a:solidFill>
                        </a:rPr>
                      </a:br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право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  <a:hlinkClick r:id="rId6"/>
                        </a:rPr>
                        <a:t>СОШ № 8 им. А.Н. Сибирцева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математика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  <a:hlinkClick r:id="rId7"/>
                        </a:rPr>
                        <a:t>СОШ № 18 им. В.Я. Алексеева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русский язык, экономика,</a:t>
                      </a:r>
                      <a:r>
                        <a:rPr lang="ru-RU" sz="1300" baseline="0" dirty="0" smtClean="0">
                          <a:solidFill>
                            <a:srgbClr val="CC9900"/>
                          </a:solidFill>
                        </a:rPr>
                        <a:t> право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  <a:hlinkClick r:id="rId8"/>
                        </a:rPr>
                        <a:t>СОШ № 19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русский</a:t>
                      </a:r>
                      <a:r>
                        <a:rPr lang="ru-RU" sz="1300" baseline="0" dirty="0" smtClean="0">
                          <a:solidFill>
                            <a:srgbClr val="CC9900"/>
                          </a:solidFill>
                        </a:rPr>
                        <a:t> язык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  <a:hlinkClick r:id="rId9"/>
                        </a:rPr>
                        <a:t>СОШ № 26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математика, информатика;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химия, биология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  <a:hlinkClick r:id="rId10"/>
                        </a:rPr>
                        <a:t>СОШ № 27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русский язык, право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  <a:hlinkClick r:id="rId11"/>
                        </a:rPr>
                        <a:t>СОШ № 29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химия, биология;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математика, физика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  <a:hlinkClick r:id="rId12"/>
                        </a:rPr>
                        <a:t>СШ № 31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математика;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иностранный язык (английский)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  <a:hlinkClick r:id="rId13"/>
                        </a:rPr>
                        <a:t>СОШ № 45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C9900"/>
                          </a:solidFill>
                        </a:rPr>
                        <a:t>математика, экономика, право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CC9900"/>
                          </a:solidFill>
                          <a:hlinkClick r:id="rId14"/>
                        </a:rPr>
                        <a:t>СОШ</a:t>
                      </a:r>
                      <a:r>
                        <a:rPr lang="ru-RU" sz="1300" baseline="0" dirty="0" smtClean="0">
                          <a:solidFill>
                            <a:srgbClr val="CC9900"/>
                          </a:solidFill>
                          <a:hlinkClick r:id="rId14"/>
                        </a:rPr>
                        <a:t> № 46 с УИОП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C9900"/>
                          </a:solidFill>
                        </a:rPr>
                        <a:t>русский язык, право</a:t>
                      </a:r>
                      <a:endParaRPr lang="ru-RU" sz="1300" dirty="0">
                        <a:solidFill>
                          <a:srgbClr val="CC99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 descr="S:\ОСПРП Ботова\Бондаренко\2015\для презентации\Конверт - копия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3000" contrast="45000"/>
                    </a14:imgEffect>
                  </a14:imgLayer>
                </a14:imgProps>
              </a:ext>
            </a:extLst>
          </a:blip>
          <a:srcRect t="10844" r="79488" b="17699"/>
          <a:stretch>
            <a:fillRect/>
          </a:stretch>
        </p:blipFill>
        <p:spPr bwMode="auto">
          <a:xfrm>
            <a:off x="2123728" y="260648"/>
            <a:ext cx="576064" cy="87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935" y="332656"/>
            <a:ext cx="7772400" cy="792088"/>
          </a:xfrm>
        </p:spPr>
        <p:txBody>
          <a:bodyPr>
            <a:normAutofit/>
          </a:bodyPr>
          <a:lstStyle/>
          <a:p>
            <a:pPr marL="989013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800000"/>
                </a:solidFill>
                <a:latin typeface="+mn-lt"/>
              </a:rPr>
              <a:t>      </a:t>
            </a:r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Универсальный профиль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5651300" y="106962575"/>
            <a:ext cx="9683750" cy="885825"/>
            <a:chOff x="105435654" y="106860975"/>
            <a:chExt cx="9484992" cy="886080"/>
          </a:xfrm>
        </p:grpSpPr>
        <p:sp>
          <p:nvSpPr>
            <p:cNvPr id="15368" name="Rectangle 3"/>
            <p:cNvSpPr>
              <a:spLocks noChangeArrowheads="1" noChangeShapeType="1"/>
            </p:cNvSpPr>
            <p:nvPr/>
          </p:nvSpPr>
          <p:spPr bwMode="auto">
            <a:xfrm>
              <a:off x="105435654" y="106860975"/>
              <a:ext cx="9484992" cy="886080"/>
            </a:xfrm>
            <a:prstGeom prst="rect">
              <a:avLst/>
            </a:prstGeom>
            <a:solidFill>
              <a:srgbClr val="E40059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>
                <a:latin typeface="Cambria" pitchFamily="18" charset="0"/>
              </a:endParaRPr>
            </a:p>
          </p:txBody>
        </p:sp>
        <p:sp>
          <p:nvSpPr>
            <p:cNvPr id="15369" name="Text Box 4"/>
            <p:cNvSpPr txBox="1">
              <a:spLocks noChangeArrowheads="1" noChangeShapeType="1"/>
            </p:cNvSpPr>
            <p:nvPr/>
          </p:nvSpPr>
          <p:spPr bwMode="auto">
            <a:xfrm>
              <a:off x="107483550" y="106963428"/>
              <a:ext cx="7339111" cy="783627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r>
                <a:rPr lang="ru-RU" sz="2400" i="1" dirty="0">
                  <a:solidFill>
                    <a:srgbClr val="000000"/>
                  </a:solidFill>
                  <a:latin typeface="Garamond" pitchFamily="18" charset="0"/>
                </a:rPr>
                <a:t>Выставка-форум 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«</a:t>
              </a:r>
              <a:r>
                <a:rPr lang="ru-RU" sz="2400" b="1" i="1" dirty="0">
                  <a:solidFill>
                    <a:srgbClr val="000000"/>
                  </a:solidFill>
                  <a:latin typeface="Garamond" pitchFamily="18" charset="0"/>
                </a:rPr>
                <a:t>Образование и карьера –2015</a:t>
              </a:r>
              <a:r>
                <a:rPr lang="en-US" sz="2400" i="1" dirty="0">
                  <a:solidFill>
                    <a:srgbClr val="000000"/>
                  </a:solidFill>
                  <a:latin typeface="Garamond" pitchFamily="18" charset="0"/>
                </a:rPr>
                <a:t>»</a:t>
              </a:r>
            </a:p>
            <a:p>
              <a:endParaRPr lang="ru-RU" dirty="0"/>
            </a:p>
          </p:txBody>
        </p:sp>
        <p:sp>
          <p:nvSpPr>
            <p:cNvPr id="15370" name="Line 5"/>
            <p:cNvSpPr>
              <a:spLocks noChangeShapeType="1"/>
            </p:cNvSpPr>
            <p:nvPr/>
          </p:nvSpPr>
          <p:spPr bwMode="auto">
            <a:xfrm>
              <a:off x="105533639" y="106949583"/>
              <a:ext cx="9387007" cy="0"/>
            </a:xfrm>
            <a:prstGeom prst="line">
              <a:avLst/>
            </a:prstGeom>
            <a:noFill/>
            <a:ln w="3175" algn="ctr">
              <a:solidFill>
                <a:srgbClr val="666666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ru-RU" dirty="0"/>
            </a:p>
          </p:txBody>
        </p:sp>
      </p:grp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2991900" y="107534075"/>
            <a:ext cx="1828800" cy="400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ru-RU" sz="1400" b="1" i="1" dirty="0">
                <a:solidFill>
                  <a:srgbClr val="000000"/>
                </a:solidFill>
                <a:latin typeface="Garamond" pitchFamily="18" charset="0"/>
              </a:rPr>
              <a:t>9—11 апреля 2015 года</a:t>
            </a:r>
            <a:endParaRPr lang="ru-RU" dirty="0"/>
          </a:p>
        </p:txBody>
      </p:sp>
      <p:pic>
        <p:nvPicPr>
          <p:cNvPr id="15366" name="Picture 7" descr="Конверт - копия"/>
          <p:cNvPicPr>
            <a:picLocks noChangeAspect="1" noChangeArrowheads="1"/>
          </p:cNvPicPr>
          <p:nvPr/>
        </p:nvPicPr>
        <p:blipFill>
          <a:blip r:embed="rId17" cstate="print"/>
          <a:srcRect r="81828" b="2960"/>
          <a:stretch>
            <a:fillRect/>
          </a:stretch>
        </p:blipFill>
        <p:spPr bwMode="auto">
          <a:xfrm>
            <a:off x="105791000" y="107076875"/>
            <a:ext cx="368300" cy="8572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" name="Управляющая кнопка: домой 13">
            <a:hlinkClick r:id="rId18" action="ppaction://hlinksldjump" highlightClick="1"/>
          </p:cNvPr>
          <p:cNvSpPr/>
          <p:nvPr/>
        </p:nvSpPr>
        <p:spPr>
          <a:xfrm>
            <a:off x="8191366" y="296652"/>
            <a:ext cx="648072" cy="576064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4342</TotalTime>
  <Words>2656</Words>
  <Application>Microsoft Office PowerPoint</Application>
  <PresentationFormat>Экран (4:3)</PresentationFormat>
  <Paragraphs>574</Paragraphs>
  <Slides>46</Slides>
  <Notes>1</Notes>
  <HiddenSlides>28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Справедливость</vt:lpstr>
      <vt:lpstr>Презентация PowerPoint</vt:lpstr>
      <vt:lpstr>Презентация PowerPoint</vt:lpstr>
      <vt:lpstr>       </vt:lpstr>
      <vt:lpstr>       Профильные 10 классы       на 2020/21 учебный год</vt:lpstr>
      <vt:lpstr>  Естественно-научный профиль</vt:lpstr>
      <vt:lpstr>  Гуманитарный профиль </vt:lpstr>
      <vt:lpstr>   Социально-экономический профиль</vt:lpstr>
      <vt:lpstr>      Технологический профиль</vt:lpstr>
      <vt:lpstr>      Универсальный профиль</vt:lpstr>
      <vt:lpstr>Универсальный  (пожарно-спасательный)профиль</vt:lpstr>
      <vt:lpstr>Профессиональные образовательные организации</vt:lpstr>
      <vt:lpstr>АУ «Сургутский политехнический колледж»</vt:lpstr>
      <vt:lpstr>АУ «Сургутский политехнический колледж»</vt:lpstr>
      <vt:lpstr>БУ «Сургутский музыкальный  колледж»</vt:lpstr>
      <vt:lpstr>Презентация PowerPoint</vt:lpstr>
      <vt:lpstr>БУ «Сургутский колледж  русской культуры имени А.С. Знаменского»</vt:lpstr>
      <vt:lpstr>Презентация PowerPoint</vt:lpstr>
      <vt:lpstr>Сургутский финансово-экономический колледж -филиал ФГОБУ ВО «Финансовый университет  при Правительстве РФ» (Сургутский филиал Финуниверситета) </vt:lpstr>
      <vt:lpstr>Презентация PowerPoint</vt:lpstr>
      <vt:lpstr>Сургутский нефтяной техникум (филиал)  ФГБОУ ВО «Югорский государственный университет»</vt:lpstr>
      <vt:lpstr>Сургутский нефтяной техникум (филиал)  ФГБОУ ВО «Югорский государственный университет»</vt:lpstr>
      <vt:lpstr>Сургутский филиал  ГБОУ ПОО «Златоустовский техникум технологий и экономики»</vt:lpstr>
      <vt:lpstr>Презентация PowerPoint</vt:lpstr>
      <vt:lpstr>Сургутский институт нефти и газа  (филиал) ФГБОУ ВО «ТИУ»</vt:lpstr>
      <vt:lpstr>Презентация PowerPoint</vt:lpstr>
      <vt:lpstr>Сургутское представительство  НОЧУ ВО «Московский финансово-промышленный университет «Синергия»</vt:lpstr>
      <vt:lpstr>Сургутское представительство  НОЧУ ВО «Московский финансово-промышленный университет «Синергия»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АУ «Сургутский политехнический колледж»</vt:lpstr>
      <vt:lpstr>БУ «Сургутский музыкальный  колледж» </vt:lpstr>
      <vt:lpstr>Презентация PowerPoint</vt:lpstr>
      <vt:lpstr>Презентация PowerPoint</vt:lpstr>
      <vt:lpstr>Презентация PowerPoint</vt:lpstr>
      <vt:lpstr>Сургутское представительство  НОЧУ ВО «Московский финансово-промышленный университет «Синергия»</vt:lpstr>
      <vt:lpstr> Трудоустройство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карта города Сургута</dc:title>
  <dc:creator>Алена Александровна Калинина</dc:creator>
  <cp:lastModifiedBy>Лариса Хакимовна Раимбакиева</cp:lastModifiedBy>
  <cp:revision>434</cp:revision>
  <cp:lastPrinted>2020-03-18T06:00:00Z</cp:lastPrinted>
  <dcterms:created xsi:type="dcterms:W3CDTF">2016-03-17T11:19:12Z</dcterms:created>
  <dcterms:modified xsi:type="dcterms:W3CDTF">2020-03-18T11:04:31Z</dcterms:modified>
</cp:coreProperties>
</file>