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6" r:id="rId3"/>
    <p:sldId id="273" r:id="rId4"/>
    <p:sldId id="275" r:id="rId5"/>
    <p:sldId id="257" r:id="rId6"/>
    <p:sldId id="258" r:id="rId7"/>
    <p:sldId id="274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title>
      <c:overlay val="1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invertIfNegative val="1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1 автомобиль</c:v>
                </c:pt>
                <c:pt idx="1">
                  <c:v>2 и более автомобил.</c:v>
                </c:pt>
                <c:pt idx="2">
                  <c:v>имеется гораж</c:v>
                </c:pt>
                <c:pt idx="3">
                  <c:v>пользуются горажом</c:v>
                </c:pt>
                <c:pt idx="4">
                  <c:v>ставят около дома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</c:v>
                </c:pt>
                <c:pt idx="1">
                  <c:v>18</c:v>
                </c:pt>
                <c:pt idx="2">
                  <c:v>53</c:v>
                </c:pt>
                <c:pt idx="3">
                  <c:v>33</c:v>
                </c:pt>
                <c:pt idx="4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943040"/>
        <c:axId val="87944576"/>
      </c:barChart>
      <c:catAx>
        <c:axId val="87943040"/>
        <c:scaling>
          <c:orientation val="minMax"/>
        </c:scaling>
        <c:delete val="1"/>
        <c:axPos val="b"/>
        <c:majorTickMark val="cross"/>
        <c:minorTickMark val="cross"/>
        <c:tickLblPos val="nextTo"/>
        <c:crossAx val="87944576"/>
        <c:crosses val="autoZero"/>
        <c:auto val="1"/>
        <c:lblAlgn val="ctr"/>
        <c:lblOffset val="100"/>
        <c:noMultiLvlLbl val="1"/>
      </c:catAx>
      <c:valAx>
        <c:axId val="8794457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8794304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Autofit/>
          </a:bodyPr>
          <a:lstStyle/>
          <a:p>
            <a:pPr algn="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Малявко Г.А.,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МБОУ СОШ №44 г.Сургут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Руководитель проекта – Малявко А.М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/>
          <a:lstStyle/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ОЦЕНКА ВОЗДЕЙСТВИЯ ТРАНСПОРТА НА ЭКОЛОГИЮ ПРИДОМОВЫХ ТЕРРИТОРИЙ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(НА ПРИМЕРЕ МИКРОРАЙОНА 13-А ГОРОДА СУРГУТА)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автотранспорта с расходом топлива за 1 час на участках контроля 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i="1" dirty="0" smtClean="0"/>
              <a:t>часток 1: ул. Профсоюзов)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88"/>
          <a:ext cx="9144000" cy="5929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26"/>
                <a:gridCol w="2357454"/>
                <a:gridCol w="1928826"/>
                <a:gridCol w="1928794"/>
              </a:tblGrid>
              <a:tr h="49410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 автомобиля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  автомобилей   за 1 час</a:t>
                      </a:r>
                      <a:r>
                        <a:rPr lang="ru-RU" sz="28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N1</a:t>
                      </a:r>
                      <a:r>
                        <a:rPr lang="ru-RU" sz="28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Constantia"/>
                          <a:cs typeface="Times New Roman" pitchFamily="18" charset="0"/>
                        </a:rPr>
                        <a:t> </a:t>
                      </a:r>
                      <a:r>
                        <a:rPr lang="ru-RU" sz="28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(шт.\час)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топлива</a:t>
                      </a:r>
                      <a:r>
                        <a:rPr lang="ru-RU" sz="28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8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</a:t>
                      </a:r>
                      <a:r>
                        <a:rPr lang="ru-RU" sz="2800" i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(л)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2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бензин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диз</a:t>
                      </a:r>
                      <a:r>
                        <a:rPr lang="ru-RU" sz="2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 топ.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882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Легковые автомобили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831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99,72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882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Грузовые автомобили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13,64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41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Автобусы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17,22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882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Диз. грузовые автомоб.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4,16</a:t>
                      </a:r>
                    </a:p>
                  </a:txBody>
                  <a:tcPr marL="68580" marR="68580" marT="0" marB="0"/>
                </a:tc>
              </a:tr>
              <a:tr h="4941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929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130,58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4,16         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 отработанных газов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76"/>
                <a:gridCol w="889024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03787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i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Двигате-ли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 отработанных </a:t>
                      </a:r>
                      <a:r>
                        <a:rPr lang="ru-RU" sz="32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газов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1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33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spc="-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1800" b="1" i="1" spc="-1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800" b="1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800" b="1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</a:t>
                      </a:r>
                      <a:r>
                        <a:rPr lang="ru-RU" sz="1800" b="1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en-US" sz="1800" b="1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x</a:t>
                      </a:r>
                      <a:r>
                        <a:rPr lang="ru-RU" sz="18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800" b="1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800" b="1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r>
                        <a:rPr lang="ru-RU" sz="18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800" b="1" i="1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Сажа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8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Бензин,</a:t>
                      </a: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%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74-77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0,3-8,0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3-5,5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0-16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0,1-5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0,8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0,2-3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0,4</a:t>
                      </a:r>
                    </a:p>
                  </a:txBody>
                  <a:tcPr marL="25400" marR="25400" marT="0" marB="0"/>
                </a:tc>
              </a:tr>
              <a:tr h="796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Дизель, в %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76-78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2-18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0,5-4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1-10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0,01-0,5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0,5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0,09-0,5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1,10</a:t>
                      </a:r>
                    </a:p>
                  </a:txBody>
                  <a:tcPr marL="25400" marR="25400" marT="0" marB="0"/>
                </a:tc>
              </a:tr>
              <a:tr h="1037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   выбросов, в %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0,15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н.д.</a:t>
                      </a:r>
                    </a:p>
                  </a:txBody>
                  <a:tcPr marL="25400" marR="25400" marT="0" marB="0"/>
                </a:tc>
              </a:tr>
              <a:tr h="14928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Масса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выбросов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150 тыс. км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1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15т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 т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т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2,3 т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т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30кг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кг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н.д.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Количество топлива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(л)), сжигаемого двигателями, определялось по формуле: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0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baseline="-25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0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— общий путь, пройденный автомобилем за 1 час,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— вид автотранспорта,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 — удельный расход топлива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 расхода топлива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857233"/>
          <a:ext cx="9001125" cy="600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75"/>
                <a:gridCol w="3000375"/>
                <a:gridCol w="3000375"/>
              </a:tblGrid>
              <a:tr h="1636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 автотранспорта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расход </a:t>
                      </a:r>
                      <a:r>
                        <a:rPr lang="ru-RU" sz="2800" b="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топлива </a:t>
                      </a:r>
                      <a:r>
                        <a:rPr lang="ru-RU" sz="28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(л/100 км)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Удельный расход </a:t>
                      </a:r>
                      <a:r>
                        <a:rPr lang="ru-RU" sz="2800" b="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топлива </a:t>
                      </a:r>
                      <a:r>
                        <a:rPr lang="ru-RU" sz="2800" b="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(л/км)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091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Легковой автомобиль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11 - 13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0,11-0,13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091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Грузовой автомобиль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29-33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0,29 - 0,33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545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Автобус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41 -44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0,41 -0,44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365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Дизельные грузовые 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автомобили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31 -34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0,31 -0,34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Коэффициент выбросов вредных веществ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3671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9286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1" dirty="0">
                          <a:latin typeface="Times New Roman"/>
                          <a:ea typeface="Times New Roman"/>
                          <a:cs typeface="Times New Roman"/>
                        </a:rPr>
                        <a:t>Вид топлива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1">
                          <a:latin typeface="Times New Roman"/>
                          <a:ea typeface="Times New Roman"/>
                          <a:cs typeface="Times New Roman"/>
                        </a:rPr>
                        <a:t>Угарный газ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Угле-водород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0" i="1">
                          <a:latin typeface="Times New Roman"/>
                          <a:ea typeface="Times New Roman"/>
                          <a:cs typeface="Times New Roman"/>
                        </a:rPr>
                        <a:t>Диоксид азота (N0</a:t>
                      </a:r>
                      <a:r>
                        <a:rPr lang="ru-RU" sz="3600" b="0" i="1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3600" b="0" i="1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928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Бензин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5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5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50"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928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Дизельное топливо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5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50"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50" dirty="0"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Autofit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выделившихся вредных веществ при нормальных условиях по каждому виду топлива на участках 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участок 1: ул. Профсоюзов)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5"/>
          <a:ext cx="9144000" cy="5429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55121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i="1" dirty="0">
                          <a:latin typeface="Times New Roman"/>
                          <a:ea typeface="Calibri"/>
                          <a:cs typeface="Corbel"/>
                        </a:rPr>
                        <a:t>Вид топлива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i="1" dirty="0">
                          <a:latin typeface="Times New Roman"/>
                          <a:ea typeface="Calibri"/>
                          <a:cs typeface="Corbel"/>
                        </a:rPr>
                        <a:t>Всего </a:t>
                      </a:r>
                      <a:r>
                        <a:rPr lang="ru-RU" sz="3200" b="0" i="1" spc="-15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i="1" dirty="0">
                          <a:latin typeface="Times New Roman"/>
                          <a:ea typeface="Calibri"/>
                          <a:cs typeface="Corbel"/>
                        </a:rPr>
                        <a:t>(л)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i="1">
                          <a:latin typeface="Times New Roman"/>
                          <a:ea typeface="Calibri"/>
                          <a:cs typeface="Corbel"/>
                        </a:rPr>
                        <a:t>Количество вредных веществ (л)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5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spc="-150" dirty="0">
                          <a:latin typeface="Times New Roman"/>
                          <a:ea typeface="Calibri"/>
                          <a:cs typeface="Times New Roman"/>
                        </a:rPr>
                        <a:t>СО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spc="-150" dirty="0">
                          <a:latin typeface="Times New Roman"/>
                          <a:ea typeface="Calibri"/>
                          <a:cs typeface="Times New Roman"/>
                        </a:rPr>
                        <a:t>Углерод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spc="-150" dirty="0">
                          <a:latin typeface="Times New Roman"/>
                          <a:ea typeface="Calibri"/>
                          <a:cs typeface="Times New Roman"/>
                        </a:rPr>
                        <a:t>N0</a:t>
                      </a:r>
                      <a:r>
                        <a:rPr lang="ru-RU" sz="3200" b="1" i="1" spc="-150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 dirty="0">
                          <a:latin typeface="Times New Roman"/>
                          <a:ea typeface="Calibri"/>
                          <a:cs typeface="Times New Roman"/>
                        </a:rPr>
                        <a:t>Бензин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>
                          <a:latin typeface="Times New Roman"/>
                          <a:ea typeface="Calibri"/>
                          <a:cs typeface="Times New Roman"/>
                        </a:rPr>
                        <a:t>130,58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 dirty="0">
                          <a:latin typeface="Times New Roman"/>
                          <a:ea typeface="Calibri"/>
                          <a:cs typeface="Times New Roman"/>
                        </a:rPr>
                        <a:t>78,348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 dirty="0">
                          <a:latin typeface="Times New Roman"/>
                          <a:ea typeface="Calibri"/>
                          <a:cs typeface="Times New Roman"/>
                        </a:rPr>
                        <a:t>13,058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>
                          <a:latin typeface="Times New Roman"/>
                          <a:ea typeface="Calibri"/>
                          <a:cs typeface="Times New Roman"/>
                        </a:rPr>
                        <a:t>5,2232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1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>
                          <a:latin typeface="Times New Roman"/>
                          <a:ea typeface="Calibri"/>
                          <a:cs typeface="Times New Roman"/>
                        </a:rPr>
                        <a:t>Дизельное топливо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>
                          <a:latin typeface="Times New Roman"/>
                          <a:ea typeface="Calibri"/>
                          <a:cs typeface="Times New Roman"/>
                        </a:rPr>
                        <a:t>4,16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 dirty="0">
                          <a:latin typeface="Times New Roman"/>
                          <a:ea typeface="Calibri"/>
                          <a:cs typeface="Times New Roman"/>
                        </a:rPr>
                        <a:t>0,416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 dirty="0">
                          <a:latin typeface="Times New Roman"/>
                          <a:ea typeface="Calibri"/>
                          <a:cs typeface="Times New Roman"/>
                        </a:rPr>
                        <a:t>0,1248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>
                          <a:latin typeface="Times New Roman"/>
                          <a:ea typeface="Calibri"/>
                          <a:cs typeface="Times New Roman"/>
                        </a:rPr>
                        <a:t>0,1664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>
                          <a:latin typeface="Times New Roman"/>
                          <a:ea typeface="Calibri"/>
                          <a:cs typeface="Times New Roman"/>
                        </a:rPr>
                        <a:t>134,74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>
                          <a:latin typeface="Times New Roman"/>
                          <a:ea typeface="Calibri"/>
                          <a:cs typeface="Times New Roman"/>
                        </a:rPr>
                        <a:t>78,764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 dirty="0">
                          <a:latin typeface="Times New Roman"/>
                          <a:ea typeface="Calibri"/>
                          <a:cs typeface="Times New Roman"/>
                        </a:rPr>
                        <a:t>13,1828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spc="-150" dirty="0">
                          <a:latin typeface="Times New Roman"/>
                          <a:ea typeface="Calibri"/>
                          <a:cs typeface="Times New Roman"/>
                        </a:rPr>
                        <a:t>5,3896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Участок придомовой территории по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ул. Профсоюзов № 34/1 и Профсоюзов № 34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3929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225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latin typeface="Times New Roman"/>
                          <a:ea typeface="Times New Roman"/>
                          <a:cs typeface="Times New Roman"/>
                        </a:rPr>
                        <a:t>Тип автомобиля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latin typeface="Times New Roman"/>
                          <a:ea typeface="Times New Roman"/>
                          <a:cs typeface="Times New Roman"/>
                        </a:rPr>
                        <a:t>Время на разогрев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latin typeface="Times New Roman"/>
                          <a:ea typeface="Times New Roman"/>
                          <a:cs typeface="Times New Roman"/>
                        </a:rPr>
                        <a:t>Время * кол-во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2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Легковые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12-15 минут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25,5 ч.</a:t>
                      </a:r>
                    </a:p>
                  </a:txBody>
                  <a:tcPr marL="68580" marR="68580" marT="0" marB="0"/>
                </a:tc>
              </a:tr>
              <a:tr h="11225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Грузовые (автобус)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30 минут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0,5 ч.</a:t>
                      </a:r>
                    </a:p>
                  </a:txBody>
                  <a:tcPr marL="68580" marR="68580" marT="0" marB="0"/>
                </a:tc>
              </a:tr>
              <a:tr h="5612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Дизельные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10 минут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0,5 ч.</a:t>
                      </a:r>
                    </a:p>
                  </a:txBody>
                  <a:tcPr marL="68580" marR="68580" marT="0" marB="0"/>
                </a:tc>
              </a:tr>
              <a:tr h="5612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26,5 часа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Коэффициент выброса вредных веществ при разогреве автомобилей в зимний период на придомовой территории по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ул. Профсоюзов № 34/1 и Профсоюзов № 34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59"/>
          <a:ext cx="914400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643206"/>
                <a:gridCol w="2286000"/>
                <a:gridCol w="2286000"/>
              </a:tblGrid>
              <a:tr h="12858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топлива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Угарный газ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Угле-водород</a:t>
                      </a: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Диоксид азота (N0</a:t>
                      </a:r>
                      <a:r>
                        <a:rPr lang="ru-RU" sz="3600" baseline="-25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3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25400" marR="25400" marT="0" marB="0"/>
                </a:tc>
              </a:tr>
              <a:tr h="12858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Бензин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 *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206,7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124,2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0,1*206,7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20,67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0,04* 206,7 = 8,268</a:t>
                      </a:r>
                    </a:p>
                  </a:txBody>
                  <a:tcPr marL="25400" marR="25400" marT="0" marB="0"/>
                </a:tc>
              </a:tr>
              <a:tr h="192882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Дизель-ное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топливо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0,1*206,7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20,67</a:t>
                      </a:r>
                      <a:endParaRPr lang="ru-RU" sz="3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0,03*206,7=6,201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0,04* </a:t>
                      </a: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206,7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</a:t>
                      </a:r>
                      <a:r>
                        <a:rPr lang="ru-RU" sz="3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8,268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536575"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pPr marL="0" indent="536575"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автовладельцам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стоит следить за своим автомобилем не только с точки зрения механической исправности, но и экологической чистоты. </a:t>
            </a:r>
          </a:p>
          <a:p>
            <a:pPr marL="0" indent="536575"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автостоянки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не должны располагаться вблизи придомовой территории, гаражи и стоянки такси - в непосредственной близости к остановкам общественного транспорта. </a:t>
            </a:r>
          </a:p>
          <a:p>
            <a:pPr marL="0" indent="536575"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сотрудники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ГИБДД обязаны проявлять принципиальность и не считать пустяковым нарушением чадящий автомобиль. Кроме того, проверки на токсичность выхлопных газов должны стать не выборочными, а общими. </a:t>
            </a:r>
          </a:p>
          <a:p>
            <a:pPr marL="0" indent="536575"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свой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отдых в выходные дни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сургутянам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целесообразнее планировать на «лоне природы». Хотелось бы пожелать городской администрации направить усилия на восстановление туристического комплекса и баз отдыха в окрестностях Сургута. </a:t>
            </a:r>
          </a:p>
          <a:p>
            <a:pPr marL="0" indent="536575"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экономические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инициативы по управлению автомобильным парком и движением, в том числе и в проведении ежегодной операции «Чистый воздух», а результаты нашей работы - для пропаганды экологических знаний.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Библиографический список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Бухвалов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В.А. и др. Методы экологических исследований: Пособие для учащихся 7-8-х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общеобразов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сред.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М.: ЛА „Варяг“, 1995. 167 с.: ил.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Библиогр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с. 165.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Вронский В.А. - Прикладная экология. Учебное пособие. – Ростов-на-Дону: Феникс, 1996. – 512 с.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Константинов В.М. .Охрана природы. М,: Академия, 2000.</a:t>
            </a:r>
          </a:p>
          <a:p>
            <a:pPr lvl="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Криксунов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Е.А., Пасечник В.В. - Экология. Учебно-методические пособия: 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М.:  "Дрофа", 1995.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Методическое рекомендации. Нормы расхода топлив и смазочных материалов на автомобильном транспорте. № АМ-23-р, от 14.03.2008г.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Отраслевой стандарт ОСТ 37.001.054-86. Автомобили и двигатели. Выбросы вредных веществ. Нормы и методы определения (введен в действие приказом по Главному техническому управлению Министерства автомобильной промышленности от 10 декабря 1986 г. N 124)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Смирнов А.Т., Б.И.Мишин, В.А.Васнев. «Основы безопасности жизнедеятельно­сти». Учеб. для 10-11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.- 256 с. 2004.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Автомобили//Выхлопные газы – Состав автомобильных выхлопных газов. (Электронный ресурс)  http://www.С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Выброс вредных веществ с отработавшими газами автомобильных двигателей. (Электронный ресурс)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www.audi-docs.ru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Выхлопы автомобилей вредны для здоровья. (Электронный ресурс) http://www.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ikar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narod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Monotype Corsiva" pitchFamily="66" charset="0"/>
              </a:rPr>
              <a:t>Область исследования: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487888"/>
          </a:xfrm>
        </p:spPr>
        <p:txBody>
          <a:bodyPr/>
          <a:lstStyle/>
          <a:p>
            <a:r>
              <a:rPr lang="ru-RU" dirty="0"/>
              <a:t>Воздух и состав его загрязнителей на перекрестках города </a:t>
            </a:r>
            <a:r>
              <a:rPr lang="ru-RU" dirty="0" smtClean="0"/>
              <a:t>и придомовой территории микрорайона 13А города Сургута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46872"/>
            <a:ext cx="6850730" cy="469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4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latin typeface="Monotype Corsiva" pitchFamily="66" charset="0"/>
              </a:rPr>
              <a:t>Методы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r>
              <a:rPr lang="ru-RU" sz="4400" dirty="0" smtClean="0"/>
              <a:t>теоретические </a:t>
            </a:r>
            <a:r>
              <a:rPr lang="ru-RU" sz="4400" dirty="0"/>
              <a:t>метод </a:t>
            </a:r>
            <a:r>
              <a:rPr lang="ru-RU" sz="4400" i="1" dirty="0" smtClean="0"/>
              <a:t>(изучение литературы) </a:t>
            </a:r>
          </a:p>
          <a:p>
            <a:r>
              <a:rPr lang="ru-RU" sz="4400" dirty="0" smtClean="0"/>
              <a:t>визуализация </a:t>
            </a:r>
            <a:r>
              <a:rPr lang="ru-RU" sz="4400" dirty="0"/>
              <a:t>данных </a:t>
            </a:r>
            <a:r>
              <a:rPr lang="ru-RU" sz="4400" dirty="0" smtClean="0"/>
              <a:t> </a:t>
            </a:r>
            <a:r>
              <a:rPr lang="ru-RU" sz="4400" i="1" dirty="0" smtClean="0"/>
              <a:t>(наглядный) </a:t>
            </a:r>
          </a:p>
          <a:p>
            <a:r>
              <a:rPr lang="ru-RU" sz="4400" dirty="0" smtClean="0"/>
              <a:t>математические </a:t>
            </a:r>
            <a:r>
              <a:rPr lang="ru-RU" sz="4400" dirty="0"/>
              <a:t>метод </a:t>
            </a:r>
            <a:endParaRPr lang="ru-RU" sz="4400" dirty="0" smtClean="0"/>
          </a:p>
          <a:p>
            <a:r>
              <a:rPr lang="ru-RU" sz="4400" dirty="0"/>
              <a:t>с</a:t>
            </a:r>
            <a:r>
              <a:rPr lang="ru-RU" sz="4400" dirty="0" smtClean="0"/>
              <a:t>татистические </a:t>
            </a:r>
            <a:r>
              <a:rPr lang="ru-RU" sz="4400" dirty="0"/>
              <a:t>метод</a:t>
            </a:r>
          </a:p>
          <a:p>
            <a:r>
              <a:rPr lang="ru-RU" sz="4400" dirty="0" smtClean="0"/>
              <a:t>социологический опрос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97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184"/>
            <a:ext cx="9144000" cy="317979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Monotype Corsiva" pitchFamily="66" charset="0"/>
              </a:rPr>
              <a:t>Объкт исследования:</a:t>
            </a:r>
            <a:br>
              <a:rPr lang="ru-RU" sz="5400" b="1" dirty="0" smtClean="0"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придомовая территория микрорайона 13 А города Сургута</a:t>
            </a:r>
            <a:r>
              <a:rPr lang="ru-RU" sz="5400" b="1" dirty="0" smtClean="0">
                <a:latin typeface="Monotype Corsiva" pitchFamily="66" charset="0"/>
              </a:rPr>
              <a:t/>
            </a:r>
            <a:br>
              <a:rPr lang="ru-RU" sz="5400" b="1" dirty="0" smtClean="0">
                <a:latin typeface="Monotype Corsiva" pitchFamily="66" charset="0"/>
              </a:rPr>
            </a:br>
            <a:endParaRPr lang="ru-RU" sz="36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140968"/>
            <a:ext cx="9144000" cy="3717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chemeClr val="tx2"/>
                </a:solidFill>
                <a:latin typeface="Monotype Corsiva" pitchFamily="66" charset="0"/>
              </a:rPr>
              <a:t>Предмет </a:t>
            </a:r>
            <a:r>
              <a:rPr lang="ru-RU" sz="5400" b="1" dirty="0" smtClean="0">
                <a:solidFill>
                  <a:schemeClr val="tx2"/>
                </a:solidFill>
                <a:latin typeface="Monotype Corsiva" pitchFamily="66" charset="0"/>
              </a:rPr>
              <a:t>исследования: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экологическая </a:t>
            </a:r>
            <a:r>
              <a:rPr lang="ru-RU" sz="54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составляющая придомовой территории</a:t>
            </a:r>
          </a:p>
          <a:p>
            <a:pPr marL="0" indent="0" algn="ctr">
              <a:buNone/>
            </a:pPr>
            <a:endParaRPr lang="ru-RU" sz="54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5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нашего исследования: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произвести оценку  воздействия  транспорта на экологию придомовых территорий (на примере микрорайона 13-а города Сургута)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Задачи проекта: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статистические данные: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	ГИБДД о техническом состоянии автомашин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	загруженность автомашин на придворовых территориях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	движения автомашин по дорогам микрорайона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проанализировать данную проблему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социологический опрос среди населения нашего города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оценить загромождённость придомовых территорий автотранспортом и проблему ухудшения экологической обстановки в микрорайоне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получить информацию по уровню загрязненности воздуха во дворах при большом скоплении автотранспорта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сделать выводы по ходу исследования.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Monotype Corsiva" pitchFamily="66" charset="0"/>
              </a:rPr>
              <a:t>Этапы работы:</a:t>
            </a:r>
            <a:r>
              <a:rPr lang="ru-RU" b="1" dirty="0">
                <a:latin typeface="Monotype Corsiva" pitchFamily="66" charset="0"/>
              </a:rPr>
              <a:t/>
            </a:r>
            <a:br>
              <a:rPr lang="ru-RU" b="1" dirty="0">
                <a:latin typeface="Monotype Corsiva" pitchFamily="66" charset="0"/>
              </a:rPr>
            </a:b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r>
              <a:rPr lang="ru-RU" sz="3600" i="1" dirty="0"/>
              <a:t>1 этап: Изучение литературы по проблеме </a:t>
            </a:r>
            <a:r>
              <a:rPr lang="ru-RU" sz="3600" i="1" dirty="0" smtClean="0"/>
              <a:t>исследования.</a:t>
            </a:r>
          </a:p>
          <a:p>
            <a:pPr marL="0" indent="0">
              <a:buNone/>
            </a:pPr>
            <a:endParaRPr lang="ru-RU" sz="3600" dirty="0"/>
          </a:p>
          <a:p>
            <a:r>
              <a:rPr lang="ru-RU" sz="3600" i="1" dirty="0"/>
              <a:t>2 этап: Практические </a:t>
            </a:r>
            <a:r>
              <a:rPr lang="ru-RU" sz="3600" i="1" dirty="0" smtClean="0"/>
              <a:t>исследования.</a:t>
            </a:r>
          </a:p>
          <a:p>
            <a:pPr marL="0" indent="0">
              <a:buNone/>
            </a:pPr>
            <a:endParaRPr lang="ru-RU" sz="3600" dirty="0"/>
          </a:p>
          <a:p>
            <a:r>
              <a:rPr lang="ru-RU" sz="3600" i="1" dirty="0"/>
              <a:t>3 этап: Обработка результатов, анализ и выводы. Оформление работы. Защита </a:t>
            </a:r>
            <a:r>
              <a:rPr lang="ru-RU" sz="3600" i="1" dirty="0" smtClean="0"/>
              <a:t>перед широкой аудиторией.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8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Фрагмент карты. Микрорайон 13А на территории г.Сургута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60071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Социологический опрос о наличии автомашин и гаражей (человек)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986858"/>
              </p:ext>
            </p:extLst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609</Words>
  <Application>Microsoft Office PowerPoint</Application>
  <PresentationFormat>Экран (4:3)</PresentationFormat>
  <Paragraphs>216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Малявко Г.А., МБОУ СОШ №44 г.Сургут Руководитель проекта – Малявко А.М</vt:lpstr>
      <vt:lpstr>Область исследования:</vt:lpstr>
      <vt:lpstr>Методы </vt:lpstr>
      <vt:lpstr>Объкт исследования: придомовая территория микрорайона 13 А города Сургута </vt:lpstr>
      <vt:lpstr>Цель нашего исследования:</vt:lpstr>
      <vt:lpstr>  Задачи проекта:</vt:lpstr>
      <vt:lpstr>Этапы работы: </vt:lpstr>
      <vt:lpstr>Фрагмент карты. Микрорайон 13А на территории г.Сургута  </vt:lpstr>
      <vt:lpstr> Социологический опрос о наличии автомашин и гаражей (человек)</vt:lpstr>
      <vt:lpstr>            Количество автотранспорта с расходом топлива за 1 час на участках контроля (участок 1: ул. Профсоюзов)</vt:lpstr>
      <vt:lpstr>Состав отработанных газов</vt:lpstr>
      <vt:lpstr>Презентация PowerPoint</vt:lpstr>
      <vt:lpstr>Норма расхода топлива </vt:lpstr>
      <vt:lpstr>Коэффициент выбросов вредных веществ</vt:lpstr>
      <vt:lpstr>        Количество выделившихся вредных веществ при нормальных условиях по каждому виду топлива на участках (участок 1: ул. Профсоюзов)</vt:lpstr>
      <vt:lpstr>Участок придомовой территории по  ул. Профсоюзов № 34/1 и Профсоюзов № 34</vt:lpstr>
      <vt:lpstr>   Коэффициент выброса вредных веществ при разогреве автомобилей в зимний период на придомовой территории по  ул. Профсоюзов № 34/1 и Профсоюзов № 34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Малявко Г.А., МБОУ СОШ №44 г.Сургут Руководитель проекта – Малявко А.М. </dc:title>
  <dc:creator>Home</dc:creator>
  <cp:lastModifiedBy>user</cp:lastModifiedBy>
  <cp:revision>22</cp:revision>
  <dcterms:created xsi:type="dcterms:W3CDTF">2012-02-18T15:33:52Z</dcterms:created>
  <dcterms:modified xsi:type="dcterms:W3CDTF">2013-04-02T04:33:14Z</dcterms:modified>
</cp:coreProperties>
</file>