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72" r:id="rId5"/>
    <p:sldId id="281" r:id="rId6"/>
    <p:sldId id="282" r:id="rId7"/>
    <p:sldId id="283" r:id="rId8"/>
    <p:sldId id="274" r:id="rId9"/>
    <p:sldId id="276" r:id="rId10"/>
    <p:sldId id="286" r:id="rId11"/>
    <p:sldId id="285" r:id="rId12"/>
    <p:sldId id="284" r:id="rId13"/>
    <p:sldId id="287" r:id="rId14"/>
    <p:sldId id="278" r:id="rId15"/>
    <p:sldId id="277" r:id="rId16"/>
    <p:sldId id="279" r:id="rId17"/>
    <p:sldId id="280" r:id="rId18"/>
    <p:sldId id="269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8151" autoAdjust="0"/>
  </p:normalViewPr>
  <p:slideViewPr>
    <p:cSldViewPr>
      <p:cViewPr varScale="1">
        <p:scale>
          <a:sx n="62" d="100"/>
          <a:sy n="62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7DD9-EB06-41E1-BA3A-13B8121A939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E0CF-3417-4CB1-BA75-3197D0B8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85;&#1080;&#1077;_10_&#1042;&#1085;&#1077;&#1091;&#1088;&#1086;&#1095;&#1085;&#1072;&#1103;%20&#1076;&#1077;&#1103;&#1090;&#1077;&#1083;&#1100;&#1085;&#1086;&#1089;&#1090;&#1100;.docx" TargetMode="External"/><Relationship Id="rId2" Type="http://schemas.openxmlformats.org/officeDocument/2006/relationships/hyperlink" Target="http://www.antiplagia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tt.iro86.ru/doc/doc/view?category_id=35" TargetMode="External"/><Relationship Id="rId4" Type="http://schemas.openxmlformats.org/officeDocument/2006/relationships/hyperlink" Target="http://att.iro86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t.iro86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tt.iro86.ru/upload/doc/281/metod_recomd_po_podgotovk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3861048"/>
            <a:ext cx="83884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Об аттестации педагогических работников образовательных учреждений </a:t>
            </a:r>
          </a:p>
          <a:p>
            <a:pPr algn="r"/>
            <a:endParaRPr lang="ru-RU" altLang="ko-KR" sz="2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730953"/>
          <a:ext cx="8229600" cy="198869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98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оценочных средств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213131"/>
            <a:ext cx="9036496" cy="5644869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</a:t>
            </a: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рофессиональная </a:t>
            </a:r>
            <a:r>
              <a:rPr lang="ru-RU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(взаимодействие с субъектами</a:t>
            </a:r>
          </a:p>
          <a:p>
            <a:pPr algn="just"/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процесса, совершенствование образовательных программ, </a:t>
            </a:r>
          </a:p>
          <a:p>
            <a:pPr algn="just"/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программ, методик обучения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образовательного процесса программно-методической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документацией 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[3.1].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современных оценочных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 учащихся в построении образовательного процесса, выборе образовательных технологий, методик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или в экспериментальной деятельности (до 01.09.2013г.), в работе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пилотных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в педагогических коллективах опыта практических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олимпиадах, конкурсах, фестивалях, соревнованиях по профилю профессиональной деятельности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во внеурочной деятельности, дополнительном образовании по профилю профессиональной деятельности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0" algn="l"/>
              </a:tabLst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-108520" y="1086293"/>
            <a:ext cx="9036496" cy="5771708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</a:t>
            </a:r>
            <a:endParaRPr lang="ru-RU" sz="19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мониторингов, проводимых образовательной организацией прослеживается положительная динамика результатов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освоения..(сравнительная таблица) 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очных предметных олимпиадах,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льных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и соревнованиях по профилю профессиональной деятельности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внеурочной деятельности обучающихся, дополнительного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вания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реализованных значимых для организации инициатив,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</a:t>
            </a:r>
          </a:p>
          <a:p>
            <a:pPr lvl="0"/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значимых для организации результатов, достигнутых во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твии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преодоленных во взаимодействии с родителями проблем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213131"/>
            <a:ext cx="9036496" cy="5384221"/>
          </a:xfrm>
        </p:spPr>
        <p:txBody>
          <a:bodyPr>
            <a:noAutofit/>
          </a:bodyPr>
          <a:lstStyle/>
          <a:p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ерспективы </a:t>
            </a:r>
            <a:r>
              <a:rPr lang="ru-RU" sz="1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профессиональной </a:t>
            </a:r>
            <a:r>
              <a:rPr lang="ru-RU" sz="19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9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ставите перед собой, перспективы </a:t>
            </a:r>
            <a:endParaRPr 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профессиональной 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контексте развития ОО, </a:t>
            </a:r>
            <a:endParaRPr 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страны).</a:t>
            </a:r>
            <a:endParaRPr lang="ru-RU" sz="1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развития собственной профессиональной деятельности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формулирую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со стратегией развития системы образования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ХМАО-Югры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стратегией развития общеобразовательного учреждения.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Цели: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повышения качественной успеваемости обучающихся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дальнейшем будет продолжена работа, направленная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на….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овершенствование мастерства по внедрению в педагогическую практику современных педагогических технологий, способствующих повышению эффективности образовательного процесса, навыка проектирования учебного процесса, позволит выстраивать траекторию развития каждого ученика в соответствии с его потенциальными способностями. 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[5.2]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5.3.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совершенствованию педагогического мастерства будет продолжена посредством самообразования, посещения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ошибки, затруднения</a:t>
            </a:r>
            <a:endParaRPr lang="ru-RU" sz="3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213131"/>
            <a:ext cx="9144000" cy="538422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фактов и цифр в отчёте;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указывает с какими трудностями он столкнулся в своей профессиональной деятельности;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описывает только то, что им сделано за отчётный период (сначала проблема – шаги, способствующие её решению);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излагается сплошным текстом в виде творческого сочинения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ментами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размышлениями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профессионализме;</a:t>
            </a:r>
          </a:p>
          <a:p>
            <a:pPr marL="342900" lvl="0" indent="-342900" algn="just" latinLnBrk="0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размещение подтверждающих материалов на «Яндекс-диске» или в «Облаке». Если материалы размещаются в данных хранилищах, то на официальном сайте образовательной организации должна быть ссылка на данную папку документов. Это относится и к личным сайтам педагогов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latinLnBrk="0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перспектив развития профессиональной деятельности определена общими фразами или ограничена перечислением мероприятий, направленных на повышение квалификации педагога. Отсутствует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саморазвития педагога.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latinLnBrk="0">
              <a:spcBef>
                <a:spcPts val="0"/>
              </a:spcBef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latinLnBrk="0">
              <a:spcBef>
                <a:spcPts val="0"/>
              </a:spcBef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86293"/>
            <a:ext cx="8579296" cy="542508"/>
          </a:xfrm>
        </p:spPr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Выполнение аттестационного задания – база заданий.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1628801"/>
            <a:ext cx="8928992" cy="51125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Личностный интерес.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Связь с накопленным профессиональным опытом.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Типичные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ошибки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соответствует требованиям к уникальности работы (не менее 70%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уникально</a:t>
            </a:r>
          </a:p>
          <a:p>
            <a:pPr algn="just"/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ресурс для проверки - </a:t>
            </a:r>
            <a:r>
              <a:rPr lang="smn-FI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http://www.antiplagiat.ru/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Решать аттестационное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педагогу необходимо самостоятельно, опираясь на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разработанные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сцена</a:t>
            </a:r>
          </a:p>
          <a:p>
            <a:pPr algn="just"/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методические наработки 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пр.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Необходимо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избегать копирования больших объемов текста из различных интернет-источников.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Отсутствует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" action="ppaction://noaction"/>
              </a:rPr>
              <a:t>пояснительная записка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аттестационному заданию.</a:t>
            </a:r>
          </a:p>
          <a:p>
            <a:pPr lvl="0" algn="just" fontAlgn="base" latinLnBrk="0"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Нормативно-правовые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документы, на которые ссылается педагог при разработке программы, утратили силу (истек срок действия).</a:t>
            </a:r>
          </a:p>
          <a:p>
            <a:pPr lvl="0" algn="just" fontAlgn="base" latinLnBrk="0"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Предложенное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не соответствует критериям, по которым будет оцениваться результат работы, обозначенным 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 action="ppaction://hlinkfile"/>
              </a:rPr>
              <a:t>матрице эксперта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lvl="0" algn="just" fontAlgn="base" latinLnBrk="0"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Не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соответствует требованиям к оформлению аттестационного задания. </a:t>
            </a:r>
          </a:p>
          <a:p>
            <a:pPr lvl="0" algn="just" fontAlgn="base" latinLnBrk="0"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Содержат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грамматические и орфографические ошибки, опечатки и пр.</a:t>
            </a:r>
          </a:p>
          <a:p>
            <a:pPr algn="ctr"/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6292"/>
            <a:ext cx="9036496" cy="5655076"/>
          </a:xfrm>
        </p:spPr>
      </p:pic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0"/>
            <a:ext cx="7560840" cy="1069514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1268760"/>
            <a:ext cx="8294914" cy="5205072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altLang="ko-KR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Организовать изучение педагогическими работниками нормативных документов, регламентирующих аттестацию педагогических работников</a:t>
            </a:r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Обеспечивать методическое сопровождение педагога в период  подготовки к аттестации, а также в </a:t>
            </a:r>
            <a:r>
              <a:rPr lang="ru-RU" altLang="ko-K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межаттестационный</a:t>
            </a:r>
            <a:r>
              <a:rPr lang="ru-RU" altLang="ko-K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период  (включая анализ профессиональной деятельности)</a:t>
            </a:r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 контроль за качеством  подготовки аттестационных материалов</a:t>
            </a:r>
          </a:p>
          <a:p>
            <a:pPr algn="ctr">
              <a:buClr>
                <a:srgbClr val="C00000"/>
              </a:buClr>
            </a:pPr>
            <a:endParaRPr lang="ru-RU" altLang="ko-K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</a:pPr>
            <a:endParaRPr lang="ru-RU" altLang="ko-KR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ru-RU" altLang="ko-K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Желаем удачи!</a:t>
            </a:r>
          </a:p>
          <a:p>
            <a:pPr algn="just">
              <a:buClr>
                <a:srgbClr val="C00000"/>
              </a:buClr>
            </a:pPr>
            <a:endParaRPr lang="ru-RU" altLang="ko-K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altLang="ko-K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549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50091"/>
            <a:ext cx="8040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alt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0"/>
            <a:ext cx="7560840" cy="1069514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118265"/>
            <a:ext cx="9036496" cy="5328592"/>
          </a:xfrm>
        </p:spPr>
        <p:txBody>
          <a:bodyPr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29.12.2012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273-ФЗ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образовании в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Федерации».</a:t>
            </a:r>
          </a:p>
          <a:p>
            <a:pPr algn="just">
              <a:buClr>
                <a:srgbClr val="C00000"/>
              </a:buClr>
            </a:pPr>
            <a:endParaRPr lang="ru-RU" altLang="ko-KR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образования и науки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07.04.2014 № 276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порядка проведения аттестации педагогических работников организаций, осуществляющих образовательную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деятельность».</a:t>
            </a:r>
          </a:p>
          <a:p>
            <a:pPr algn="just">
              <a:buClr>
                <a:srgbClr val="C00000"/>
              </a:buClr>
            </a:pPr>
            <a:endParaRPr lang="ru-RU" altLang="ko-KR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Приказ Министерства просвещения РФ от 28.04.2020 № 193 «Об особенностях аттестации педагогических работников организаций, осуществляющих образовательную деятельность, в целях установления квалификационной категории в 2020 году».</a:t>
            </a:r>
          </a:p>
          <a:p>
            <a:pPr algn="just">
              <a:buClr>
                <a:srgbClr val="C00000"/>
              </a:buClr>
            </a:pPr>
            <a:endParaRPr lang="ru-RU" altLang="ko-KR" sz="9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altLang="ko-K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Министерства просвещения РФ от </a:t>
            </a: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11.12.2020 № </a:t>
            </a:r>
            <a:r>
              <a:rPr lang="ru-RU" altLang="ko-K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713 </a:t>
            </a: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ko-K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 особенностях аттестации педагогических работников организаций, осуществляющих </a:t>
            </a: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образовательную деятельность».</a:t>
            </a:r>
          </a:p>
          <a:p>
            <a:pPr algn="just">
              <a:buClr>
                <a:srgbClr val="C00000"/>
              </a:buClr>
            </a:pPr>
            <a:endParaRPr lang="ru-RU" altLang="ko-KR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Приказ Министерства просвещения РФ от 23.12.2020 № 767 «О внесении изменений</a:t>
            </a:r>
            <a:b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образования и науки Российской Федерации от 7 апреля 2014 г. № 276».</a:t>
            </a:r>
          </a:p>
          <a:p>
            <a:pPr algn="just">
              <a:buClr>
                <a:srgbClr val="C00000"/>
              </a:buClr>
            </a:pPr>
            <a:endParaRPr lang="ru-RU" altLang="ko-KR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Департамента образования и молодежной политики Ханты-Мансийского автономного округа – Югры от 24.05.2016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828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аттестации педагогических работников организаций, осуществляющих образовательную деятельность 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территории Ханты-Мансийского автономного округа – Югры и признании утратившими силу некоторых приказов Департамента образования и молодежной политики Ханты-Мансийского автономного округа – Югры</a:t>
            </a:r>
            <a:r>
              <a:rPr lang="ru-RU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(с изменениями и дополнениями).</a:t>
            </a:r>
          </a:p>
          <a:p>
            <a:pPr algn="just">
              <a:buClr>
                <a:srgbClr val="C00000"/>
              </a:buClr>
            </a:pPr>
            <a:endParaRPr lang="ru-RU" altLang="ko-K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</a:pPr>
            <a:endParaRPr lang="ru-RU" altLang="ko-KR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</a:pPr>
            <a:endParaRPr lang="ru-RU" altLang="ko-K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altLang="ko-KR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ko-K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549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2719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акты, </a:t>
            </a:r>
            <a:endParaRPr lang="ru-RU" alt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регламентирующие порядок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сроки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56984" cy="5661248"/>
          </a:xfrm>
        </p:spPr>
      </p:pic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52352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45" y="1121867"/>
            <a:ext cx="9035355" cy="8832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07.04.2014 № 276 «Об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аттестации педагогических работников организаций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деятельность»</a:t>
            </a: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52352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0"/>
          </p:nvPr>
        </p:nvSpPr>
        <p:spPr>
          <a:xfrm>
            <a:off x="108645" y="2276872"/>
            <a:ext cx="9035355" cy="36004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ПРОВОДИТСЯ АТТЕСТАЦИЯ ПЕДАГОГИЧЕСКИХ РАБОТНИКОВ  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педагогических работников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соответствия работников занимаемым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для установления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категории.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 НА АТТЕСТАЦИЮ: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занимаемой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</a:t>
            </a: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пять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основе оценки их профессиональной деятельности аттестационными комиссиями, самостоятельно формируемыми организациями, осуществляющими образовательную деятельность.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 для подтверждения соответствия занимаемой должности обращается в образовательную организацию по месту работы.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8645" y="1076148"/>
            <a:ext cx="9035355" cy="4571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52352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0"/>
          </p:nvPr>
        </p:nvSpPr>
        <p:spPr>
          <a:xfrm>
            <a:off x="1" y="1202988"/>
            <a:ext cx="9144000" cy="56550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АТТЕСТАЦИЮ:</a:t>
            </a: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pt sans"/>
              </a:rPr>
              <a:t>2. На </a:t>
            </a:r>
            <a:r>
              <a:rPr lang="ru-RU" sz="2000" b="1" i="1" dirty="0">
                <a:solidFill>
                  <a:srgbClr val="0070C0"/>
                </a:solidFill>
                <a:latin typeface="pt sans"/>
              </a:rPr>
              <a:t>установление квалификационной категории</a:t>
            </a:r>
            <a:endParaRPr lang="ru-RU" sz="2000" dirty="0">
              <a:solidFill>
                <a:srgbClr val="0070C0"/>
              </a:solidFill>
              <a:latin typeface="pt sans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проводится по желанию педагогических работников.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Педагогическому работнику может быть установлена первая или высшая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категория. Срок действия квалификационной категории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 продлению не подлежит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заявления на прохождение аттестации необходимо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аттестационном портале педагогов ХМАО-Югры: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://att.iro86.ru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предполагает комплексный анализ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материалов: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на прохождение процедуры аттестации;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отчет 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выполненное аттестационное задание (см. на аттестационном портале педагогов ХМАО-Югры – Документы – База аттестационных заданий: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http://att.iro86.ru/doc/doc/view?category_id=35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всех материалов осуществляется дистанционно.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8645" y="1076148"/>
            <a:ext cx="9035355" cy="4571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52352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0"/>
          </p:nvPr>
        </p:nvSpPr>
        <p:spPr>
          <a:xfrm>
            <a:off x="0" y="1202988"/>
            <a:ext cx="9144001" cy="565501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ЭКСПЕРТИЗЫ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экспертизы эксперт обобщает полученную информацию 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аттестационных материалов педагогического работникам,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и оформляет экспертное заключение, где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деляет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уровня квалификации аттестуемого педагога заявленной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 менее 50 баллов за отчет 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менее 12 баллов за решение аттестационного задания.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 менее 60 баллов за отчет 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менее 16 баллов за решение аттестационного задания.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экспертного заключения размещается в личном кабинете аттестуемого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аттестационном портале педагогов ХМАО-Югры: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http://att.iro86.ru/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Подготовка к 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036495" cy="5373216"/>
          </a:xfrm>
        </p:spPr>
      </p:pic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52352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-180528" y="980729"/>
            <a:ext cx="9217024" cy="56166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раскрывающий особенности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– профессиональное образование </a:t>
            </a:r>
            <a:endParaRPr lang="ru-RU" sz="18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КПК, планируемое повышение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квалификации)</a:t>
            </a:r>
          </a:p>
          <a:p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В …году окончила….по специальности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межаттестационный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период прошла курсы повышения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квалификации …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Знания, полученные в ходе участия в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вебинарах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обучения на курсах, являются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хорошим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подспорьем при преподавании основ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в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осуществлялось систематически, как посредством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посредством самообразования, посещения городских методических площадок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позволяет судить 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непрерывности процесса повышения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Отбор тематики и содержания дополнительных профессиональных программ,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законами и иными нормативными правовыми актами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Ханты-Мансийского автономного округа - Югры. В качестве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повышения квалификации в дальнейшем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экспертиза профессиональной  </a:t>
            </a:r>
            <a:b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-252536" y="980728"/>
            <a:ext cx="9289032" cy="61926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редставление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педагогической профессии и профессиональной </a:t>
            </a:r>
            <a:endParaRPr lang="ru-RU" sz="18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(соотнесение педагогических инициатив со стратегическими </a:t>
            </a: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ориентирами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округе).</a:t>
            </a: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Цель моей педагогической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деятельности…..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профессиональной деятельности, связанные с эффективностью работы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ОУ </a:t>
            </a:r>
          </a:p>
          <a:p>
            <a:pPr lvl="0" algn="just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целей реализации основной образовательной программы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</a:t>
            </a:r>
          </a:p>
          <a:p>
            <a:pPr lvl="0" algn="just"/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ного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образования….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 Расписать участие в проектировании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педагогических инициатив, связанных с образованием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обучающихся…..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проектировании и реализации инициатив, связанных с эффективностью работы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ОО,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системный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характер…..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коллегами осуществляется в форме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</a:t>
            </a:r>
            <a:endParaRPr lang="ru-RU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модействия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творческих и рабочих группах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Взаимодействие с социальными партнерами осуществляется на основании городского Календарного плана мероприятий.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вовлечения родителей в учебно-воспитательный процесс рассматривается мной как неотъемлемая часть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педагогической деятельности, так как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2.6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2.7.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Прописать согласованность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 со стратегическими ориентирами развития образования в автономном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округе….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2.7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2.8.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 профессиональных достижений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межаттестационный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период можно считать наградные материалы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2.8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17"/>
            <a:ext cx="720080" cy="9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1410</Words>
  <Application>Microsoft Office PowerPoint</Application>
  <PresentationFormat>Экран (4:3)</PresentationFormat>
  <Paragraphs>181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Malgun Gothic</vt:lpstr>
      <vt:lpstr>Arial</vt:lpstr>
      <vt:lpstr>Calibri</vt:lpstr>
      <vt:lpstr>pt sans</vt:lpstr>
      <vt:lpstr>Times New Roman</vt:lpstr>
      <vt:lpstr>Wingdings</vt:lpstr>
      <vt:lpstr>Office Theme</vt:lpstr>
      <vt:lpstr>Custom Design</vt:lpstr>
      <vt:lpstr>Презентация PowerPoint</vt:lpstr>
      <vt:lpstr> </vt:lpstr>
      <vt:lpstr>Аттестация</vt:lpstr>
      <vt:lpstr>Аттестация</vt:lpstr>
      <vt:lpstr>Аттестация</vt:lpstr>
      <vt:lpstr>Аттестация</vt:lpstr>
      <vt:lpstr>Подготовка к аттестации</vt:lpstr>
      <vt:lpstr>Первый этап – экспертиза профессиональной   деятельности</vt:lpstr>
      <vt:lpstr>Первый этап – экспертиза профессиональной   деятельности</vt:lpstr>
      <vt:lpstr>Первый этап – экспертиза профессиональной   деятельности</vt:lpstr>
      <vt:lpstr>Первый этап – экспертиза профессиональной   деятельности</vt:lpstr>
      <vt:lpstr>Первый этап – экспертиза профессиональной   деятельности</vt:lpstr>
      <vt:lpstr>Типичные ошибки, затруднения</vt:lpstr>
      <vt:lpstr>Второй этап – экспертиза профессиональной   деятельности</vt:lpstr>
      <vt:lpstr>Презентация PowerPoint</vt:lpstr>
      <vt:lpstr>Электронное портфолио педагогов</vt:lpstr>
      <vt:lpstr>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Admin-PC</cp:lastModifiedBy>
  <cp:revision>282</cp:revision>
  <cp:lastPrinted>2021-01-26T05:55:34Z</cp:lastPrinted>
  <dcterms:created xsi:type="dcterms:W3CDTF">2014-04-01T16:35:38Z</dcterms:created>
  <dcterms:modified xsi:type="dcterms:W3CDTF">2022-04-18T17:25:22Z</dcterms:modified>
</cp:coreProperties>
</file>