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9" r:id="rId4"/>
    <p:sldId id="287" r:id="rId5"/>
    <p:sldId id="292" r:id="rId6"/>
    <p:sldId id="293" r:id="rId7"/>
    <p:sldId id="29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5B41F-614D-4138-8EE6-9E275654CFF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AA99-1D6C-44F1-81F8-F37F4200D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27611-BDCC-48C4-924F-3B704B219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69448E-D9E9-4AA3-B739-32D88BF40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1581DB-C60E-4796-A0EB-B0CCA930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9641E4-1AAA-4A11-9BF5-C2CA73A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197CE-CF11-4C00-A4D1-134C7901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9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23DC4-4DE6-4723-9792-ADAE6A9D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1C1AEA-C9A4-4F09-B2FF-C08FE9735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D21EFA-CE76-4DAB-9CE0-45DC9722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B0D1EC-95AC-4BDE-A76B-4F0239B1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72A0F-3C4B-4B15-A838-9F12ABB8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7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EF10FB1-5286-45FB-A319-2F1A0A7B5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879C59-F832-4051-9979-0D99E608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71DA06-5643-4684-A9DC-A26B2ABA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5FD81C-EB01-41B9-98F0-8F666D48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BF306D-F970-4077-8632-EA131C8E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9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E6BE95-4D81-4142-8B9B-BE329DD5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0E63D7-50AF-4825-95CC-D82E380B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621C81-B1CC-47DE-A5B3-D9636C50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46C594-9DF1-47BF-B203-FF1A45F6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90A4B-4236-421F-A092-D86EEB0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F0AFF-93ED-4316-AC0A-D8B7C17A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DA50B0-B8E7-4BDD-83B7-5209AA4D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D7479E-D8D8-4C83-BBEF-7A3524D0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0D5CB5-9027-4511-A390-FFF4869B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79949E-E3EE-405E-9308-96771B5D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5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F5889-E2FA-4E77-BA1E-24A7127D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F53461-DCFA-4517-8381-54433E744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EBCDAF-4964-45EA-BF96-781690CAB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64E8E6-2661-4A41-999A-64A5342D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8089AE-B7F6-4009-B727-5B11056E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721E7D-6C59-4042-A35F-D85A4D2B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EF1B5-DF35-4754-91B5-56B6B4A7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2640DB-2725-400A-8FB6-43F9B38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98DAD1-D940-4180-B245-21BCEA380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71ABD7-B016-4BB9-BEA5-6F598B214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1707EA-C600-4842-8D7E-58BE38207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A9E4D92-A069-4400-9B01-506B6147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030036-A689-470D-B644-E7CA036B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B369F0-194D-46E5-B8C9-FCFC8358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1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DF4C-C8A7-41CD-9B0F-132D2612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3DB722F-0A68-4212-B9A8-94BDE7F0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5A8984-8A27-4984-91B6-4B3E2040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53F9FD-A8F5-4BDC-ABE4-863FCA50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4616E4B-5E18-41D4-A787-DC4086B2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31DF13-4C74-47D5-9538-E04BDC4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47FD7F-C936-43BC-B4C5-6CB00D3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0713C-D6B2-4902-9192-17C80495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97C5CC-2336-403E-91EB-F0B4AD09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F50D16-0334-4CC4-9B79-3F1C50FFD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D84B65-9D87-4DDC-B566-ABF800DB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2FE325-6E9B-4E59-9AD7-456F6D0E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5891C2-7B97-4D42-8E15-B3815546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4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65057-AA59-4DA0-9ED9-ADD12366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E2C986-3BA2-427D-B5FD-EE3B926A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AEDFD1-815D-4B58-B7B2-1E13D86B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FFF4DB-AE40-4C85-99DD-7ABFDF1A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09C2F0-FEA2-40A4-A127-49B920BB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C8B5C2-C626-4CF3-BF71-9C66482A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5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288E39-CDB7-4A5A-B139-B6163AB6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162F31-7C3F-47D3-A89A-0FD67042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B3930-9FCB-4309-83D1-8C8C05048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25CB-7929-4D38-BECE-E0869D48FE1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C33C0F-6211-4E08-895A-3A569C21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C89AA9-3582-4A3C-A573-6711B8A91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1F844-0405-4F8F-B01C-7A4FCFE66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ck.ru/zqJu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rgutvpr.forum2x2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434B85-E857-42AE-B5F3-50B9F53C1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2" y="3212420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dirty="0"/>
              <a:t>ОБЕСПЕЧЕНИЕ ОБЪЕКТИВНОСТИ</a:t>
            </a:r>
            <a:br>
              <a:rPr lang="ru-RU" sz="4400" dirty="0"/>
            </a:br>
            <a:r>
              <a:rPr lang="ru-RU" sz="4400" dirty="0"/>
              <a:t>РЕЗУЛЬТАТОВ ВПР </a:t>
            </a:r>
            <a:br>
              <a:rPr lang="ru-RU" sz="4400" dirty="0"/>
            </a:br>
            <a:r>
              <a:rPr lang="ru-RU" sz="4400" dirty="0"/>
              <a:t>В ОБЩЕОБРАЗОВАТЕЛЬНЫХ ОРГАНИЗАЦИЯХ ГОРОДА СУРГУТА</a:t>
            </a:r>
            <a:br>
              <a:rPr lang="ru-RU" sz="4400" dirty="0"/>
            </a:br>
            <a:r>
              <a:rPr lang="ru-RU" sz="4400" dirty="0"/>
              <a:t>В 2023</a:t>
            </a:r>
            <a:r>
              <a:rPr lang="en-US" sz="4400" dirty="0"/>
              <a:t> </a:t>
            </a:r>
            <a:r>
              <a:rPr lang="ru-RU" sz="44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24166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B3004E-E47F-4482-AA8E-787C1E78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1" y="967654"/>
            <a:ext cx="3951379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Меры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повышению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объективности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результатов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ВПР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D7962D3-6163-45DD-BCCC-32A95E18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9" y="2585229"/>
            <a:ext cx="4008384" cy="35917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Использование</a:t>
            </a:r>
            <a:r>
              <a:rPr lang="en-US" sz="2000" dirty="0"/>
              <a:t> </a:t>
            </a:r>
            <a:r>
              <a:rPr lang="en-US" sz="2000" dirty="0" err="1"/>
              <a:t>банка</a:t>
            </a:r>
            <a:r>
              <a:rPr lang="en-US" sz="2000" dirty="0"/>
              <a:t> </a:t>
            </a:r>
            <a:r>
              <a:rPr lang="en-US" sz="2000" dirty="0" err="1"/>
              <a:t>данных</a:t>
            </a:r>
            <a:r>
              <a:rPr lang="en-US" sz="2000" dirty="0"/>
              <a:t> </a:t>
            </a:r>
            <a:r>
              <a:rPr lang="en-US" sz="2000" dirty="0" err="1"/>
              <a:t>видеоконсультаций</a:t>
            </a:r>
            <a:r>
              <a:rPr lang="en-US" sz="200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согласованию</a:t>
            </a:r>
            <a:r>
              <a:rPr lang="en-US" sz="2000" dirty="0"/>
              <a:t> </a:t>
            </a:r>
            <a:r>
              <a:rPr lang="en-US" sz="2000" dirty="0" err="1"/>
              <a:t>подходов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к </a:t>
            </a:r>
            <a:r>
              <a:rPr lang="en-US" sz="2000" dirty="0" err="1"/>
              <a:t>оцениванию</a:t>
            </a:r>
            <a:r>
              <a:rPr lang="en-US" sz="2000" dirty="0"/>
              <a:t> </a:t>
            </a:r>
            <a:r>
              <a:rPr lang="en-US" sz="2000" dirty="0" err="1"/>
              <a:t>заданий</a:t>
            </a:r>
            <a:r>
              <a:rPr lang="en-US" sz="2000" dirty="0"/>
              <a:t> ВПР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в </a:t>
            </a:r>
            <a:r>
              <a:rPr lang="en-US" sz="2000" dirty="0" err="1"/>
              <a:t>качестве</a:t>
            </a:r>
            <a:r>
              <a:rPr lang="en-US" sz="2000" dirty="0"/>
              <a:t> </a:t>
            </a:r>
            <a:r>
              <a:rPr lang="en-US" sz="2000" dirty="0" err="1"/>
              <a:t>инструктажа</a:t>
            </a:r>
            <a:r>
              <a:rPr lang="en-US" sz="2000" dirty="0"/>
              <a:t> </a:t>
            </a:r>
            <a:r>
              <a:rPr lang="en-US" sz="2000" dirty="0" err="1"/>
              <a:t>перед</a:t>
            </a:r>
            <a:r>
              <a:rPr lang="en-US" sz="2000" dirty="0"/>
              <a:t> </a:t>
            </a:r>
            <a:r>
              <a:rPr lang="en-US" sz="2000" dirty="0" err="1"/>
              <a:t>проверкой</a:t>
            </a:r>
            <a:r>
              <a:rPr lang="en-US" sz="2000" dirty="0"/>
              <a:t> </a:t>
            </a:r>
            <a:r>
              <a:rPr lang="en-US" sz="2000" dirty="0" err="1"/>
              <a:t>работ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https://clck.ru/zqJux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57C1318-A1C9-44DA-A2B8-DDD91A4591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96" r="2196"/>
          <a:stretch>
            <a:fillRect/>
          </a:stretch>
        </p:blipFill>
        <p:spPr>
          <a:xfrm>
            <a:off x="4470400" y="1127760"/>
            <a:ext cx="7597154" cy="5017113"/>
          </a:xfrm>
          <a:prstGeom prst="rect">
            <a:avLst/>
          </a:prstGeom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8DA5B1D-50F4-496A-B53E-1188ACE2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8" y="5656694"/>
            <a:ext cx="1149406" cy="11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2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B3004E-E47F-4482-AA8E-787C1E78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1" y="552959"/>
            <a:ext cx="4516129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Меры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повышению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объективности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результатов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ВПР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D7962D3-6163-45DD-BCCC-32A95E18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945" y="1779204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lvl="0" defTabSz="7112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Консультирование</a:t>
            </a:r>
            <a:br>
              <a:rPr lang="ru-RU" sz="2000" dirty="0"/>
            </a:br>
            <a:r>
              <a:rPr lang="ru-RU" sz="2000" dirty="0"/>
              <a:t>по вопросу оценивания ВПР </a:t>
            </a:r>
            <a:br>
              <a:rPr lang="ru-RU" sz="2000" dirty="0"/>
            </a:br>
            <a:r>
              <a:rPr lang="ru-RU" sz="2000" dirty="0"/>
              <a:t>по всем предметам через форму обратной связи на сайте МАУ «ИМЦ»</a:t>
            </a:r>
          </a:p>
          <a:p>
            <a:r>
              <a:rPr lang="en-US" sz="2000" dirty="0">
                <a:hlinkClick r:id="rId2"/>
              </a:rPr>
              <a:t>https://surgutvpr.forum2x2.ru/</a:t>
            </a:r>
            <a:endParaRPr lang="ru-RU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863A751-BAEE-40C2-8815-ACC80C0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74" y="5682156"/>
            <a:ext cx="1149406" cy="11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0E3E7B38-36C9-4C72-9122-80C9855AA5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4B1EC2-C8B2-49B6-B381-7502719C0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53" y="-4763"/>
            <a:ext cx="806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D61D65-7B50-4AC1-BD12-1C0538D4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замечания по результатам выборочной перепроверки работ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8C8A64A-4EFA-4653-8B60-428BD456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054"/>
            <a:ext cx="10515600" cy="4351338"/>
          </a:xfrm>
        </p:spPr>
        <p:txBody>
          <a:bodyPr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выставленных баллов в матрице и в таблице внесения баллов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в работах ручкой с другим цветом пасты, другим почерком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критериев оценивания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Некорректный подсчет баллов в работе ученика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7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7" y="0"/>
            <a:ext cx="6158702" cy="1200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3" y="1200135"/>
            <a:ext cx="6164770" cy="1385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7" y="2585761"/>
            <a:ext cx="6158702" cy="1097561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4D61D65-7B50-4AC1-BD12-1C0538D4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33" y="-25491"/>
            <a:ext cx="4632961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383" y="378014"/>
            <a:ext cx="5669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№8: задание должно быть оценено в 0 баллов вместо 1, т.к. вопрос не относится к содержанию текста.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83383" y="1523999"/>
            <a:ext cx="5538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Задание № 9: задание должно быть оценено в 0 баллов вместо 1, т.к. неверно объяснено значение слова.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0" y="3734320"/>
            <a:ext cx="6161736" cy="17351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73" y="5469447"/>
            <a:ext cx="6161736" cy="133726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61759" y="2663094"/>
            <a:ext cx="5590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Задание № 10: задание должно быть оценено в 0 баллов вместо 1, т.к. неправильно подобран синоним к слову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25209" y="4601883"/>
            <a:ext cx="5866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Задание № 15.1: задание должно быть оценено в 0 баллов вместо 2, т.к. неправильно истолковано выражение в контексте представленной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19049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446" t="24283" r="32177" b="61374"/>
          <a:stretch/>
        </p:blipFill>
        <p:spPr>
          <a:xfrm>
            <a:off x="106531" y="124287"/>
            <a:ext cx="5123503" cy="1136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426" t="47944" r="32995" b="16111"/>
          <a:stretch/>
        </p:blipFill>
        <p:spPr>
          <a:xfrm>
            <a:off x="53265" y="1292546"/>
            <a:ext cx="5230033" cy="297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53" t="47462" r="33471" b="14846"/>
          <a:stretch/>
        </p:blipFill>
        <p:spPr>
          <a:xfrm>
            <a:off x="195046" y="4264680"/>
            <a:ext cx="4946470" cy="2496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987" t="43598" r="32534" b="20631"/>
          <a:stretch/>
        </p:blipFill>
        <p:spPr>
          <a:xfrm>
            <a:off x="5283297" y="2460659"/>
            <a:ext cx="5119211" cy="2823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3297" y="553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№4: задание должно быть оценено в 0 б вместо 1 балла, так как правильный ответ зачеркнут учащимся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0394" y="1477309"/>
            <a:ext cx="600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№8: задание должно быть оценено в 0 б вместо 2 баллов, так как допущено больше одной арифметической ошибки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2594" y="53443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№12: задание должно быть оценено в 0 б вместо 2 баллов, так как выполнены неверные рассуждения/вычисления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85092" y="2455496"/>
            <a:ext cx="1693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№8: задание должно быть оценено в 0 б вместо 1 балла, так как не проведены все необходимые вычисления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4D61D65-7B50-4AC1-BD12-1C0538D4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33" y="-25491"/>
            <a:ext cx="4632961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1245327" y="497657"/>
            <a:ext cx="487680" cy="48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674" t="22496" r="35032" b="5447"/>
          <a:stretch/>
        </p:blipFill>
        <p:spPr>
          <a:xfrm>
            <a:off x="339633" y="339634"/>
            <a:ext cx="4463764" cy="5434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76800" y="12778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№10 задание должно быть оценено в 2 б вместо 1 балла, так как дан верный ответ в соответствии с системой оценивания проверочной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864328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ОБЕСПЕЧЕНИЕ ОБЪЕКТИВНОСТИ РЕЗУЛЬТАТОВ ВПР  В ОБЩЕОБРАЗОВАТЕЛЬНЫХ ОРГАНИЗАЦИЯХ ГОРОДА СУРГУТА В 2023 ГОДУ</vt:lpstr>
      <vt:lpstr>Меры по повышению объективности результатов ВПР </vt:lpstr>
      <vt:lpstr>Меры по повышению объективности результатов ВПР </vt:lpstr>
      <vt:lpstr>Выявленные замечания по результатам выборочной перепроверки работ </vt:lpstr>
      <vt:lpstr>Русский язык</vt:lpstr>
      <vt:lpstr>Математика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ОБЪЕКТИВНОСТИ РЕЗУЛЬТАТОВ ВПР  В ОБЩЕОБРАЗОВАТЕЛЬНЫХ ОРГАНИЗАЦИЯХ ГОРОДА СУРГУТА В 2023 ГОДУ</dc:title>
  <dc:creator>Оксана Юрьевна Басистюк</dc:creator>
  <cp:lastModifiedBy>Сабина Николаевна Садыхова</cp:lastModifiedBy>
  <cp:revision>13</cp:revision>
  <dcterms:created xsi:type="dcterms:W3CDTF">2023-02-17T04:42:40Z</dcterms:created>
  <dcterms:modified xsi:type="dcterms:W3CDTF">2023-03-06T12:04:19Z</dcterms:modified>
</cp:coreProperties>
</file>