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4" r:id="rId4"/>
    <p:sldId id="268" r:id="rId5"/>
    <p:sldId id="296" r:id="rId6"/>
    <p:sldId id="277" r:id="rId7"/>
    <p:sldId id="299" r:id="rId8"/>
    <p:sldId id="294" r:id="rId9"/>
    <p:sldId id="297" r:id="rId10"/>
    <p:sldId id="270" r:id="rId11"/>
    <p:sldId id="300" r:id="rId12"/>
    <p:sldId id="273" r:id="rId13"/>
    <p:sldId id="301" r:id="rId14"/>
    <p:sldId id="302" r:id="rId15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8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16.12.2021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review-image" descr="http://maxpark.com/static/u/article_image/12/06/08/tmppxRG7b.jpe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92080" y="4149080"/>
            <a:ext cx="3257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35280" cy="32983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Адаптация рабочих программ учебных предметов в рамках инклюзивного обучения </a:t>
            </a:r>
            <a:br>
              <a:rPr lang="ru-RU" dirty="0" smtClean="0"/>
            </a:br>
            <a:r>
              <a:rPr lang="ru-RU" dirty="0" smtClean="0"/>
              <a:t>детей с ОВЗ</a:t>
            </a:r>
            <a:br>
              <a:rPr lang="ru-RU" dirty="0" smtClean="0"/>
            </a:b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0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Grp="1" noChangeArrowheads="1"/>
          </p:cNvSpPr>
          <p:nvPr/>
        </p:nvSpPr>
        <p:spPr bwMode="auto">
          <a:xfrm>
            <a:off x="584200" y="331788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/>
        </p:spPr>
        <p:txBody>
          <a:bodyPr anchor="b"/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3200" i="1" kern="0" dirty="0" smtClean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Адаптация содержания программ </a:t>
            </a:r>
            <a:r>
              <a:rPr lang="ru-RU" sz="3200" i="1" kern="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учебных предметов</a:t>
            </a:r>
          </a:p>
        </p:txBody>
      </p:sp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280194" y="1500648"/>
            <a:ext cx="8532812" cy="45206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0000"/>
              </a:lnSpc>
              <a:buClr>
                <a:srgbClr val="003366"/>
              </a:buClr>
              <a:defRPr/>
            </a:pPr>
            <a:r>
              <a:rPr lang="ru-RU" sz="2400" kern="0" dirty="0" smtClean="0">
                <a:cs typeface="Times New Roman" pitchFamily="18" charset="0"/>
              </a:rPr>
              <a:t>возможность снизить </a:t>
            </a:r>
            <a:r>
              <a:rPr lang="ru-RU" sz="2400" kern="0" dirty="0">
                <a:cs typeface="Times New Roman" pitchFamily="18" charset="0"/>
              </a:rPr>
              <a:t>объем и глубину изучаемого </a:t>
            </a:r>
            <a:r>
              <a:rPr lang="ru-RU" sz="2400" kern="0" dirty="0" smtClean="0">
                <a:cs typeface="Times New Roman" pitchFamily="18" charset="0"/>
              </a:rPr>
              <a:t>материала </a:t>
            </a:r>
            <a:r>
              <a:rPr lang="ru-RU" sz="2400" kern="0" dirty="0" smtClean="0">
                <a:cs typeface="Times New Roman" pitchFamily="18" charset="0"/>
              </a:rPr>
              <a:t>в </a:t>
            </a:r>
            <a:r>
              <a:rPr lang="ru-RU" sz="2400" kern="0" dirty="0">
                <a:cs typeface="Times New Roman" pitchFamily="18" charset="0"/>
              </a:rPr>
              <a:t>соответствии с возможностями </a:t>
            </a:r>
            <a:r>
              <a:rPr lang="ru-RU" sz="2400" kern="0" dirty="0" smtClean="0">
                <a:cs typeface="Times New Roman" pitchFamily="18" charset="0"/>
              </a:rPr>
              <a:t>учащегося;</a:t>
            </a:r>
          </a:p>
          <a:p>
            <a:pPr eaLnBrk="1" hangingPunct="1">
              <a:lnSpc>
                <a:spcPct val="80000"/>
              </a:lnSpc>
              <a:buClr>
                <a:srgbClr val="003366"/>
              </a:buClr>
              <a:defRPr/>
            </a:pPr>
            <a:r>
              <a:rPr lang="ru-RU" sz="2400" kern="0" dirty="0" smtClean="0">
                <a:cs typeface="Times New Roman" pitchFamily="18" charset="0"/>
              </a:rPr>
              <a:t>снижение требований </a:t>
            </a:r>
            <a:r>
              <a:rPr lang="ru-RU" sz="2400" kern="0" dirty="0">
                <a:cs typeface="Times New Roman" pitchFamily="18" charset="0"/>
              </a:rPr>
              <a:t>к усвоению второстепенного материала, оставив неизменными требования к основному материалу учебного курса;</a:t>
            </a:r>
          </a:p>
          <a:p>
            <a:pPr eaLnBrk="1" hangingPunct="1">
              <a:lnSpc>
                <a:spcPct val="80000"/>
              </a:lnSpc>
              <a:buClr>
                <a:srgbClr val="003366"/>
              </a:buClr>
              <a:defRPr/>
            </a:pPr>
            <a:r>
              <a:rPr lang="ru-RU" sz="2400" kern="0" dirty="0" smtClean="0">
                <a:cs typeface="Times New Roman" pitchFamily="18" charset="0"/>
              </a:rPr>
              <a:t>определение времени, необходимого </a:t>
            </a:r>
            <a:r>
              <a:rPr lang="ru-RU" sz="2400" kern="0" dirty="0">
                <a:cs typeface="Times New Roman" pitchFamily="18" charset="0"/>
              </a:rPr>
              <a:t>для изучения каждой темы;</a:t>
            </a:r>
          </a:p>
          <a:p>
            <a:pPr eaLnBrk="1" hangingPunct="1">
              <a:lnSpc>
                <a:spcPct val="80000"/>
              </a:lnSpc>
              <a:buClr>
                <a:srgbClr val="003366"/>
              </a:buClr>
              <a:defRPr/>
            </a:pPr>
            <a:r>
              <a:rPr lang="ru-RU" sz="2400" kern="0" dirty="0" smtClean="0">
                <a:cs typeface="Times New Roman" pitchFamily="18" charset="0"/>
              </a:rPr>
              <a:t>планирование, </a:t>
            </a:r>
            <a:r>
              <a:rPr lang="ru-RU" sz="2400" kern="0" dirty="0">
                <a:cs typeface="Times New Roman" pitchFamily="18" charset="0"/>
              </a:rPr>
              <a:t>в случае необходимости, </a:t>
            </a:r>
            <a:r>
              <a:rPr lang="ru-RU" sz="2400" kern="0" dirty="0" smtClean="0">
                <a:cs typeface="Times New Roman" pitchFamily="18" charset="0"/>
              </a:rPr>
              <a:t>пропедевтических периодов</a:t>
            </a:r>
            <a:r>
              <a:rPr lang="ru-RU" sz="1800" kern="0" dirty="0" smtClean="0">
                <a:cs typeface="Arial"/>
              </a:rPr>
              <a:t>. </a:t>
            </a:r>
            <a:endParaRPr lang="ru-RU" sz="1800" kern="0" dirty="0">
              <a:cs typeface="Arial"/>
            </a:endParaRPr>
          </a:p>
          <a:p>
            <a:pPr eaLnBrk="1" hangingPunct="1">
              <a:lnSpc>
                <a:spcPct val="80000"/>
              </a:lnSpc>
              <a:buClr>
                <a:srgbClr val="003366"/>
              </a:buClr>
              <a:defRPr/>
            </a:pPr>
            <a:endParaRPr lang="ru-RU" sz="1800" kern="0" dirty="0">
              <a:solidFill>
                <a:srgbClr val="00336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937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Дополнительные условия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altLang="ru-RU" sz="2800" b="1" i="1" dirty="0" smtClean="0">
                <a:latin typeface="Times New Roman" pitchFamily="18" charset="0"/>
              </a:rPr>
              <a:t>Адаптация </a:t>
            </a:r>
            <a:r>
              <a:rPr lang="ru-RU" altLang="ru-RU" sz="2800" b="1" i="1" dirty="0">
                <a:latin typeface="Times New Roman" pitchFamily="18" charset="0"/>
              </a:rPr>
              <a:t>условий для учебной работы в классе</a:t>
            </a:r>
          </a:p>
          <a:p>
            <a:pPr marL="109728" indent="0">
              <a:buNone/>
            </a:pPr>
            <a:endParaRPr lang="ru-RU" altLang="ru-RU" sz="2800" b="1" i="1" dirty="0" smtClean="0">
              <a:latin typeface="Times New Roman" pitchFamily="18" charset="0"/>
            </a:endParaRPr>
          </a:p>
          <a:p>
            <a:pPr marL="109728" indent="0">
              <a:buNone/>
            </a:pPr>
            <a:r>
              <a:rPr lang="ru-RU" altLang="ru-RU" sz="2800" b="1" i="1" dirty="0" smtClean="0">
                <a:latin typeface="Times New Roman" pitchFamily="18" charset="0"/>
              </a:rPr>
              <a:t>Модификация </a:t>
            </a:r>
            <a:r>
              <a:rPr lang="ru-RU" altLang="ru-RU" sz="2800" b="1" i="1" dirty="0">
                <a:latin typeface="Times New Roman" pitchFamily="18" charset="0"/>
              </a:rPr>
              <a:t>способов предъявления и выполнения заданий</a:t>
            </a:r>
          </a:p>
          <a:p>
            <a:endParaRPr lang="ru-RU" altLang="ru-RU" sz="2800" b="1" i="1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marL="109728" indent="0">
              <a:buNone/>
            </a:pPr>
            <a:r>
              <a:rPr lang="ru-RU" altLang="ru-RU" sz="2800" b="1" i="1" dirty="0" smtClean="0">
                <a:solidFill>
                  <a:prstClr val="black"/>
                </a:solidFill>
                <a:latin typeface="Times New Roman" pitchFamily="18" charset="0"/>
              </a:rPr>
              <a:t>Модификация </a:t>
            </a:r>
            <a:r>
              <a:rPr lang="ru-RU" altLang="ru-RU" sz="2800" b="1" i="1" dirty="0">
                <a:solidFill>
                  <a:prstClr val="black"/>
                </a:solidFill>
                <a:latin typeface="Times New Roman" pitchFamily="18" charset="0"/>
              </a:rPr>
              <a:t>способов  контроля и оценки знаний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79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188695" y="1340768"/>
            <a:ext cx="8964488" cy="4683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altLang="ru-RU" sz="2800" dirty="0" smtClean="0">
                <a:latin typeface="+mn-lt"/>
              </a:rPr>
              <a:t>объяснение </a:t>
            </a:r>
            <a:r>
              <a:rPr lang="ru-RU" altLang="ru-RU" sz="2800" dirty="0">
                <a:latin typeface="+mn-lt"/>
              </a:rPr>
              <a:t>учащимся сущности контрольного задания в доступной для них форме (показ образца выполнения,  упрощенная формулировка задания,  разрешение выполнить пробу и пр</a:t>
            </a:r>
            <a:r>
              <a:rPr lang="ru-RU" altLang="ru-RU" sz="2800" dirty="0" smtClean="0">
                <a:latin typeface="+mn-lt"/>
              </a:rPr>
              <a:t>.);</a:t>
            </a:r>
            <a:endParaRPr lang="ru-RU" altLang="ru-RU" sz="2800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altLang="ru-RU" sz="2800" dirty="0">
                <a:latin typeface="+mn-lt"/>
              </a:rPr>
              <a:t>з</a:t>
            </a:r>
            <a:r>
              <a:rPr lang="ru-RU" altLang="ru-RU" sz="2800" dirty="0" smtClean="0">
                <a:latin typeface="+mn-lt"/>
              </a:rPr>
              <a:t>амена письменных форм работы на устные;</a:t>
            </a:r>
            <a:endParaRPr lang="ru-RU" altLang="ru-RU" sz="2800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altLang="ru-RU" sz="2800" dirty="0">
                <a:latin typeface="+mn-lt"/>
              </a:rPr>
              <a:t>оценка содержания выполненной работы отдельно от ее правописания, аккуратности, скорости выполнения и других второстепенных </a:t>
            </a:r>
            <a:r>
              <a:rPr lang="ru-RU" altLang="ru-RU" sz="2800" dirty="0" smtClean="0">
                <a:latin typeface="+mn-lt"/>
              </a:rPr>
              <a:t>показателей;</a:t>
            </a:r>
            <a:endParaRPr lang="ru-RU" altLang="ru-RU" sz="2800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altLang="ru-RU" sz="2800" dirty="0" smtClean="0">
                <a:latin typeface="+mn-lt"/>
              </a:rPr>
              <a:t>пролонгированное </a:t>
            </a:r>
            <a:r>
              <a:rPr lang="ru-RU" altLang="ru-RU" sz="2800" dirty="0">
                <a:latin typeface="+mn-lt"/>
              </a:rPr>
              <a:t>время для выполнения контрольной работы, </a:t>
            </a:r>
            <a:r>
              <a:rPr lang="ru-RU" altLang="ru-RU" sz="2800" dirty="0" smtClean="0">
                <a:latin typeface="+mn-lt"/>
              </a:rPr>
              <a:t>теста.</a:t>
            </a:r>
            <a:endParaRPr lang="ru-RU" altLang="ru-RU" sz="2800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ru-RU" altLang="ru-RU" sz="2800" dirty="0"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116632"/>
            <a:ext cx="72724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200" b="1" i="1" dirty="0" smtClean="0">
                <a:solidFill>
                  <a:prstClr val="black"/>
                </a:solidFill>
                <a:latin typeface="Times New Roman" pitchFamily="18" charset="0"/>
              </a:rPr>
              <a:t>Адаптация </a:t>
            </a:r>
            <a:r>
              <a:rPr lang="ru-RU" altLang="ru-RU" sz="3200" b="1" i="1" dirty="0">
                <a:solidFill>
                  <a:prstClr val="black"/>
                </a:solidFill>
                <a:latin typeface="Times New Roman" pitchFamily="18" charset="0"/>
              </a:rPr>
              <a:t>способов  контроля и оценки знаний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1764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 Выявление особых </a:t>
            </a:r>
            <a:r>
              <a:rPr lang="ru-RU" dirty="0" smtClean="0"/>
              <a:t>образовательных   потребностей обучающего(их)</a:t>
            </a:r>
            <a:r>
              <a:rPr lang="ru-RU" dirty="0" err="1" smtClean="0"/>
              <a:t>ся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2. Определение планируемых результатов освоения обучающимся с ОВЗ учебного </a:t>
            </a:r>
            <a:r>
              <a:rPr lang="ru-RU" dirty="0" smtClean="0"/>
              <a:t>предмета/курса;</a:t>
            </a:r>
            <a:endParaRPr lang="ru-RU" dirty="0"/>
          </a:p>
          <a:p>
            <a:r>
              <a:rPr lang="ru-RU" dirty="0"/>
              <a:t>3. Анализ образовательной программы по предмету с целью выделения наиболее важных, существенных дидактических единиц, УУД, обязательных для освоения обучающимся. </a:t>
            </a:r>
          </a:p>
          <a:p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Алгоритм адаптации рабочей программы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1838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review-image" descr="http://maxpark.com/static/u/article_image/12/06/08/tmppxRG7b.jpe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92080" y="4149080"/>
            <a:ext cx="3257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435280" cy="32983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Адаптация рабочих программ учебных предметов в рамках инклюзивного обучения </a:t>
            </a:r>
            <a:br>
              <a:rPr lang="ru-RU" dirty="0" smtClean="0"/>
            </a:br>
            <a:r>
              <a:rPr lang="ru-RU" dirty="0" smtClean="0"/>
              <a:t>детей с ОВЗ</a:t>
            </a:r>
            <a:br>
              <a:rPr lang="ru-RU" dirty="0" smtClean="0"/>
            </a:b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14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ru-RU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29.12.2012 N 273-ФЗ</a:t>
            </a:r>
            <a:br>
              <a:rPr lang="ru-RU" altLang="ru-RU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(ред. от 23.07.2013)</a:t>
            </a:r>
            <a:br>
              <a:rPr lang="ru-RU" altLang="ru-RU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"Об образовании в Российской Федерации"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72816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folHlink"/>
                </a:solidFill>
                <a:cs typeface="Tahoma" pitchFamily="34" charset="0"/>
              </a:rPr>
              <a:t>обучающийся с ограниченными возможностями здоровья</a:t>
            </a:r>
            <a:r>
              <a:rPr lang="ru-RU" altLang="ru-RU" sz="2400" dirty="0" smtClean="0">
                <a:cs typeface="Tahoma" pitchFamily="34" charset="0"/>
              </a:rPr>
              <a:t> -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400" dirty="0" smtClean="0"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folHlink"/>
                </a:solidFill>
                <a:cs typeface="Tahoma" pitchFamily="34" charset="0"/>
              </a:rPr>
              <a:t>инклюзивное образование</a:t>
            </a:r>
            <a:r>
              <a:rPr lang="ru-RU" altLang="ru-RU" sz="2400" dirty="0" smtClean="0">
                <a:cs typeface="Tahoma" pitchFamily="34" charset="0"/>
              </a:rPr>
              <a:t> -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возможностей;</a:t>
            </a:r>
          </a:p>
          <a:p>
            <a:pPr eaLnBrk="1" hangingPunct="1">
              <a:lnSpc>
                <a:spcPct val="80000"/>
              </a:lnSpc>
            </a:pPr>
            <a:endParaRPr lang="ru-RU" altLang="ru-RU" dirty="0" smtClean="0"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2400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90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/>
          <a:lstStyle/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06613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Образование детей с ОВЗ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301874" y="1089610"/>
            <a:ext cx="43380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1028700" lvl="1" indent="-571500" algn="ctr">
              <a:buFont typeface="Arial" panose="020B0604020202020204" pitchFamily="34" charset="0"/>
              <a:buChar char="•"/>
            </a:pP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Инклюзивное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1427" y="3760650"/>
            <a:ext cx="48798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Интегрированное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126" y="5026132"/>
            <a:ext cx="60404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Дифференцированное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1196752"/>
            <a:ext cx="475252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dirty="0">
                <a:ln w="10541" cmpd="sng">
                  <a:solidFill>
                    <a:schemeClr val="tx1"/>
                  </a:solidFill>
                  <a:prstDash val="solid"/>
                </a:ln>
              </a:rPr>
              <a:t>с</a:t>
            </a:r>
            <a:r>
              <a:rPr lang="ru-RU" sz="2400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</a:rPr>
              <a:t>овместное обучение ребёнка  с ОВЗ в классе с детьми, не имеющими ограничений по здоровью</a:t>
            </a:r>
          </a:p>
          <a:p>
            <a:r>
              <a:rPr lang="ru-RU" sz="2400" dirty="0" smtClean="0">
                <a:ln w="10541" cmpd="sng">
                  <a:solidFill>
                    <a:schemeClr val="tx1"/>
                  </a:solidFill>
                  <a:prstDash val="solid"/>
                </a:ln>
              </a:rPr>
              <a:t>(варианты АООП НОО: 1.1; 2.1; 3.1; 4.1; 5.1;6.1;7.1; 8.1)</a:t>
            </a:r>
            <a:endParaRPr lang="ru-RU" sz="2400" cap="none" spc="0" dirty="0">
              <a:ln w="10541" cmpd="sng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39947" y="5680647"/>
            <a:ext cx="18473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b="1" cap="none" spc="0" dirty="0">
              <a:ln w="10541" cmpd="sng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95571" y="3853252"/>
            <a:ext cx="415492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</a:rPr>
              <a:t>обучение детей с ОВЗ в отдельных классах в ОУ</a:t>
            </a:r>
            <a:endParaRPr lang="ru-RU" sz="2400" cap="none" spc="0" dirty="0">
              <a:ln w="10541" cmpd="sng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87204" y="5567364"/>
            <a:ext cx="432048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dirty="0">
                <a:ln w="10541" cmpd="sng">
                  <a:solidFill>
                    <a:schemeClr val="tx1"/>
                  </a:solidFill>
                  <a:prstDash val="solid"/>
                </a:ln>
              </a:rPr>
              <a:t>о</a:t>
            </a:r>
            <a:r>
              <a:rPr lang="ru-RU" sz="2400" cap="none" spc="0" dirty="0" smtClean="0">
                <a:ln w="10541" cmpd="sng">
                  <a:solidFill>
                    <a:schemeClr val="tx1"/>
                  </a:solidFill>
                  <a:prstDash val="solid"/>
                </a:ln>
                <a:effectLst/>
              </a:rPr>
              <a:t>бучение детей с ОВЗ в специализированных ОО </a:t>
            </a:r>
            <a:endParaRPr lang="ru-RU" sz="2400" cap="none" spc="0" dirty="0">
              <a:ln w="10541" cmpd="sng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4833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Комментарии к ФЗ №273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8229600" cy="4752528"/>
          </a:xfrm>
        </p:spPr>
        <p:txBody>
          <a:bodyPr/>
          <a:lstStyle/>
          <a:p>
            <a:pPr marL="109728" indent="0" algn="just">
              <a:lnSpc>
                <a:spcPct val="80000"/>
              </a:lnSpc>
              <a:buNone/>
              <a:defRPr/>
            </a:pPr>
            <a:r>
              <a:rPr lang="ru-RU" altLang="ru-RU" sz="1800" b="1" i="1" dirty="0" smtClean="0"/>
              <a:t>Адаптированная образовательная программа</a:t>
            </a:r>
            <a:r>
              <a:rPr lang="ru-RU" altLang="ru-RU" sz="1800" b="1" dirty="0" smtClean="0"/>
              <a:t> </a:t>
            </a:r>
            <a:r>
              <a:rPr lang="ru-RU" altLang="ru-RU" sz="1800" dirty="0" smtClean="0"/>
              <a:t>– это образовательная программа, адаптированная для обучения ребенка с ОВЗ (в том числе с инвалидностью),</a:t>
            </a:r>
            <a:r>
              <a:rPr lang="ru-RU" altLang="ru-RU" sz="1800" b="1" dirty="0" smtClean="0"/>
              <a:t> </a:t>
            </a:r>
            <a:r>
              <a:rPr lang="ru-RU" altLang="ru-RU" sz="1800" dirty="0" smtClean="0"/>
              <a:t>разрабатывается</a:t>
            </a:r>
          </a:p>
          <a:p>
            <a:pPr algn="just">
              <a:lnSpc>
                <a:spcPct val="80000"/>
              </a:lnSpc>
              <a:defRPr/>
            </a:pPr>
            <a:r>
              <a:rPr lang="ru-RU" altLang="ru-RU" sz="1800" dirty="0" smtClean="0"/>
              <a:t> на базе основной общеобразовательной программы,</a:t>
            </a:r>
          </a:p>
          <a:p>
            <a:pPr algn="just">
              <a:lnSpc>
                <a:spcPct val="80000"/>
              </a:lnSpc>
              <a:defRPr/>
            </a:pPr>
            <a:r>
              <a:rPr lang="ru-RU" altLang="ru-RU" sz="1800" dirty="0" smtClean="0"/>
              <a:t> с учетом примерной адаптированной основной общеобразовательной программы </a:t>
            </a:r>
          </a:p>
          <a:p>
            <a:pPr algn="just">
              <a:lnSpc>
                <a:spcPct val="80000"/>
              </a:lnSpc>
              <a:defRPr/>
            </a:pPr>
            <a:r>
              <a:rPr lang="ru-RU" altLang="ru-RU" sz="1800" dirty="0" smtClean="0"/>
              <a:t>в соответствии с  психофизическими особенностями и особыми образовательными потребностями категории лиц с ОВЗ, к которой относится ребенок.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ru-RU" altLang="ru-RU" sz="1800" b="1" i="1" dirty="0" smtClean="0"/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b="1" i="1" u="sng" dirty="0" smtClean="0"/>
              <a:t>Адаптации и модификации подлежат:</a:t>
            </a:r>
            <a:endParaRPr lang="ru-RU" altLang="ru-RU" sz="1800" b="1" i="1" u="sng" dirty="0"/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altLang="ru-RU" sz="1800" dirty="0" smtClean="0"/>
              <a:t>программы учебных предметов; учебники и рабочие тетради; электронные средства и формы организации обучения; формы организации учебного процесса; способы учебной работы (способы организации коллективной учебной деятельности, способы коммуникации, способы предъявления и выполнения заданий, способы работы с текстовыми материалами, формы и способы контроля и оценки знаний, компетенций и мн. др.). </a:t>
            </a:r>
          </a:p>
        </p:txBody>
      </p:sp>
    </p:spTree>
    <p:extLst>
      <p:ext uri="{BB962C8B-B14F-4D97-AF65-F5344CB8AC3E}">
        <p14:creationId xmlns:p14="http://schemas.microsoft.com/office/powerpoint/2010/main" val="175135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/>
              <a:t>1. Выявление особых </a:t>
            </a:r>
          </a:p>
          <a:p>
            <a:pPr marL="109728" indent="0">
              <a:buNone/>
            </a:pPr>
            <a:r>
              <a:rPr lang="ru-RU" dirty="0" smtClean="0"/>
              <a:t>образовательных потребностей обучающего(их)</a:t>
            </a:r>
            <a:r>
              <a:rPr lang="ru-RU" dirty="0" err="1" smtClean="0"/>
              <a:t>ся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Алгоритм адаптации рабочей программы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76" y="1916832"/>
            <a:ext cx="2880320" cy="432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18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188640"/>
            <a:ext cx="8650208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Специфические особенности ребенка с ОВЗ </a:t>
            </a:r>
            <a:r>
              <a:rPr lang="ru-RU" sz="3600" dirty="0" smtClean="0"/>
              <a:t>(по </a:t>
            </a:r>
            <a:r>
              <a:rPr lang="ru-RU" sz="3600" dirty="0" err="1" smtClean="0"/>
              <a:t>В.И.Лубовскому</a:t>
            </a:r>
            <a:r>
              <a:rPr lang="ru-RU" sz="3600" dirty="0" smtClean="0"/>
              <a:t>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8979" y="1052736"/>
            <a:ext cx="8065021" cy="551723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Замедленное ограниченное восприятие.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Недостаточное развитие моторики.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Недостатки речевого развития.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Недостатки развития мыслительной деятельности.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Недостаточность познавательной активности (с позиции добывания знаний).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Пробелы в знаниях и представлениях об окружающем мире.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Недостатки в развитии свойств личности, состояниях.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Неумение регулировать собственную деятельность и поведение.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800" dirty="0" smtClean="0"/>
              <a:t>Социальная </a:t>
            </a:r>
            <a:r>
              <a:rPr lang="ru-RU" sz="2800" dirty="0" err="1" smtClean="0"/>
              <a:t>дезадаптация</a:t>
            </a:r>
            <a:r>
              <a:rPr lang="ru-RU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78363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</a:t>
            </a:r>
            <a:r>
              <a:rPr lang="ru-RU" dirty="0" smtClean="0"/>
              <a:t>. Определение планируемых результатов освоения обучающимся с ОВЗ учебного предмета/курса.</a:t>
            </a:r>
          </a:p>
          <a:p>
            <a:r>
              <a:rPr lang="ru-RU" sz="2800" kern="0" dirty="0">
                <a:solidFill>
                  <a:srgbClr val="003366"/>
                </a:solidFill>
                <a:cs typeface="Times New Roman" pitchFamily="18" charset="0"/>
              </a:rPr>
              <a:t>пересмотр учебных достижений по каждому предмету (кроме тех, которые не вызывают затруднений у ученика),  требования к достижениям должны быть четко сформулированы;</a:t>
            </a:r>
          </a:p>
          <a:p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Алгоритм адаптации рабочей программы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4581128"/>
            <a:ext cx="1847647" cy="185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20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	Для </a:t>
            </a:r>
            <a:r>
              <a:rPr lang="ru-RU" sz="2400" dirty="0"/>
              <a:t>обучающихся с ОВЗ адаптированы предметные результаты освоения учебного предмета (конкретизированы в скобках).</a:t>
            </a:r>
          </a:p>
          <a:p>
            <a:r>
              <a:rPr lang="ru-RU" sz="2400" dirty="0"/>
              <a:t>К концу обучения во 2 классе учащиеся научатся: </a:t>
            </a:r>
          </a:p>
          <a:p>
            <a:r>
              <a:rPr lang="ru-RU" sz="2400" dirty="0"/>
              <a:t>различать, сравнивать, кратко характеризовать:</a:t>
            </a:r>
          </a:p>
          <a:p>
            <a:r>
              <a:rPr lang="ru-RU" sz="2400" dirty="0"/>
              <a:t>•	парные и непарные по твердости – мягкости согласные звуки, парные и непарные по звонкости – глухости согласные звуки (обучающиеся с ТНР – с опорой на речевой образец учителя, алгоритм);</a:t>
            </a:r>
          </a:p>
          <a:p>
            <a:r>
              <a:rPr lang="ru-RU" sz="2400" dirty="0"/>
              <a:t>•	изменяемые и неизменяемые слова;</a:t>
            </a:r>
          </a:p>
          <a:p>
            <a:r>
              <a:rPr lang="ru-RU" sz="2400" dirty="0"/>
              <a:t>•	формы слова и однокоренные слова (обучающиеся с ТНР – с опорой на образец);</a:t>
            </a:r>
          </a:p>
          <a:p>
            <a:r>
              <a:rPr lang="ru-RU" sz="2400" dirty="0"/>
              <a:t>•	однокоренные слова и синонимы, однокоренные слова и слова с омонимичными корнями;</a:t>
            </a:r>
          </a:p>
        </p:txBody>
      </p:sp>
    </p:spTree>
    <p:extLst>
      <p:ext uri="{BB962C8B-B14F-4D97-AF65-F5344CB8AC3E}">
        <p14:creationId xmlns:p14="http://schemas.microsoft.com/office/powerpoint/2010/main" val="163282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</a:t>
            </a:r>
            <a:r>
              <a:rPr lang="ru-RU" dirty="0" smtClean="0"/>
              <a:t>. Анализ образовательной программы по предмету с целью выделения наиболее важных, существенных дидактических единиц, УУД, обязательных для освоения обучающимся. </a:t>
            </a: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Алгоритм адаптации рабочей программы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3573016"/>
            <a:ext cx="2880320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7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1089</TotalTime>
  <Words>567</Words>
  <Application>Microsoft Office PowerPoint</Application>
  <PresentationFormat>Экран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Arial Black</vt:lpstr>
      <vt:lpstr>Lucida Sans Unicode</vt:lpstr>
      <vt:lpstr>Tahoma</vt:lpstr>
      <vt:lpstr>Times New Roman</vt:lpstr>
      <vt:lpstr>Verdana</vt:lpstr>
      <vt:lpstr>Wingdings</vt:lpstr>
      <vt:lpstr>Wingdings 2</vt:lpstr>
      <vt:lpstr>Wingdings 3</vt:lpstr>
      <vt:lpstr>Открытая</vt:lpstr>
      <vt:lpstr> Адаптация рабочих программ учебных предметов в рамках инклюзивного обучения  детей с ОВЗ </vt:lpstr>
      <vt:lpstr>Федеральный закон от 29.12.2012 N 273-ФЗ (ред. от 23.07.2013) "Об образовании в Российской Федерации"</vt:lpstr>
      <vt:lpstr>Образование детей с ОВЗ</vt:lpstr>
      <vt:lpstr>Комментарии к ФЗ №273</vt:lpstr>
      <vt:lpstr>Алгоритм адаптации рабочей программы</vt:lpstr>
      <vt:lpstr>Специфические особенности ребенка с ОВЗ (по В.И.Лубовскому)</vt:lpstr>
      <vt:lpstr>Алгоритм адаптации рабочей программы</vt:lpstr>
      <vt:lpstr>Презентация PowerPoint</vt:lpstr>
      <vt:lpstr>Алгоритм адаптации рабочей программы</vt:lpstr>
      <vt:lpstr>Презентация PowerPoint</vt:lpstr>
      <vt:lpstr>Дополнительные условия</vt:lpstr>
      <vt:lpstr>Презентация PowerPoint</vt:lpstr>
      <vt:lpstr>Алгоритм адаптации рабочей программы</vt:lpstr>
      <vt:lpstr> Адаптация рабочих программ учебных предметов в рамках инклюзивного обучения  детей с ОВЗ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Инклюзивное образование в условиях реализации ФГОС НОО</dc:title>
  <dc:creator>Васильева Н. Ю.</dc:creator>
  <cp:lastModifiedBy>Васильева Н. Ю.</cp:lastModifiedBy>
  <cp:revision>84</cp:revision>
  <cp:lastPrinted>2017-02-09T06:35:26Z</cp:lastPrinted>
  <dcterms:created xsi:type="dcterms:W3CDTF">2017-02-08T06:03:37Z</dcterms:created>
  <dcterms:modified xsi:type="dcterms:W3CDTF">2021-12-16T05:25:17Z</dcterms:modified>
</cp:coreProperties>
</file>