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7"/>
  </p:notesMasterIdLst>
  <p:sldIdLst>
    <p:sldId id="327" r:id="rId2"/>
    <p:sldId id="339" r:id="rId3"/>
    <p:sldId id="348" r:id="rId4"/>
    <p:sldId id="338" r:id="rId5"/>
    <p:sldId id="350" r:id="rId6"/>
    <p:sldId id="340" r:id="rId7"/>
    <p:sldId id="341" r:id="rId8"/>
    <p:sldId id="343" r:id="rId9"/>
    <p:sldId id="342" r:id="rId10"/>
    <p:sldId id="349" r:id="rId11"/>
    <p:sldId id="344" r:id="rId12"/>
    <p:sldId id="351" r:id="rId13"/>
    <p:sldId id="345" r:id="rId14"/>
    <p:sldId id="347" r:id="rId15"/>
    <p:sldId id="346" r:id="rId1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5A43A622-B172-40D8-AECF-19F3F043E80A}">
          <p14:sldIdLst>
            <p14:sldId id="327"/>
            <p14:sldId id="339"/>
            <p14:sldId id="348"/>
            <p14:sldId id="338"/>
          </p14:sldIdLst>
        </p14:section>
        <p14:section name="Раздел без заголовка" id="{7FFAC369-75D5-44C4-9571-6A7DFFC69C99}">
          <p14:sldIdLst>
            <p14:sldId id="350"/>
            <p14:sldId id="340"/>
            <p14:sldId id="341"/>
            <p14:sldId id="343"/>
            <p14:sldId id="342"/>
            <p14:sldId id="349"/>
            <p14:sldId id="344"/>
            <p14:sldId id="351"/>
            <p14:sldId id="345"/>
            <p14:sldId id="347"/>
            <p14:sldId id="34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59619-F0E5-4B2F-B4AF-697A30FFCCC4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8D1A6-10BA-4379-A1D9-E4E140DC6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3613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38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58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652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597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23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638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40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652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739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5252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732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075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305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366926"/>
            <a:ext cx="9144000" cy="4910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858000" cy="175260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ГИА </a:t>
            </a:r>
            <a:br>
              <a:rPr lang="ru-RU" b="1" dirty="0"/>
            </a:br>
            <a:r>
              <a:rPr lang="ru-RU" b="1" dirty="0"/>
              <a:t>ЕГЭ 2024-2025</a:t>
            </a:r>
            <a:br>
              <a:rPr lang="ru-RU" b="1" dirty="0"/>
            </a:br>
            <a:r>
              <a:rPr lang="ru-RU" b="1" dirty="0"/>
              <a:t>по английскому языку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Анализ типичных затруднений учащихся при выполнении заданий ЕГЭ</a:t>
            </a:r>
          </a:p>
          <a:p>
            <a:r>
              <a:rPr lang="ru-RU" b="1" dirty="0"/>
              <a:t>по английскому языку в 2025 году. </a:t>
            </a:r>
          </a:p>
          <a:p>
            <a:r>
              <a:rPr lang="ru-RU" b="1" dirty="0"/>
              <a:t>Рекомендации по совершенствованию преподавания</a:t>
            </a:r>
          </a:p>
          <a:p>
            <a:r>
              <a:rPr lang="ru-RU" b="1" dirty="0"/>
              <a:t>учебного предмета «Английский язык»</a:t>
            </a:r>
          </a:p>
          <a:p>
            <a:endParaRPr lang="ru-RU" b="1" dirty="0"/>
          </a:p>
          <a:p>
            <a:r>
              <a:rPr lang="ru-RU" b="1" dirty="0"/>
              <a:t>Сургут 2025</a:t>
            </a:r>
          </a:p>
        </p:txBody>
      </p:sp>
    </p:spTree>
    <p:extLst>
      <p:ext uri="{BB962C8B-B14F-4D97-AF65-F5344CB8AC3E}">
        <p14:creationId xmlns:p14="http://schemas.microsoft.com/office/powerpoint/2010/main" xmlns="" val="2234380763"/>
      </p:ext>
    </p:extLst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52400"/>
            <a:ext cx="6151318" cy="611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9597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33DF0A5-D60A-0419-8CE8-5261415B8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228600"/>
            <a:ext cx="4245265" cy="6096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4F9AEB2-2CC4-0F98-C8A6-86B135445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286" y="304800"/>
            <a:ext cx="4245264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0194911"/>
      </p:ext>
    </p:extLst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409A25-87C2-2B6F-36DA-8F6A2DC5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BBE20128-955A-3B8A-D3B4-36BE6E68A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795" y="533400"/>
            <a:ext cx="7886700" cy="475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988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4B046EE-BB4B-5BFB-86FC-D2FD7CBA7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68" y="914400"/>
            <a:ext cx="4362450" cy="42291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9F8A2A6-0A0E-C7AD-CCBB-85497A843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470" y="685800"/>
            <a:ext cx="385953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9545019"/>
      </p:ext>
    </p:extLst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003951C-5A4F-AFEC-F696-6FBB7A1B8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2329"/>
            <a:ext cx="9144000" cy="49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0053373"/>
      </p:ext>
    </p:extLst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1F942BA-F307-1BB6-084D-96F895E5C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62000"/>
            <a:ext cx="731519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5344101"/>
      </p:ext>
    </p:extLst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480322"/>
            <a:ext cx="9067800" cy="1095172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60"/>
              </a:spcBef>
            </a:pPr>
            <a:r>
              <a:rPr lang="ru-RU" sz="3200" b="1" spc="-5" dirty="0">
                <a:latin typeface="Arial"/>
                <a:cs typeface="Arial"/>
              </a:rPr>
              <a:t>Средний тестовый балл по английскому языку за 6 лет в сравнении с РФ и ХМАО</a:t>
            </a:r>
            <a:endParaRPr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86654073"/>
              </p:ext>
            </p:extLst>
          </p:nvPr>
        </p:nvGraphicFramePr>
        <p:xfrm>
          <a:off x="228600" y="1828796"/>
          <a:ext cx="8762999" cy="445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04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08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929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4808">
                <a:tc>
                  <a:txBody>
                    <a:bodyPr/>
                    <a:lstStyle/>
                    <a:p>
                      <a:r>
                        <a:rPr lang="ru-RU" sz="3200" dirty="0"/>
                        <a:t>Учебный</a:t>
                      </a:r>
                      <a:r>
                        <a:rPr lang="ru-RU" sz="3200" baseline="0" dirty="0"/>
                        <a:t> год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по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по ХМАО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по г. Сургуту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6356">
                <a:tc>
                  <a:txBody>
                    <a:bodyPr/>
                    <a:lstStyle/>
                    <a:p>
                      <a:r>
                        <a:rPr lang="ru-RU" sz="3200" dirty="0"/>
                        <a:t>2019-2020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70,9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73,7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77,0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6356">
                <a:tc>
                  <a:txBody>
                    <a:bodyPr/>
                    <a:lstStyle/>
                    <a:p>
                      <a:r>
                        <a:rPr lang="ru-RU" sz="3200" dirty="0"/>
                        <a:t>2020-2021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72,2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69,92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71,5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6356">
                <a:tc>
                  <a:txBody>
                    <a:bodyPr/>
                    <a:lstStyle/>
                    <a:p>
                      <a:r>
                        <a:rPr lang="ru-RU" sz="3200" dirty="0"/>
                        <a:t>2021-2022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73,3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72,86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74,0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6356">
                <a:tc>
                  <a:txBody>
                    <a:bodyPr/>
                    <a:lstStyle/>
                    <a:p>
                      <a:r>
                        <a:rPr lang="en-US" sz="3200" dirty="0"/>
                        <a:t>2022-2023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66,31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</a:t>
                      </a:r>
                      <a:r>
                        <a:rPr lang="ru-RU" sz="3200" dirty="0"/>
                        <a:t>4</a:t>
                      </a:r>
                      <a:r>
                        <a:rPr lang="en-US" sz="3200" dirty="0"/>
                        <a:t>,</a:t>
                      </a:r>
                      <a:r>
                        <a:rPr lang="ru-RU" sz="32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67,7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6356">
                <a:tc>
                  <a:txBody>
                    <a:bodyPr/>
                    <a:lstStyle/>
                    <a:p>
                      <a:r>
                        <a:rPr lang="en-US" sz="3200" dirty="0"/>
                        <a:t>202</a:t>
                      </a:r>
                      <a:r>
                        <a:rPr lang="ru-RU" sz="3200" dirty="0"/>
                        <a:t>3</a:t>
                      </a:r>
                      <a:r>
                        <a:rPr lang="en-US" sz="3200" dirty="0"/>
                        <a:t>-202</a:t>
                      </a:r>
                      <a:r>
                        <a:rPr lang="ru-RU" sz="3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65,39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</a:t>
                      </a:r>
                      <a:r>
                        <a:rPr lang="ru-RU" sz="3200" dirty="0"/>
                        <a:t>4</a:t>
                      </a:r>
                      <a:r>
                        <a:rPr lang="en-US" sz="3200" dirty="0"/>
                        <a:t>,</a:t>
                      </a:r>
                      <a:r>
                        <a:rPr lang="ru-RU" sz="3200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</a:t>
                      </a:r>
                      <a:r>
                        <a:rPr lang="ru-RU" sz="3200" dirty="0"/>
                        <a:t>4</a:t>
                      </a:r>
                      <a:r>
                        <a:rPr lang="en-US" sz="3200" dirty="0"/>
                        <a:t>,</a:t>
                      </a:r>
                      <a:r>
                        <a:rPr lang="ru-RU" sz="3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5269326"/>
                  </a:ext>
                </a:extLst>
              </a:tr>
              <a:tr h="646356">
                <a:tc>
                  <a:txBody>
                    <a:bodyPr/>
                    <a:lstStyle/>
                    <a:p>
                      <a:r>
                        <a:rPr lang="ru-RU" sz="3200" dirty="0"/>
                        <a:t>2024-2025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64,1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64,69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65,6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895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79881268"/>
      </p:ext>
    </p:extLst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6C412DA-036F-C3C7-7525-F4156BA70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>
            <a:extLst>
              <a:ext uri="{FF2B5EF4-FFF2-40B4-BE49-F238E27FC236}">
                <a16:creationId xmlns:a16="http://schemas.microsoft.com/office/drawing/2014/main" xmlns="" id="{37FDC0B1-9956-5AB2-93B9-05A26531D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829550" cy="7620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 сравнении по АТЕ</a:t>
            </a:r>
            <a:br>
              <a:rPr lang="ru-RU" b="1" dirty="0"/>
            </a:br>
            <a:r>
              <a:rPr lang="ru-RU" b="1" dirty="0"/>
              <a:t>     2024                                           2025</a:t>
            </a:r>
          </a:p>
        </p:txBody>
      </p:sp>
      <p:pic>
        <p:nvPicPr>
          <p:cNvPr id="26" name="Объект 25">
            <a:extLst>
              <a:ext uri="{FF2B5EF4-FFF2-40B4-BE49-F238E27FC236}">
                <a16:creationId xmlns:a16="http://schemas.microsoft.com/office/drawing/2014/main" xmlns="" id="{1ED7D82B-E51B-028F-9CE3-DE24A92A29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1066800"/>
            <a:ext cx="3886200" cy="2590800"/>
          </a:xfrm>
          <a:prstGeom prst="rect">
            <a:avLst/>
          </a:prstGeom>
        </p:spPr>
      </p:pic>
      <p:pic>
        <p:nvPicPr>
          <p:cNvPr id="30" name="Объект 29">
            <a:extLst>
              <a:ext uri="{FF2B5EF4-FFF2-40B4-BE49-F238E27FC236}">
                <a16:creationId xmlns:a16="http://schemas.microsoft.com/office/drawing/2014/main" xmlns="" id="{9D6B01AF-F961-3C7C-5B12-2BAC44A9DF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84254" y="1104900"/>
            <a:ext cx="3886200" cy="476249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5AB26D5B-9DA9-FEF1-C936-21B86A32E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09" y="3657600"/>
            <a:ext cx="3886200" cy="29718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DF7EC968-FA65-DE50-A8DF-6A4EE0652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563" y="5867396"/>
            <a:ext cx="3886200" cy="73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2249906"/>
      </p:ext>
    </p:extLst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397" y="2971800"/>
            <a:ext cx="4572000" cy="36693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4" y="-23884"/>
            <a:ext cx="4261180" cy="399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800867"/>
      </p:ext>
    </p:extLst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914400"/>
            <a:ext cx="8317750" cy="483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179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5599417" cy="3352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635188"/>
            <a:ext cx="5867737" cy="310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6119718"/>
      </p:ext>
    </p:extLst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4953000" cy="40508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886200"/>
            <a:ext cx="5486876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887359"/>
      </p:ext>
    </p:extLst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116"/>
            <a:ext cx="4495799" cy="35966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896" y="3834756"/>
            <a:ext cx="5501504" cy="289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1361447"/>
      </p:ext>
    </p:extLst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34" y="838200"/>
            <a:ext cx="8386098" cy="441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9671260"/>
      </p:ext>
    </p:extLst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4474</TotalTime>
  <Words>93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ГИА  ЕГЭ 2024-2025 по английскому языку</vt:lpstr>
      <vt:lpstr>Средний тестовый балл по английскому языку за 6 лет в сравнении с РФ и ХМАО</vt:lpstr>
      <vt:lpstr>В сравнении по АТЕ      2024                                           2025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О.А.Решетникова</dc:creator>
  <cp:lastModifiedBy>w06</cp:lastModifiedBy>
  <cp:revision>160</cp:revision>
  <dcterms:created xsi:type="dcterms:W3CDTF">2020-01-14T17:18:38Z</dcterms:created>
  <dcterms:modified xsi:type="dcterms:W3CDTF">2025-09-19T09:07:52Z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2019-11-27T00:00:00Z</vt:filetime>
  </property>
  <property fmtid="{D5CDD505-2E9C-101B-9397-08002B2CF9AE}" pid="3" name="Creator">
    <vt:lpwstr>Acrobat PDFMaker 10.1 для PowerPoint</vt:lpwstr>
  </property>
  <property fmtid="{D5CDD505-2E9C-101B-9397-08002B2CF9AE}" pid="4" name="LastSaved">
    <vt:filetime>2020-01-14T00:00:00Z</vt:filetime>
  </property>
</Properties>
</file>