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4" r:id="rId5"/>
    <p:sldId id="262" r:id="rId6"/>
    <p:sldId id="266" r:id="rId7"/>
    <p:sldId id="268" r:id="rId8"/>
    <p:sldId id="267" r:id="rId9"/>
    <p:sldId id="269" r:id="rId10"/>
    <p:sldId id="281" r:id="rId11"/>
    <p:sldId id="272" r:id="rId12"/>
    <p:sldId id="271" r:id="rId13"/>
    <p:sldId id="274" r:id="rId14"/>
    <p:sldId id="275" r:id="rId15"/>
    <p:sldId id="282" r:id="rId16"/>
    <p:sldId id="280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42" d="100"/>
          <a:sy n="142" d="100"/>
        </p:scale>
        <p:origin x="-7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87700" y="268288"/>
            <a:ext cx="5668963" cy="39004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5" name="Rectangle 7"/>
          <p:cNvSpPr/>
          <p:nvPr/>
        </p:nvSpPr>
        <p:spPr>
          <a:xfrm>
            <a:off x="268288" y="268288"/>
            <a:ext cx="184150" cy="3886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/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5450" cy="365125"/>
          </a:xfrm>
        </p:spPr>
        <p:txBody>
          <a:bodyPr/>
          <a:lstStyle>
            <a:lvl1pPr>
              <a:defRPr sz="2200" b="0">
                <a:solidFill>
                  <a:schemeClr val="bg1"/>
                </a:solidFill>
              </a:defRPr>
            </a:lvl1pPr>
          </a:lstStyle>
          <a:p>
            <a:fld id="{70048F0E-302E-4DE3-B8B0-38E03E8C733E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9450" y="6356350"/>
            <a:ext cx="4735513" cy="365125"/>
          </a:xfrm>
        </p:spPr>
        <p:txBody>
          <a:bodyPr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588" y="6356350"/>
            <a:ext cx="685800" cy="365125"/>
          </a:xfrm>
        </p:spPr>
        <p:txBody>
          <a:bodyPr/>
          <a:lstStyle>
            <a:lvl1pPr>
              <a:defRPr sz="1100">
                <a:solidFill>
                  <a:srgbClr val="858585"/>
                </a:solidFill>
              </a:defRPr>
            </a:lvl1pPr>
          </a:lstStyle>
          <a:p>
            <a:fld id="{024A51D5-6B0C-48BD-B872-3516CF355A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>
            <a:off x="8148638" y="268288"/>
            <a:ext cx="719137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BB08A8D-719C-406D-8CAC-71092BF81B88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2589E30-6C0E-4C51-91BB-0FC18BAD58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8148638" y="268288"/>
            <a:ext cx="719137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ED106D9C-D232-44A2-9D49-1A333D0AFB55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1420528D-51C8-485C-ACE1-F555E47B13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/>
          <p:nvPr/>
        </p:nvSpPr>
        <p:spPr>
          <a:xfrm>
            <a:off x="8148638" y="268288"/>
            <a:ext cx="719137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2E65CE-7B2B-4C7E-84F7-8EB79CBFB7C0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1D890-1866-4A0D-A5F7-DAA47AB6A5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8148638" y="268288"/>
            <a:ext cx="719137" cy="566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DD5636-E224-45A6-8E79-8D72AE848050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9DF15-D4A7-44F0-99EE-8D0E2A66BC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8148638" y="268288"/>
            <a:ext cx="719137" cy="566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01FE29-2B75-4E15-88B0-8B23CFBAD60C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E2404-B79F-4036-A9AB-40954FFCA2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4746625" y="268288"/>
            <a:ext cx="4114800" cy="566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>
          <a:xfrm>
            <a:off x="161925" y="6124575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374279E5-6CC6-46C3-A01E-C2FD1AEBEC7A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174625" y="6356350"/>
            <a:ext cx="38639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96B670F8-8642-4520-B5D7-9D6555093E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7216775" y="268288"/>
            <a:ext cx="1639888" cy="3638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D5C172-E284-4DAF-99ED-086AA020473D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68A95-0DAE-418E-878E-FC5E78A4B8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938" y="268288"/>
            <a:ext cx="720725" cy="3638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6B701805-E0E2-436C-9749-5DC7D036455F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6539AA00-E35C-4980-86CF-325DDCFA00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212013" y="268288"/>
            <a:ext cx="1646237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9EB44A-F38A-4123-A056-6B25A3625A51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D6018-2C84-406C-9645-89844D3E5A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8148638" y="268288"/>
            <a:ext cx="719137" cy="566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307FE8-59BE-4432-86B3-24A2ED5A9E63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1974FF-F50A-45B5-8D4F-C4AECF30F1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212013" y="268288"/>
            <a:ext cx="1646237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013" y="6356350"/>
            <a:ext cx="1752600" cy="365125"/>
          </a:xfrm>
        </p:spPr>
        <p:txBody>
          <a:bodyPr/>
          <a:lstStyle>
            <a:lvl1pPr>
              <a:defRPr/>
            </a:lvl1pPr>
          </a:lstStyle>
          <a:p>
            <a:fld id="{50B82C72-99CC-448E-989D-BBEE1A7314C9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EDB04-F00A-4C60-B7E9-84ECC485DA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3187700" y="268288"/>
            <a:ext cx="5668963" cy="25606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6" name="Rectangle 9"/>
          <p:cNvSpPr/>
          <p:nvPr/>
        </p:nvSpPr>
        <p:spPr>
          <a:xfrm>
            <a:off x="268288" y="268288"/>
            <a:ext cx="184150" cy="3886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/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3276600" y="390525"/>
            <a:ext cx="5499100" cy="365125"/>
          </a:xfrm>
        </p:spPr>
        <p:txBody>
          <a:bodyPr/>
          <a:lstStyle>
            <a:lvl1pPr>
              <a:defRPr sz="2200" b="0">
                <a:solidFill>
                  <a:schemeClr val="bg1"/>
                </a:solidFill>
              </a:defRPr>
            </a:lvl1pPr>
          </a:lstStyle>
          <a:p>
            <a:fld id="{8ED499E8-33B9-4099-922F-3400817ACD9D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3213100" y="6356350"/>
            <a:ext cx="47355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266113" y="6356350"/>
            <a:ext cx="685800" cy="365125"/>
          </a:xfrm>
        </p:spPr>
        <p:txBody>
          <a:bodyPr/>
          <a:lstStyle>
            <a:lvl1pPr>
              <a:defRPr sz="1100">
                <a:solidFill>
                  <a:srgbClr val="858585"/>
                </a:solidFill>
              </a:defRPr>
            </a:lvl1pPr>
          </a:lstStyle>
          <a:p>
            <a:fld id="{04D82C9C-F6DB-4B0E-A70E-8DDD30BC4F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269875" y="268288"/>
            <a:ext cx="1646238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>
          <a:xfrm>
            <a:off x="7212013" y="6356350"/>
            <a:ext cx="1752600" cy="365125"/>
          </a:xfrm>
        </p:spPr>
        <p:txBody>
          <a:bodyPr/>
          <a:lstStyle>
            <a:lvl1pPr>
              <a:defRPr/>
            </a:lvl1pPr>
          </a:lstStyle>
          <a:p>
            <a:fld id="{29EFE2A8-BCD0-4CF5-8AD1-A00F6F24365B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178050" y="6356350"/>
            <a:ext cx="4927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331788" y="360363"/>
            <a:ext cx="506412" cy="365125"/>
          </a:xfrm>
        </p:spPr>
        <p:txBody>
          <a:bodyPr/>
          <a:lstStyle>
            <a:lvl1pPr>
              <a:defRPr/>
            </a:lvl1pPr>
          </a:lstStyle>
          <a:p>
            <a:fld id="{36237FA8-B826-4AE4-8954-01F18AA99E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59700" y="268288"/>
            <a:ext cx="1098550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/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425" cy="365125"/>
          </a:xfrm>
        </p:spPr>
        <p:txBody>
          <a:bodyPr/>
          <a:lstStyle>
            <a:lvl1pPr>
              <a:defRPr/>
            </a:lvl1pPr>
          </a:lstStyle>
          <a:p>
            <a:fld id="{EA9DD2EE-B0AE-4A0D-9E5D-A6A2AA0B337F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625" y="6356350"/>
            <a:ext cx="53117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D3146-75D2-43E9-94EB-5D3BE129F2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269875" y="4773613"/>
            <a:ext cx="2971800" cy="1844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/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350838" y="6105525"/>
            <a:ext cx="506412" cy="365125"/>
          </a:xfrm>
        </p:spPr>
        <p:txBody>
          <a:bodyPr/>
          <a:lstStyle>
            <a:lvl1pPr>
              <a:defRPr/>
            </a:lvl1pPr>
          </a:lstStyle>
          <a:p>
            <a:fld id="{84B65177-1098-4AE9-A646-8ACE37F360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8148638" y="268288"/>
            <a:ext cx="719137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8D492-F119-46D3-8301-143C1D27E69A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38193-3ACB-44A4-A57E-7FD5469922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/>
          <p:nvPr/>
        </p:nvSpPr>
        <p:spPr>
          <a:xfrm>
            <a:off x="8148638" y="268288"/>
            <a:ext cx="719137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B001AC-7CD6-4F89-B354-25A93413034F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2FC96C-D6FC-4B4B-B0DB-508D035B46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8148638" y="268288"/>
            <a:ext cx="719137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F70A719D-6738-460A-A69B-E152A2C5C73C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81A4C2B-B230-49F1-8D54-557103D2A1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914400"/>
            <a:ext cx="650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650875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9313" y="6356350"/>
            <a:ext cx="1752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100" b="1">
                <a:solidFill>
                  <a:srgbClr val="858585"/>
                </a:solidFill>
              </a:defRPr>
            </a:lvl1pPr>
          </a:lstStyle>
          <a:p>
            <a:fld id="{A983092F-2B2A-4291-A618-0C760F54575F}" type="datetimeFigureOut">
              <a:rPr lang="en-US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625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100" b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588" y="360363"/>
            <a:ext cx="50641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2200" b="1">
                <a:solidFill>
                  <a:schemeClr val="bg1"/>
                </a:solidFill>
              </a:defRPr>
            </a:lvl1pPr>
          </a:lstStyle>
          <a:p>
            <a:fld id="{E2411926-9554-4444-B110-01955DBD960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  <p:sldLayoutId id="2147484047" r:id="rId7"/>
    <p:sldLayoutId id="2147484048" r:id="rId8"/>
    <p:sldLayoutId id="2147484049" r:id="rId9"/>
    <p:sldLayoutId id="2147484050" r:id="rId10"/>
    <p:sldLayoutId id="2147484051" r:id="rId11"/>
    <p:sldLayoutId id="2147484052" r:id="rId12"/>
    <p:sldLayoutId id="2147484053" r:id="rId13"/>
    <p:sldLayoutId id="2147484054" r:id="rId14"/>
    <p:sldLayoutId id="2147484055" r:id="rId15"/>
    <p:sldLayoutId id="2147484056" r:id="rId16"/>
    <p:sldLayoutId id="2147484057" r:id="rId17"/>
    <p:sldLayoutId id="2147484058" r:id="rId18"/>
    <p:sldLayoutId id="2147484059" r:id="rId19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3600" kern="1200">
          <a:solidFill>
            <a:schemeClr val="accent1"/>
          </a:solidFill>
          <a:latin typeface="+mj-lt"/>
          <a:ea typeface="Arial" charset="0"/>
          <a:cs typeface="Arial" charset="0"/>
        </a:defRPr>
      </a:lvl1pPr>
      <a:lvl2pPr algn="l" rtl="0" fontAlgn="base">
        <a:spcBef>
          <a:spcPct val="0"/>
        </a:spcBef>
        <a:spcAft>
          <a:spcPct val="0"/>
        </a:spcAft>
        <a:defRPr kumimoji="1" sz="3600">
          <a:solidFill>
            <a:schemeClr val="accent1"/>
          </a:solidFill>
          <a:latin typeface="Impact" charset="0"/>
          <a:ea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kumimoji="1" sz="3600">
          <a:solidFill>
            <a:schemeClr val="accent1"/>
          </a:solidFill>
          <a:latin typeface="Impact" charset="0"/>
          <a:ea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kumimoji="1" sz="3600">
          <a:solidFill>
            <a:schemeClr val="accent1"/>
          </a:solidFill>
          <a:latin typeface="Impact" charset="0"/>
          <a:ea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kumimoji="1" sz="3600">
          <a:solidFill>
            <a:schemeClr val="accent1"/>
          </a:solidFill>
          <a:latin typeface="Impact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accent1"/>
          </a:solidFill>
          <a:latin typeface="Impact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accent1"/>
          </a:solidFill>
          <a:latin typeface="Impact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accent1"/>
          </a:solidFill>
          <a:latin typeface="Impact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accent1"/>
          </a:solidFill>
          <a:latin typeface="Impact" charset="0"/>
          <a:ea typeface="Arial" charset="0"/>
          <a:cs typeface="Arial" charset="0"/>
        </a:defRPr>
      </a:lvl9pPr>
    </p:titleStyle>
    <p:bodyStyle>
      <a:lvl1pPr marL="228600" indent="-228600" algn="l" rtl="0" fontAlgn="base">
        <a:spcBef>
          <a:spcPts val="180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¡"/>
        <a:defRPr kumimoji="1" sz="2000" kern="1200">
          <a:solidFill>
            <a:schemeClr val="tx2"/>
          </a:solidFill>
          <a:latin typeface="+mn-lt"/>
          <a:ea typeface="Arial" charset="0"/>
          <a:cs typeface="Arial" charset="0"/>
        </a:defRPr>
      </a:lvl1pPr>
      <a:lvl2pPr marL="457200" indent="-228600" algn="l" rtl="0" fontAlgn="base">
        <a:spcBef>
          <a:spcPts val="600"/>
        </a:spcBef>
        <a:spcAft>
          <a:spcPct val="0"/>
        </a:spcAft>
        <a:buClr>
          <a:srgbClr val="4D0000"/>
        </a:buClr>
        <a:buSzPct val="100000"/>
        <a:buFont typeface="Wingdings 2" pitchFamily="18" charset="2"/>
        <a:buChar char="¡"/>
        <a:defRPr kumimoji="1" kern="1200">
          <a:solidFill>
            <a:schemeClr val="tx2"/>
          </a:solidFill>
          <a:latin typeface="+mn-lt"/>
          <a:ea typeface="Arial" charset="0"/>
          <a:cs typeface="Arial" charset="0"/>
        </a:defRPr>
      </a:lvl2pPr>
      <a:lvl3pPr marL="685800" indent="-228600" algn="l" rtl="0" fontAlgn="base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¡"/>
        <a:defRPr kumimoji="1" kern="1200">
          <a:solidFill>
            <a:schemeClr val="tx2"/>
          </a:solidFill>
          <a:latin typeface="+mn-lt"/>
          <a:ea typeface="Arial" charset="0"/>
          <a:cs typeface="Arial" charset="0"/>
        </a:defRPr>
      </a:lvl3pPr>
      <a:lvl4pPr marL="914400" indent="-228600" algn="l" rtl="0" fontAlgn="base">
        <a:spcBef>
          <a:spcPts val="600"/>
        </a:spcBef>
        <a:spcAft>
          <a:spcPct val="0"/>
        </a:spcAft>
        <a:buClr>
          <a:srgbClr val="4D0000"/>
        </a:buClr>
        <a:buSzPct val="100000"/>
        <a:buFont typeface="Wingdings 2" pitchFamily="18" charset="2"/>
        <a:buChar char="¡"/>
        <a:defRPr kumimoji="1" kern="1200">
          <a:solidFill>
            <a:schemeClr val="tx2"/>
          </a:solidFill>
          <a:latin typeface="+mn-lt"/>
          <a:ea typeface="Arial" charset="0"/>
          <a:cs typeface="Arial" charset="0"/>
        </a:defRPr>
      </a:lvl4pPr>
      <a:lvl5pPr marL="1143000" indent="-228600" algn="l" rtl="0" fontAlgn="base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¡"/>
        <a:defRPr kumimoji="1" kern="1200">
          <a:solidFill>
            <a:schemeClr val="tx2"/>
          </a:solidFill>
          <a:latin typeface="+mn-lt"/>
          <a:ea typeface="Arial" charset="0"/>
          <a:cs typeface="Arial" charset="0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g1.liveinternet.ru/images/foto/b/1/655/655655/f_6204898.jpg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71488" y="4232275"/>
            <a:ext cx="5457825" cy="1403350"/>
          </a:xfrm>
        </p:spPr>
        <p:txBody>
          <a:bodyPr/>
          <a:lstStyle/>
          <a:p>
            <a:pPr algn="ctr"/>
            <a:r>
              <a:rPr kumimoji="0" lang="ru-RU" sz="2900" b="1" smtClean="0">
                <a:latin typeface="Times New Roman" pitchFamily="18" charset="0"/>
                <a:cs typeface="Arial" charset="0"/>
              </a:rPr>
              <a:t>Особенности сопровождения</a:t>
            </a:r>
            <a:br>
              <a:rPr kumimoji="0" lang="ru-RU" sz="2900" b="1" smtClean="0">
                <a:latin typeface="Times New Roman" pitchFamily="18" charset="0"/>
                <a:cs typeface="Arial" charset="0"/>
              </a:rPr>
            </a:br>
            <a:r>
              <a:rPr kumimoji="0" lang="ru-RU" sz="2900" b="1" smtClean="0">
                <a:latin typeface="Times New Roman" pitchFamily="18" charset="0"/>
                <a:cs typeface="Arial" charset="0"/>
              </a:rPr>
              <a:t>детей и подростков с суицидальными намерениями</a:t>
            </a:r>
          </a:p>
        </p:txBody>
      </p:sp>
      <p:sp>
        <p:nvSpPr>
          <p:cNvPr id="21506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3576638" y="5810250"/>
            <a:ext cx="5457825" cy="6223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kumimoji="0" lang="ru-RU" b="1" smtClean="0">
                <a:cs typeface="Arial" charset="0"/>
              </a:rPr>
              <a:t>КУ ХМАО-Югры СКПНД, ДПО</a:t>
            </a:r>
          </a:p>
          <a:p>
            <a:pPr algn="ctr">
              <a:spcBef>
                <a:spcPct val="0"/>
              </a:spcBef>
            </a:pPr>
            <a:r>
              <a:rPr kumimoji="0" lang="ru-RU" b="1" smtClean="0">
                <a:cs typeface="Arial" charset="0"/>
              </a:rPr>
              <a:t>2013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04800"/>
            <a:ext cx="6659563" cy="1001713"/>
          </a:xfrm>
        </p:spPr>
        <p:txBody>
          <a:bodyPr/>
          <a:lstStyle/>
          <a:p>
            <a:r>
              <a:rPr kumimoji="0" lang="ru-RU" sz="2800" smtClean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kumimoji="0" lang="ru-RU" sz="2800" smtClean="0">
                <a:solidFill>
                  <a:srgbClr val="008000"/>
                </a:solidFill>
                <a:latin typeface="Times New Roman" pitchFamily="18" charset="0"/>
              </a:rPr>
              <a:t>Суицидоопасные группы подростков</a:t>
            </a:r>
            <a:br>
              <a:rPr kumimoji="0" lang="ru-RU" sz="2800" smtClean="0">
                <a:solidFill>
                  <a:srgbClr val="008000"/>
                </a:solidFill>
                <a:latin typeface="Times New Roman" pitchFamily="18" charset="0"/>
              </a:rPr>
            </a:br>
            <a:endParaRPr kumimoji="0" lang="ru-RU" sz="2800" smtClean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9588" y="1144588"/>
            <a:ext cx="8397875" cy="5408612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kumimoji="0" lang="ru-RU" sz="1800" smtClean="0">
                <a:solidFill>
                  <a:schemeClr val="tx1"/>
                </a:solidFill>
              </a:rPr>
              <a:t>Дети и подростки, перенесшие травмы черепа или мозговые инфекции. В период возрастных кризов наступает декомпенсация с суицидальными тенденциями.</a:t>
            </a:r>
          </a:p>
          <a:p>
            <a:pPr>
              <a:spcBef>
                <a:spcPts val="600"/>
              </a:spcBef>
            </a:pPr>
            <a:r>
              <a:rPr kumimoji="0" lang="ru-RU" sz="1800" smtClean="0">
                <a:solidFill>
                  <a:schemeClr val="tx1"/>
                </a:solidFill>
              </a:rPr>
              <a:t>Дети и подростки с различными формами дисгармоничного  развития с бурными проявлениями акселерации, чертами инфантилизма, патологическим течением возрастных кризов.</a:t>
            </a:r>
          </a:p>
          <a:p>
            <a:pPr>
              <a:spcBef>
                <a:spcPts val="600"/>
              </a:spcBef>
            </a:pPr>
            <a:r>
              <a:rPr kumimoji="0" lang="ru-RU" sz="1800" smtClean="0">
                <a:solidFill>
                  <a:schemeClr val="tx1"/>
                </a:solidFill>
              </a:rPr>
              <a:t>Дети и подростки с акцентуациями характера. В неблагоприятных условиях среды наблюдается срыв адаптации с развитием суицидальных реакций.</a:t>
            </a:r>
          </a:p>
          <a:p>
            <a:pPr>
              <a:spcBef>
                <a:spcPts val="600"/>
              </a:spcBef>
            </a:pPr>
            <a:r>
              <a:rPr kumimoji="0" lang="ru-RU" sz="1800" smtClean="0">
                <a:solidFill>
                  <a:schemeClr val="tx1"/>
                </a:solidFill>
              </a:rPr>
              <a:t>Подростки – «перфекционисты», отличающиеся повышенными требованиями к окружающим и тенденциями к идеализации чувственных и сексуальных отношений.</a:t>
            </a:r>
          </a:p>
          <a:p>
            <a:pPr>
              <a:spcBef>
                <a:spcPts val="600"/>
              </a:spcBef>
            </a:pPr>
            <a:r>
              <a:rPr kumimoji="0" lang="ru-RU" sz="1800" smtClean="0">
                <a:solidFill>
                  <a:schemeClr val="tx1"/>
                </a:solidFill>
              </a:rPr>
              <a:t>Подростки с аффективными нарушениями (депрессиями).</a:t>
            </a:r>
          </a:p>
          <a:p>
            <a:pPr>
              <a:spcBef>
                <a:spcPts val="600"/>
              </a:spcBef>
            </a:pPr>
            <a:r>
              <a:rPr kumimoji="0" lang="ru-RU" sz="1800" smtClean="0">
                <a:solidFill>
                  <a:schemeClr val="tx1"/>
                </a:solidFill>
              </a:rPr>
              <a:t>Подростки – жертвы «буллинга» - травли со стороны сверстников, одноклассников, соседей.</a:t>
            </a:r>
          </a:p>
          <a:p>
            <a:pPr>
              <a:spcBef>
                <a:spcPts val="600"/>
              </a:spcBef>
            </a:pPr>
            <a:r>
              <a:rPr kumimoji="0" lang="ru-RU" sz="1800" smtClean="0">
                <a:solidFill>
                  <a:schemeClr val="tx1"/>
                </a:solidFill>
              </a:rPr>
              <a:t>Подростки со школьной дезадаптацией</a:t>
            </a:r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r>
              <a:rPr kumimoji="0" lang="ru-RU" sz="1800" smtClean="0">
                <a:solidFill>
                  <a:schemeClr val="hlink"/>
                </a:solidFill>
              </a:rPr>
              <a:t> </a:t>
            </a:r>
          </a:p>
          <a:p>
            <a:pPr>
              <a:lnSpc>
                <a:spcPct val="60000"/>
              </a:lnSpc>
              <a:buFont typeface="Wingdings" pitchFamily="2" charset="2"/>
              <a:buAutoNum type="arabicPeriod"/>
            </a:pPr>
            <a:endParaRPr kumimoji="0" lang="ru-RU" sz="600" smtClean="0">
              <a:solidFill>
                <a:schemeClr val="hlink"/>
              </a:solidFill>
              <a:latin typeface="Arial" charset="0"/>
            </a:endParaRPr>
          </a:p>
          <a:p>
            <a:pPr>
              <a:lnSpc>
                <a:spcPct val="60000"/>
              </a:lnSpc>
              <a:buFont typeface="Wingdings" pitchFamily="2" charset="2"/>
              <a:buNone/>
            </a:pPr>
            <a:r>
              <a:rPr kumimoji="0" lang="ru-RU" sz="600" smtClean="0">
                <a:solidFill>
                  <a:schemeClr val="hlink"/>
                </a:solidFill>
                <a:latin typeface="Arial" charset="0"/>
              </a:rPr>
              <a:t> </a:t>
            </a:r>
          </a:p>
          <a:p>
            <a:pPr>
              <a:lnSpc>
                <a:spcPct val="60000"/>
              </a:lnSpc>
              <a:buFont typeface="Wingdings" pitchFamily="2" charset="2"/>
              <a:buAutoNum type="arabicPeriod"/>
            </a:pPr>
            <a:endParaRPr kumimoji="0" lang="ru-RU" sz="600" smtClean="0">
              <a:solidFill>
                <a:schemeClr val="hlink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8425" y="428625"/>
            <a:ext cx="7977188" cy="749300"/>
          </a:xfrm>
        </p:spPr>
        <p:txBody>
          <a:bodyPr>
            <a:normAutofit/>
          </a:bodyPr>
          <a:lstStyle/>
          <a:p>
            <a:pPr algn="ctr"/>
            <a:r>
              <a:rPr kumimoji="0" lang="ru-RU" sz="25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Типичные факторы, </a:t>
            </a:r>
            <a:br>
              <a:rPr kumimoji="0" lang="ru-RU" sz="25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kumimoji="0" lang="ru-RU" sz="25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провоцирующие суицид у подростков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9563" y="1260475"/>
            <a:ext cx="8607425" cy="5180013"/>
          </a:xfrm>
        </p:spPr>
        <p:txBody>
          <a:bodyPr wrap="square" lIns="182880" tIns="91440" numCol="1" anchor="t" anchorCtr="0" compatLnSpc="1">
            <a:prstTxWarp prst="textNoShape">
              <a:avLst/>
            </a:prstTxWarp>
          </a:bodyPr>
          <a:lstStyle/>
          <a:p>
            <a:pPr marL="265113" indent="-265113">
              <a:lnSpc>
                <a:spcPct val="90000"/>
              </a:lnSpc>
            </a:pPr>
            <a:r>
              <a:rPr kumimoji="0" lang="ru-RU" smtClean="0"/>
              <a:t>Непонимание или игнорирование родителями и воспитателями особенностей подросткового возраста.</a:t>
            </a:r>
          </a:p>
          <a:p>
            <a:pPr marL="265113" indent="-265113">
              <a:lnSpc>
                <a:spcPct val="90000"/>
              </a:lnSpc>
            </a:pPr>
            <a:r>
              <a:rPr kumimoji="0" lang="ru-RU" smtClean="0"/>
              <a:t>Обвинение подростка, находящегося в конфликтной ситуации, вместо оказания ему помощи и сочувствия.</a:t>
            </a:r>
          </a:p>
          <a:p>
            <a:pPr marL="265113" indent="-265113">
              <a:lnSpc>
                <a:spcPct val="90000"/>
              </a:lnSpc>
            </a:pPr>
            <a:r>
              <a:rPr kumimoji="0" lang="ru-RU" smtClean="0"/>
              <a:t>Проекция на подростка собственных нежелательных качеств с приписыванием ему «непочтительности», «недоброжелательности», «сексуальной распущенности».</a:t>
            </a:r>
          </a:p>
          <a:p>
            <a:pPr marL="265113" indent="-265113">
              <a:lnSpc>
                <a:spcPct val="90000"/>
              </a:lnSpc>
            </a:pPr>
            <a:r>
              <a:rPr kumimoji="0" lang="ru-RU" smtClean="0"/>
              <a:t>Физические наказания, сексуальное насилие по отношению к подростку.</a:t>
            </a:r>
          </a:p>
          <a:p>
            <a:pPr marL="265113" indent="-265113">
              <a:lnSpc>
                <a:spcPct val="90000"/>
              </a:lnSpc>
            </a:pPr>
            <a:r>
              <a:rPr kumimoji="0" lang="ru-RU" smtClean="0"/>
              <a:t>Вовлечение подростка в алкогольную (наркотическую) зависимость.</a:t>
            </a:r>
          </a:p>
          <a:p>
            <a:pPr marL="265113" indent="-265113">
              <a:lnSpc>
                <a:spcPct val="90000"/>
              </a:lnSpc>
            </a:pPr>
            <a:r>
              <a:rPr kumimoji="0" lang="ru-RU" smtClean="0"/>
              <a:t>Излишнее стимулирование перфекционизма и конкуренции в образовании и социальном положении.</a:t>
            </a:r>
          </a:p>
          <a:p>
            <a:pPr marL="265113" indent="-265113">
              <a:lnSpc>
                <a:spcPct val="90000"/>
              </a:lnSpc>
            </a:pPr>
            <a:r>
              <a:rPr kumimoji="0" lang="ru-RU" smtClean="0"/>
              <a:t>Несоответствие уровня притязаний подростка его реальным возможностям.</a:t>
            </a:r>
          </a:p>
          <a:p>
            <a:pPr marL="265113" indent="-265113">
              <a:lnSpc>
                <a:spcPct val="90000"/>
              </a:lnSpc>
            </a:pPr>
            <a:endParaRPr kumimoji="0" lang="ru-RU" sz="240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Название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996238" cy="601662"/>
          </a:xfrm>
        </p:spPr>
        <p:txBody>
          <a:bodyPr/>
          <a:lstStyle/>
          <a:p>
            <a:pPr algn="ctr"/>
            <a:r>
              <a:rPr kumimoji="0" lang="ru-RU" sz="3200" b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Десять общих черт суицида </a:t>
            </a:r>
          </a:p>
        </p:txBody>
      </p:sp>
      <p:sp>
        <p:nvSpPr>
          <p:cNvPr id="24578" name="Содержимое 4"/>
          <p:cNvSpPr>
            <a:spLocks noGrp="1"/>
          </p:cNvSpPr>
          <p:nvPr>
            <p:ph idx="4294967295"/>
          </p:nvPr>
        </p:nvSpPr>
        <p:spPr>
          <a:xfrm>
            <a:off x="593725" y="1171575"/>
            <a:ext cx="8550275" cy="55181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1. Общей целью суицида является нахождение решения.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2. Общая задача суицида состоит в прекращении сознания.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3. Общим стимулом к совершению суицида является невыносимая психическая (душевная) боль.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4. Общим стрессором при суициде являются фрустрированные психологические потребности.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5. Общей суицидальной эмоцией является беспомощность-безнадежность.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6. Общим внутренним отношением к суициду является амбивалентность.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7. Общим состоянием психики при суициде является сужение когнитивной сферы.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8. Общим действием при суициде является бегство (эгрессия).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9. Общим коммуникативным действием при суициде является сообщение о своем намерении.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mtClean="0">
                <a:cs typeface="Times New Roman" pitchFamily="18" charset="0"/>
              </a:rPr>
              <a:t>10. Общей закономерностью является соответствие суицидального поведения общему жизненному стилю поведения.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Название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879475"/>
          </a:xfrm>
        </p:spPr>
        <p:txBody>
          <a:bodyPr/>
          <a:lstStyle/>
          <a:p>
            <a:pPr algn="ctr"/>
            <a:r>
              <a:rPr kumimoji="0" lang="ru-RU" sz="2800" b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Антисуицидальные факторы личности </a:t>
            </a:r>
            <a:br>
              <a:rPr kumimoji="0" lang="ru-RU" sz="2800" b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2800" b="1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Содержимое 2"/>
          <p:cNvSpPr>
            <a:spLocks noGrp="1"/>
          </p:cNvSpPr>
          <p:nvPr>
            <p:ph idx="4294967295"/>
          </p:nvPr>
        </p:nvSpPr>
        <p:spPr bwMode="auto">
          <a:xfrm>
            <a:off x="322263" y="1047750"/>
            <a:ext cx="8432800" cy="562451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kumimoji="0" lang="ru-RU" sz="2400" smtClean="0">
                <a:cs typeface="Times New Roman" pitchFamily="18" charset="0"/>
              </a:rPr>
              <a:t>нереализованные творческие планы,</a:t>
            </a:r>
          </a:p>
          <a:p>
            <a:r>
              <a:rPr kumimoji="0" lang="ru-RU" sz="2400" smtClean="0">
                <a:cs typeface="Times New Roman" pitchFamily="18" charset="0"/>
              </a:rPr>
              <a:t>осознание бессмысленности самоубийства,</a:t>
            </a:r>
          </a:p>
          <a:p>
            <a:r>
              <a:rPr kumimoji="0" lang="ru-RU" sz="2400" smtClean="0">
                <a:cs typeface="Times New Roman" pitchFamily="18" charset="0"/>
              </a:rPr>
              <a:t>боязнь причинить душевную боль родным и близким, </a:t>
            </a:r>
          </a:p>
          <a:p>
            <a:r>
              <a:rPr kumimoji="0" lang="ru-RU" sz="2400" smtClean="0">
                <a:cs typeface="Times New Roman" pitchFamily="18" charset="0"/>
              </a:rPr>
              <a:t>неуверенность в надёжности выбранного способа самоубийства, </a:t>
            </a:r>
          </a:p>
          <a:p>
            <a:r>
              <a:rPr kumimoji="0" lang="ru-RU" sz="2400" smtClean="0">
                <a:cs typeface="Times New Roman" pitchFamily="18" charset="0"/>
              </a:rPr>
              <a:t>религиозные и социальные запреты, связанные с проблемой смерти и самоубийства,</a:t>
            </a:r>
          </a:p>
          <a:p>
            <a:r>
              <a:rPr kumimoji="0" lang="ru-RU" sz="2400" smtClean="0">
                <a:cs typeface="Times New Roman" pitchFamily="18" charset="0"/>
              </a:rPr>
              <a:t>осознание самоубийства как собственной слабости.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 idx="4294967295"/>
          </p:nvPr>
        </p:nvSpPr>
        <p:spPr>
          <a:xfrm>
            <a:off x="706438" y="342900"/>
            <a:ext cx="7083425" cy="819150"/>
          </a:xfrm>
        </p:spPr>
        <p:txBody>
          <a:bodyPr/>
          <a:lstStyle/>
          <a:p>
            <a:r>
              <a:rPr kumimoji="0" lang="ru-RU" sz="3200" b="1" smtClean="0">
                <a:solidFill>
                  <a:srgbClr val="006600"/>
                </a:solidFill>
                <a:latin typeface="Times New Roman" pitchFamily="18" charset="0"/>
              </a:rPr>
              <a:t>Предотвращение самоубийств</a:t>
            </a:r>
            <a:r>
              <a:rPr kumimoji="0" lang="ru-RU" sz="3200" smtClean="0">
                <a:latin typeface="Calibri" pitchFamily="34" charset="0"/>
              </a:rPr>
              <a:t/>
            </a:r>
            <a:br>
              <a:rPr kumimoji="0" lang="ru-RU" sz="3200" smtClean="0">
                <a:latin typeface="Calibri" pitchFamily="34" charset="0"/>
              </a:rPr>
            </a:br>
            <a:endParaRPr kumimoji="0" lang="ru-RU" sz="3200" smtClean="0">
              <a:latin typeface="Calibri" pitchFamily="34" charset="0"/>
            </a:endParaRPr>
          </a:p>
        </p:txBody>
      </p:sp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>
          <a:xfrm>
            <a:off x="295275" y="1260475"/>
            <a:ext cx="8407400" cy="48656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kumimoji="0" lang="ru-RU" sz="2400" smtClean="0"/>
              <a:t>уменьшение доступа к средствам самоубийства (таким, как яды, лекарственные препараты, наркотики, оружие);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</a:pPr>
            <a:r>
              <a:rPr kumimoji="0" lang="ru-RU" sz="2400" smtClean="0"/>
              <a:t>лечение людей с психическими расстройствами (особенно тех, кто страдает депрессиями, алкоголизмом и шизофренией);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</a:pPr>
            <a:r>
              <a:rPr kumimoji="0" lang="ru-RU" sz="2400" smtClean="0"/>
              <a:t>последующее наблюдение за людьми, совершившими попытку самоубийства;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</a:pPr>
            <a:r>
              <a:rPr kumimoji="0" lang="ru-RU" sz="2400" smtClean="0"/>
              <a:t>коррекция отношения к суициду у вовлечённых в ситуацию;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</a:pPr>
            <a:r>
              <a:rPr kumimoji="0" lang="ru-RU" sz="2400" smtClean="0"/>
              <a:t>ответственный подход СМИ к представлению информации;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</a:pPr>
            <a:r>
              <a:rPr kumimoji="0" lang="ru-RU" sz="2400" smtClean="0"/>
              <a:t>соблюдение педагогической этики в повседневной работе.</a:t>
            </a:r>
            <a:r>
              <a:rPr kumimoji="0" lang="en-US" sz="2400" smtClean="0"/>
              <a:t> </a:t>
            </a:r>
            <a:endParaRPr kumimoji="0"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2"/>
          <p:cNvSpPr>
            <a:spLocks noChangeArrowheads="1"/>
          </p:cNvSpPr>
          <p:nvPr/>
        </p:nvSpPr>
        <p:spPr bwMode="auto">
          <a:xfrm>
            <a:off x="312738" y="160338"/>
            <a:ext cx="774541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kumimoji="0" lang="en-US" b="1" i="1">
                <a:solidFill>
                  <a:srgbClr val="008000"/>
                </a:solidFill>
              </a:rPr>
              <a:t>Профилактика суицида</a:t>
            </a:r>
            <a:r>
              <a:rPr kumimoji="0" lang="en-US" i="1">
                <a:solidFill>
                  <a:srgbClr val="008000"/>
                </a:solidFill>
              </a:rPr>
              <a:t> (suicide prevention</a:t>
            </a:r>
            <a:r>
              <a:rPr kumimoji="0" lang="en-US" i="1"/>
              <a:t>) Первичное предупреждение суицида требует радикального снижения экономической и соц</a:t>
            </a:r>
            <a:r>
              <a:rPr kumimoji="0" lang="ru-RU" i="1"/>
              <a:t>иальной</a:t>
            </a:r>
            <a:r>
              <a:rPr kumimoji="0" lang="en-US" i="1"/>
              <a:t> напряженности в стране и в мире, а также коренных благотворных изменений в некоторых правительственных и общественных структурах. </a:t>
            </a:r>
            <a:endParaRPr kumimoji="0" lang="ru-RU" i="1"/>
          </a:p>
          <a:p>
            <a:pPr algn="r"/>
            <a:r>
              <a:rPr kumimoji="0" lang="en-US"/>
              <a:t>Р. Корсини, А. Ауэрбах. Психологическая энциклопедия.</a:t>
            </a:r>
            <a:endParaRPr kumimoji="0" lang="ru-RU"/>
          </a:p>
        </p:txBody>
      </p:sp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312738" y="1931988"/>
            <a:ext cx="8586787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>
              <a:lnSpc>
                <a:spcPct val="80000"/>
              </a:lnSpc>
              <a:spcBef>
                <a:spcPts val="24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kumimoji="0" lang="ru-RU"/>
              <a:t>Выявление в школах  и СПК детей и подростков, потенциально склонных к девиантному и суицидальному поведению (силами школьных психологов и социальных педагогов).</a:t>
            </a:r>
            <a:endParaRPr kumimoji="0" lang="en-US"/>
          </a:p>
          <a:p>
            <a:pPr marL="533400" indent="-533400">
              <a:lnSpc>
                <a:spcPct val="80000"/>
              </a:lnSpc>
              <a:spcBef>
                <a:spcPts val="24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kumimoji="0" lang="ru-RU"/>
              <a:t>Выявить факторы риска девиантного поведения и суицидальной опасности (личностные особенности, ситуативные факторы, параметры поведенческих нарушений).</a:t>
            </a:r>
          </a:p>
          <a:p>
            <a:pPr marL="533400" indent="-533400">
              <a:lnSpc>
                <a:spcPct val="80000"/>
              </a:lnSpc>
              <a:spcBef>
                <a:spcPts val="2400"/>
              </a:spcBef>
              <a:spcAft>
                <a:spcPts val="600"/>
              </a:spcAft>
              <a:buFont typeface="Arial" charset="0"/>
              <a:buNone/>
            </a:pPr>
            <a:r>
              <a:rPr kumimoji="0" lang="ru-RU"/>
              <a:t>Применение методик определения суицидального риска (опросник А. А. Кучер, В. П. Костюкевич 2001 г) с 10 лет; Шкала школьной дезадаптации; Патохарактерологический диагностический опросник (А. Е. Личко) или компьютерный вариант ТЛА с 14 лет.</a:t>
            </a:r>
          </a:p>
          <a:p>
            <a:pPr marL="533400" indent="-533400">
              <a:lnSpc>
                <a:spcPct val="80000"/>
              </a:lnSpc>
              <a:spcBef>
                <a:spcPts val="2400"/>
              </a:spcBef>
              <a:spcAft>
                <a:spcPts val="600"/>
              </a:spcAft>
              <a:buFont typeface="Arial" charset="0"/>
              <a:buNone/>
            </a:pPr>
            <a:r>
              <a:rPr kumimoji="0" lang="ru-RU"/>
              <a:t>При необходимости обследование медицинского психолога (выявление депрессивных и других психических расстройств).</a:t>
            </a:r>
          </a:p>
          <a:p>
            <a:pPr marL="533400" indent="-533400">
              <a:lnSpc>
                <a:spcPct val="80000"/>
              </a:lnSpc>
              <a:spcBef>
                <a:spcPts val="2400"/>
              </a:spcBef>
              <a:spcAft>
                <a:spcPts val="600"/>
              </a:spcAft>
              <a:buFont typeface="Arial" charset="0"/>
              <a:buNone/>
            </a:pPr>
            <a:r>
              <a:rPr kumimoji="0" lang="ru-RU"/>
              <a:t>Проведение антисуицидальной психокоррекции силами психологов и психотерапевтов.</a:t>
            </a:r>
            <a:endParaRPr kumimoji="0" lang="ru-RU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1"/>
          <p:cNvSpPr txBox="1">
            <a:spLocks noChangeArrowheads="1"/>
          </p:cNvSpPr>
          <p:nvPr/>
        </p:nvSpPr>
        <p:spPr bwMode="auto">
          <a:xfrm>
            <a:off x="428625" y="330200"/>
            <a:ext cx="73167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8000"/>
                </a:solidFill>
              </a:rPr>
              <a:t>Работа с «группой риска» </a:t>
            </a:r>
          </a:p>
        </p:txBody>
      </p:sp>
      <p:sp>
        <p:nvSpPr>
          <p:cNvPr id="36866" name="Прямоугольник 3"/>
          <p:cNvSpPr>
            <a:spLocks noChangeArrowheads="1"/>
          </p:cNvSpPr>
          <p:nvPr/>
        </p:nvSpPr>
        <p:spPr bwMode="auto">
          <a:xfrm>
            <a:off x="339725" y="1550988"/>
            <a:ext cx="852328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/>
              <a:t>Обучение социальным навыкам и умениям преодоления стрес</a:t>
            </a:r>
            <a:r>
              <a:rPr lang="ru-RU" sz="2000"/>
              <a:t>а</a:t>
            </a:r>
            <a:r>
              <a:rPr lang="en-US" sz="2000"/>
              <a:t>.</a:t>
            </a:r>
            <a:endParaRPr lang="ru-RU" sz="2000"/>
          </a:p>
          <a:p>
            <a:pPr marL="285750" indent="-285750">
              <a:buFont typeface="Arial" charset="0"/>
              <a:buChar char="•"/>
            </a:pPr>
            <a:r>
              <a:rPr lang="en-US" sz="2000"/>
              <a:t> Оказание подросткам социальной поддержки с помощью включения семьи, школы, друзей</a:t>
            </a:r>
            <a:r>
              <a:rPr lang="ru-RU" sz="200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ru-RU" sz="2000"/>
              <a:t>Проведение</a:t>
            </a:r>
            <a:r>
              <a:rPr lang="en-US" sz="2000"/>
              <a:t> социально</a:t>
            </a:r>
            <a:r>
              <a:rPr lang="ru-RU" sz="2000"/>
              <a:t> </a:t>
            </a:r>
            <a:r>
              <a:rPr lang="en-US" sz="2000"/>
              <a:t>- психологический тренинг</a:t>
            </a:r>
            <a:r>
              <a:rPr lang="ru-RU" sz="2000"/>
              <a:t>а</a:t>
            </a:r>
            <a:r>
              <a:rPr lang="en-US" sz="2000"/>
              <a:t> проблем - разрешающего поведения</a:t>
            </a:r>
            <a:r>
              <a:rPr lang="ru-RU" sz="200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ru-RU" sz="2000"/>
              <a:t>Тренинг </a:t>
            </a:r>
            <a:r>
              <a:rPr lang="en-US" sz="2000"/>
              <a:t>поиска социальной поддержки, ее восприятия и оказания,</a:t>
            </a:r>
            <a:endParaRPr lang="ru-RU" sz="2000"/>
          </a:p>
          <a:p>
            <a:pPr marL="285750" indent="-285750">
              <a:buFont typeface="Arial" charset="0"/>
              <a:buChar char="•"/>
            </a:pPr>
            <a:r>
              <a:rPr lang="ru-RU" sz="2000"/>
              <a:t>И</a:t>
            </a:r>
            <a:r>
              <a:rPr lang="en-US" sz="2000"/>
              <a:t>ндивидуальны</a:t>
            </a:r>
            <a:r>
              <a:rPr lang="ru-RU" sz="2000"/>
              <a:t>е</a:t>
            </a:r>
            <a:r>
              <a:rPr lang="en-US" sz="2000"/>
              <a:t> и групповы</a:t>
            </a:r>
            <a:r>
              <a:rPr lang="ru-RU" sz="2000"/>
              <a:t>е</a:t>
            </a:r>
            <a:r>
              <a:rPr lang="en-US" sz="2000"/>
              <a:t> психокоррекционных заняти</a:t>
            </a:r>
            <a:r>
              <a:rPr lang="ru-RU" sz="2000"/>
              <a:t>я</a:t>
            </a:r>
            <a:r>
              <a:rPr lang="en-US" sz="2000"/>
              <a:t> по повышению самооценки, развитию адекватного отношения к собственной личности</a:t>
            </a:r>
            <a:r>
              <a:rPr lang="ru-RU" sz="200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ru-RU" sz="2000"/>
              <a:t>Тренинг </a:t>
            </a:r>
            <a:r>
              <a:rPr lang="en-US" sz="2000"/>
              <a:t>эмпатии.  </a:t>
            </a:r>
            <a:endParaRPr lang="ru-RU" sz="2000"/>
          </a:p>
          <a:p>
            <a:pPr marL="285750" indent="-285750">
              <a:buFont typeface="Arial" charset="0"/>
              <a:buChar char="•"/>
            </a:pPr>
            <a:r>
              <a:rPr lang="ru-RU" sz="2000"/>
              <a:t>П</a:t>
            </a:r>
            <a:r>
              <a:rPr lang="en-US" sz="2000"/>
              <a:t>сихологическая коррекция пассивной стратегии избегания</a:t>
            </a:r>
            <a:r>
              <a:rPr lang="ru-RU" sz="200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ru-RU" sz="2000"/>
              <a:t>Повышение</a:t>
            </a:r>
            <a:r>
              <a:rPr lang="en-US" sz="2000"/>
              <a:t> уровня самоконтроля, замена </a:t>
            </a:r>
            <a:r>
              <a:rPr lang="en-US" altLang="ru-RU" sz="2000"/>
              <a:t>“</a:t>
            </a:r>
            <a:r>
              <a:rPr lang="en-US" altLang="ja-JP" sz="2000">
                <a:ea typeface="MS PGothic" pitchFamily="34" charset="-128"/>
              </a:rPr>
              <a:t>значимых других</a:t>
            </a:r>
            <a:r>
              <a:rPr lang="en-US" altLang="ru-RU" sz="2000"/>
              <a:t>”</a:t>
            </a:r>
            <a:r>
              <a:rPr lang="ru-RU" altLang="ja-JP" sz="200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ru-RU" sz="2000"/>
              <a:t>В</a:t>
            </a:r>
            <a:r>
              <a:rPr lang="en-US" sz="2000"/>
              <a:t>ыработка мотивации на достижение</a:t>
            </a:r>
            <a:r>
              <a:rPr lang="ru-RU" sz="200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ru-RU" sz="2000"/>
              <a:t>Другие </a:t>
            </a:r>
            <a:r>
              <a:rPr lang="en-US" sz="2000"/>
              <a:t>тренинг</a:t>
            </a:r>
            <a:r>
              <a:rPr lang="ru-RU" sz="2000"/>
              <a:t>и</a:t>
            </a:r>
            <a:r>
              <a:rPr lang="en-US" sz="2000"/>
              <a:t> поведенческих навыков.</a:t>
            </a:r>
            <a:endParaRPr lang="ru-RU" sz="2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 idx="4294967295"/>
          </p:nvPr>
        </p:nvSpPr>
        <p:spPr>
          <a:xfrm>
            <a:off x="357188" y="115888"/>
            <a:ext cx="7602537" cy="838200"/>
          </a:xfrm>
        </p:spPr>
        <p:txBody>
          <a:bodyPr/>
          <a:lstStyle/>
          <a:p>
            <a:pPr algn="ctr"/>
            <a:r>
              <a:rPr kumimoji="0" lang="ru-RU" sz="2800" b="1" smtClean="0">
                <a:solidFill>
                  <a:srgbClr val="006600"/>
                </a:solidFill>
                <a:latin typeface="Times New Roman" pitchFamily="18" charset="0"/>
              </a:rPr>
              <a:t>Рекомендации по общению с потенциальным суицидентом</a:t>
            </a:r>
            <a:endParaRPr kumimoji="0" lang="ru-RU" sz="2800" smtClean="0">
              <a:latin typeface="Calibri" pitchFamily="34" charset="0"/>
            </a:endParaRPr>
          </a:p>
        </p:txBody>
      </p:sp>
      <p:sp>
        <p:nvSpPr>
          <p:cNvPr id="29698" name="Rectangle 3"/>
          <p:cNvSpPr>
            <a:spLocks noGrp="1"/>
          </p:cNvSpPr>
          <p:nvPr>
            <p:ph type="body" idx="4294967295"/>
          </p:nvPr>
        </p:nvSpPr>
        <p:spPr>
          <a:xfrm>
            <a:off x="357188" y="1331913"/>
            <a:ext cx="8569325" cy="53975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100" smtClean="0">
                <a:latin typeface="Calibri" pitchFamily="34" charset="0"/>
              </a:rPr>
              <a:t>1. </a:t>
            </a:r>
            <a:r>
              <a:rPr kumimoji="0" lang="ru-RU" sz="1700" smtClean="0"/>
              <a:t>Выразите свою заинтересованность личностью и судьбой собеседника, а если это уместно, то и любовь к нему.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2. Задавайте вопросы в прямой, искренней и спокойной манере; используйте технику активного слушания.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3. Выясните, насколько ясный образ будущего суицидального действия сформирован у собеседника: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- имеется ли у него суицидальный план;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- намечены ли время и место исполнения;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- были ли суицидальные мысли и попытки в прошлом;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- как он сам оценивает вероятность своего суицида.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Помните, что чем более обстоятельно разработан план, тем больше вероятность его реализации.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4. Попытайтесь выяснить причины и условия формирования суицидальных намерений. Не принуждайте собеседника говорить о них, если рассказ для него слишком болезнен.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5. Побудите его выразить свои чувства в связи с проблемной областью его отношений.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6. Спросите, приходилось ли ему рассказывать кому-либо о том, что он говорит сейчас. Этот вопрос поможет подтолкнуть собеседника к мысли, что, возможно, главная его проблема в социальной (само) изоляции.</a:t>
            </a:r>
          </a:p>
          <a:p>
            <a:pPr>
              <a:lnSpc>
                <a:spcPct val="70000"/>
              </a:lnSpc>
              <a:spcBef>
                <a:spcPts val="1200"/>
              </a:spcBef>
              <a:buFont typeface="Arial" charset="0"/>
              <a:buNone/>
            </a:pPr>
            <a:r>
              <a:rPr kumimoji="0" lang="ru-RU" sz="1700" smtClean="0"/>
              <a:t>7. Будьте готовы к тому, что вы будете вовлечены (возможно, на длительное время) в психотерапевтическую работу с вашим собеседником.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 idx="4294967295"/>
          </p:nvPr>
        </p:nvSpPr>
        <p:spPr>
          <a:xfrm>
            <a:off x="974725" y="274638"/>
            <a:ext cx="6985000" cy="481012"/>
          </a:xfrm>
        </p:spPr>
        <p:txBody>
          <a:bodyPr/>
          <a:lstStyle/>
          <a:p>
            <a:pPr algn="ctr"/>
            <a:r>
              <a:rPr kumimoji="0" lang="ru-RU" sz="2400" b="1" smtClean="0">
                <a:solidFill>
                  <a:srgbClr val="006600"/>
                </a:solidFill>
                <a:latin typeface="Times New Roman" pitchFamily="18" charset="0"/>
              </a:rPr>
              <a:t>Чего делать не следует</a:t>
            </a:r>
            <a:r>
              <a:rPr kumimoji="0" lang="ru-RU" sz="4000" smtClean="0">
                <a:latin typeface="Calibri" pitchFamily="34" charset="0"/>
              </a:rPr>
              <a:t> 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>
          <a:xfrm>
            <a:off x="125413" y="1003300"/>
            <a:ext cx="8316912" cy="54006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kumimoji="0" lang="ru-RU" smtClean="0"/>
              <a:t>Не отвечайте на заявления о суицидальных намерениях репликами типа: "Слышать не хочу о таких глупостях", "Стоит ли говорить о вещах, которых все равно не совершишь?" Такие ответы могут только заставить вашего собеседника пожалеть о том, что он открылся Вам.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kumimoji="0" lang="ru-RU" smtClean="0"/>
              <a:t>Не показывайте, что вы шокированы заявлениями обратившегося, даже если вы действительно испытали эмоциональное потрясение.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kumimoji="0" lang="ru-RU" smtClean="0"/>
              <a:t>Не вступайте в дискуссию о допустимости самоубийства.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kumimoji="0" lang="ru-RU" smtClean="0"/>
              <a:t>Сообщите только, что вы не хотите, чтобы собеседник уходил из жизни. Разговоры о том, что это не выход, это плохо, как будут страдать близкие, что он должен быть ответственным человеком - не полезны, об этом неуместно говорить с некоторыми подростками.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381000"/>
            <a:ext cx="7772400" cy="1039813"/>
          </a:xfrm>
        </p:spPr>
        <p:txBody>
          <a:bodyPr>
            <a:normAutofit/>
          </a:bodyPr>
          <a:lstStyle/>
          <a:p>
            <a:r>
              <a:rPr kumimoji="0" lang="ru-RU" sz="28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Основные направления профилактики суицидов в Сургуте</a:t>
            </a:r>
            <a:r>
              <a:rPr kumimoji="0"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60438" y="1714500"/>
            <a:ext cx="8183562" cy="4044950"/>
          </a:xfrm>
        </p:spPr>
        <p:txBody>
          <a:bodyPr wrap="square" lIns="182880" tIns="91440" numCol="1" anchor="t" anchorCtr="0" compatLnSpc="1">
            <a:prstTxWarp prst="textNoShape">
              <a:avLst/>
            </a:prstTxWarp>
          </a:bodyPr>
          <a:lstStyle/>
          <a:p>
            <a:pPr marL="265113" indent="-265113"/>
            <a:r>
              <a:rPr kumimoji="0" lang="ru-RU" sz="2200" smtClean="0"/>
              <a:t>Работа антикризисного кабинета на базе психотерапевтического отделения КУ ХМАО-Югры СКПНД</a:t>
            </a:r>
          </a:p>
          <a:p>
            <a:pPr marL="265113" indent="-265113">
              <a:buFont typeface="Wingdings" pitchFamily="2" charset="2"/>
              <a:buNone/>
            </a:pPr>
            <a:endParaRPr kumimoji="0" lang="ru-RU" sz="2200" smtClean="0"/>
          </a:p>
          <a:p>
            <a:pPr marL="265113" indent="-265113"/>
            <a:r>
              <a:rPr kumimoji="0" lang="ru-RU" sz="2200" smtClean="0"/>
              <a:t>Работа круглосуточного телефона доверия: 25-99-09. Адрес: проезд Взлетный, 11. Время работы – с 8 до 18 часов.</a:t>
            </a:r>
          </a:p>
          <a:p>
            <a:pPr marL="265113" indent="-265113">
              <a:buFont typeface="Wingdings" pitchFamily="2" charset="2"/>
              <a:buNone/>
            </a:pPr>
            <a:endParaRPr kumimoji="0" lang="ru-RU" sz="2600" smtClean="0"/>
          </a:p>
          <a:p>
            <a:pPr marL="265113" indent="-265113"/>
            <a:r>
              <a:rPr kumimoji="0" lang="ru-RU" sz="2200" smtClean="0"/>
              <a:t>Тренинги и обучающие семинары в педагогических и родительских коллективах.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3"/>
          <p:cNvSpPr>
            <a:spLocks noChangeArrowheads="1"/>
          </p:cNvSpPr>
          <p:nvPr/>
        </p:nvSpPr>
        <p:spPr bwMode="auto">
          <a:xfrm>
            <a:off x="468313" y="474663"/>
            <a:ext cx="8424862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ru-RU" sz="2400" b="1">
                <a:solidFill>
                  <a:srgbClr val="C00000"/>
                </a:solidFill>
                <a:cs typeface="Times New Roman" pitchFamily="18" charset="0"/>
              </a:rPr>
              <a:t>Девиантное поведение</a:t>
            </a:r>
          </a:p>
          <a:p>
            <a:endParaRPr kumimoji="0" lang="ru-RU">
              <a:latin typeface="Calibri" pitchFamily="34" charset="0"/>
            </a:endParaRPr>
          </a:p>
          <a:p>
            <a:r>
              <a:rPr kumimoji="0" lang="ru-RU" sz="2000" b="1">
                <a:cs typeface="Times New Roman" pitchFamily="18" charset="0"/>
              </a:rPr>
              <a:t>Девиантное поведение</a:t>
            </a:r>
            <a:r>
              <a:rPr kumimoji="0" lang="ru-RU" sz="2000">
                <a:cs typeface="Times New Roman" pitchFamily="18" charset="0"/>
              </a:rPr>
              <a:t> - (от лат. deviatio - отклонение) – </a:t>
            </a:r>
          </a:p>
          <a:p>
            <a:pPr algn="just"/>
            <a:r>
              <a:rPr kumimoji="0" lang="ru-RU" sz="2400">
                <a:cs typeface="Times New Roman" pitchFamily="18" charset="0"/>
              </a:rPr>
              <a:t>система поступков или отдельные поступки, </a:t>
            </a:r>
            <a:r>
              <a:rPr kumimoji="0" lang="ru-RU" sz="2400">
                <a:solidFill>
                  <a:srgbClr val="262626"/>
                </a:solidFill>
                <a:cs typeface="Times New Roman" pitchFamily="18" charset="0"/>
              </a:rPr>
              <a:t>отклоняющееся  от  норм  морали, принятых в определенном обществе </a:t>
            </a:r>
            <a:r>
              <a:rPr kumimoji="0" lang="ru-RU" sz="2400" u="sng">
                <a:solidFill>
                  <a:srgbClr val="262626"/>
                </a:solidFill>
                <a:cs typeface="Times New Roman" pitchFamily="18" charset="0"/>
              </a:rPr>
              <a:t>на данном уровне социального и  культурного развития,</a:t>
            </a:r>
            <a:r>
              <a:rPr kumimoji="0" lang="ru-RU" sz="2400">
                <a:solidFill>
                  <a:srgbClr val="262626"/>
                </a:solidFill>
                <a:cs typeface="Times New Roman" pitchFamily="18" charset="0"/>
              </a:rPr>
              <a:t>  и  влекущее  за  собой  санкции:</a:t>
            </a:r>
          </a:p>
          <a:p>
            <a:pPr algn="just">
              <a:buFont typeface="Arial" charset="0"/>
              <a:buChar char="•"/>
            </a:pPr>
            <a:r>
              <a:rPr kumimoji="0" lang="ru-RU" sz="2400">
                <a:solidFill>
                  <a:srgbClr val="262626"/>
                </a:solidFill>
                <a:cs typeface="Times New Roman" pitchFamily="18" charset="0"/>
              </a:rPr>
              <a:t>изоляцию,</a:t>
            </a:r>
          </a:p>
          <a:p>
            <a:pPr algn="just">
              <a:buFont typeface="Arial" charset="0"/>
              <a:buChar char="•"/>
            </a:pPr>
            <a:r>
              <a:rPr kumimoji="0" lang="ru-RU" sz="2400">
                <a:solidFill>
                  <a:srgbClr val="262626"/>
                </a:solidFill>
                <a:cs typeface="Times New Roman" pitchFamily="18" charset="0"/>
              </a:rPr>
              <a:t>наказание,</a:t>
            </a:r>
          </a:p>
          <a:p>
            <a:pPr algn="just">
              <a:buFont typeface="Arial" charset="0"/>
              <a:buChar char="•"/>
            </a:pPr>
            <a:r>
              <a:rPr kumimoji="0" lang="ru-RU" sz="2400" u="sng">
                <a:solidFill>
                  <a:srgbClr val="262626"/>
                </a:solidFill>
                <a:cs typeface="Times New Roman" pitchFamily="18" charset="0"/>
              </a:rPr>
              <a:t>лечение</a:t>
            </a:r>
            <a:r>
              <a:rPr kumimoji="0" lang="ru-RU" sz="2400">
                <a:solidFill>
                  <a:srgbClr val="262626"/>
                </a:solidFill>
                <a:cs typeface="Times New Roman" pitchFamily="18" charset="0"/>
              </a:rPr>
              <a:t>,</a:t>
            </a:r>
          </a:p>
          <a:p>
            <a:pPr algn="just">
              <a:buFont typeface="Arial" charset="0"/>
              <a:buChar char="•"/>
            </a:pPr>
            <a:r>
              <a:rPr kumimoji="0" lang="ru-RU" sz="2400">
                <a:solidFill>
                  <a:srgbClr val="262626"/>
                </a:solidFill>
                <a:cs typeface="Times New Roman" pitchFamily="18" charset="0"/>
              </a:rPr>
              <a:t>осуждение и другие  формы  порицания  нарушителя.  </a:t>
            </a:r>
            <a:endParaRPr kumimoji="0" lang="ru-RU" sz="2400">
              <a:cs typeface="Times New Roman" pitchFamily="18" charset="0"/>
            </a:endParaRPr>
          </a:p>
          <a:p>
            <a:endParaRPr kumimoji="0" lang="ru-RU" sz="2000" i="1">
              <a:cs typeface="Times New Roman" pitchFamily="18" charset="0"/>
            </a:endParaRPr>
          </a:p>
          <a:p>
            <a:endParaRPr kumimoji="0" lang="ru-RU" sz="2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288" y="487363"/>
            <a:ext cx="81375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0" lang="ru-RU" sz="2000">
                <a:solidFill>
                  <a:srgbClr val="FF0000"/>
                </a:solidFill>
              </a:rPr>
              <a:t>  </a:t>
            </a:r>
            <a:r>
              <a:rPr kumimoji="0" lang="ru-RU" sz="2800" b="1">
                <a:solidFill>
                  <a:srgbClr val="C00000"/>
                </a:solidFill>
              </a:rPr>
              <a:t>Отклоняющееся   (девиантное)   поведение:</a:t>
            </a:r>
          </a:p>
          <a:p>
            <a:endParaRPr kumimoji="0" lang="ru-RU" sz="2000" b="1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kumimoji="0" lang="ru-RU" b="1">
                <a:solidFill>
                  <a:srgbClr val="262626"/>
                </a:solidFill>
              </a:rPr>
              <a:t>преступное  (криминальное),  </a:t>
            </a:r>
            <a:r>
              <a:rPr kumimoji="0" lang="ru-RU">
                <a:solidFill>
                  <a:srgbClr val="262626"/>
                </a:solidFill>
              </a:rPr>
              <a:t>      </a:t>
            </a:r>
          </a:p>
          <a:p>
            <a:r>
              <a:rPr kumimoji="0" lang="ru-RU" b="1">
                <a:solidFill>
                  <a:srgbClr val="262626"/>
                </a:solidFill>
              </a:rPr>
              <a:t>    </a:t>
            </a:r>
            <a:r>
              <a:rPr kumimoji="0" lang="ru-RU">
                <a:solidFill>
                  <a:srgbClr val="262626"/>
                </a:solidFill>
              </a:rPr>
              <a:t>убийство, грабёж, изнасилование  </a:t>
            </a:r>
            <a:r>
              <a:rPr kumimoji="0" lang="ru-RU" b="1">
                <a:solidFill>
                  <a:srgbClr val="262626"/>
                </a:solidFill>
              </a:rPr>
              <a:t>          </a:t>
            </a:r>
            <a:r>
              <a:rPr kumimoji="0" lang="ru-RU" b="1">
                <a:solidFill>
                  <a:srgbClr val="262626"/>
                </a:solidFill>
                <a:cs typeface="Times New Roman" pitchFamily="18" charset="0"/>
              </a:rPr>
              <a:t>            </a:t>
            </a:r>
            <a:r>
              <a:rPr kumimoji="0" lang="ru-RU" b="1" u="sng">
                <a:solidFill>
                  <a:srgbClr val="FF0000"/>
                </a:solidFill>
                <a:cs typeface="Times New Roman" pitchFamily="18" charset="0"/>
              </a:rPr>
              <a:t>антисоциальное</a:t>
            </a:r>
          </a:p>
          <a:p>
            <a:pPr>
              <a:buFont typeface="Wingdings" pitchFamily="2" charset="2"/>
              <a:buChar char="Ø"/>
            </a:pPr>
            <a:r>
              <a:rPr kumimoji="0" lang="ru-RU">
                <a:solidFill>
                  <a:srgbClr val="262626"/>
                </a:solidFill>
                <a:cs typeface="Times New Roman" pitchFamily="18" charset="0"/>
              </a:rPr>
              <a:t> </a:t>
            </a:r>
            <a:r>
              <a:rPr kumimoji="0" lang="ru-RU" b="1">
                <a:solidFill>
                  <a:srgbClr val="262626"/>
                </a:solidFill>
                <a:cs typeface="Times New Roman" pitchFamily="18" charset="0"/>
              </a:rPr>
              <a:t>делинквентное   (до преступное),</a:t>
            </a:r>
          </a:p>
          <a:p>
            <a:endParaRPr kumimoji="0" lang="ru-RU">
              <a:solidFill>
                <a:srgbClr val="262626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kumimoji="0" lang="ru-RU">
                <a:solidFill>
                  <a:srgbClr val="262626"/>
                </a:solidFill>
              </a:rPr>
              <a:t> </a:t>
            </a:r>
            <a:r>
              <a:rPr kumimoji="0" lang="ru-RU" b="1">
                <a:solidFill>
                  <a:srgbClr val="262626"/>
                </a:solidFill>
              </a:rPr>
              <a:t>аморальное (безнравственное):</a:t>
            </a:r>
          </a:p>
          <a:p>
            <a:pPr>
              <a:buFont typeface="Arial" charset="0"/>
              <a:buChar char="•"/>
            </a:pPr>
            <a:r>
              <a:rPr kumimoji="0" lang="ru-RU">
                <a:solidFill>
                  <a:srgbClr val="262626"/>
                </a:solidFill>
                <a:cs typeface="Times New Roman" pitchFamily="18" charset="0"/>
              </a:rPr>
              <a:t>корыстное (коррупция),</a:t>
            </a:r>
          </a:p>
          <a:p>
            <a:pPr>
              <a:buFont typeface="Arial" charset="0"/>
              <a:buChar char="•"/>
            </a:pPr>
            <a:r>
              <a:rPr kumimoji="0" lang="ru-RU">
                <a:solidFill>
                  <a:srgbClr val="262626"/>
                </a:solidFill>
                <a:cs typeface="Times New Roman" pitchFamily="18" charset="0"/>
              </a:rPr>
              <a:t>агрессивное (хулиганство, побои),</a:t>
            </a:r>
          </a:p>
          <a:p>
            <a:pPr>
              <a:buFont typeface="Arial" charset="0"/>
              <a:buChar char="•"/>
            </a:pPr>
            <a:r>
              <a:rPr kumimoji="0" lang="ru-RU">
                <a:solidFill>
                  <a:srgbClr val="262626"/>
                </a:solidFill>
                <a:cs typeface="Times New Roman" pitchFamily="18" charset="0"/>
              </a:rPr>
              <a:t>социально пассивное                                 </a:t>
            </a:r>
            <a:r>
              <a:rPr kumimoji="0" lang="ru-RU" b="1" u="sng">
                <a:solidFill>
                  <a:srgbClr val="FF0000"/>
                </a:solidFill>
                <a:cs typeface="Times New Roman" pitchFamily="18" charset="0"/>
              </a:rPr>
              <a:t>асоциальное</a:t>
            </a:r>
            <a:endParaRPr kumimoji="0" lang="ru-RU" u="sng">
              <a:solidFill>
                <a:srgbClr val="FF0000"/>
              </a:solidFill>
              <a:cs typeface="Times New Roman" pitchFamily="18" charset="0"/>
            </a:endParaRPr>
          </a:p>
          <a:p>
            <a:r>
              <a:rPr kumimoji="0" lang="ru-RU">
                <a:solidFill>
                  <a:srgbClr val="262626"/>
                </a:solidFill>
                <a:cs typeface="Times New Roman" pitchFamily="18" charset="0"/>
              </a:rPr>
              <a:t>(уклонение от обязанностей)</a:t>
            </a:r>
            <a:r>
              <a:rPr kumimoji="0" lang="ru-RU" b="1">
                <a:cs typeface="Times New Roman" pitchFamily="18" charset="0"/>
              </a:rPr>
              <a:t> </a:t>
            </a:r>
            <a:endParaRPr kumimoji="0" lang="ru-RU">
              <a:solidFill>
                <a:srgbClr val="262626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kumimoji="0" lang="ru-RU" b="1">
                <a:cs typeface="Times New Roman" pitchFamily="18" charset="0"/>
              </a:rPr>
              <a:t>деструктивное, </a:t>
            </a:r>
            <a:r>
              <a:rPr kumimoji="0" lang="ru-RU">
                <a:cs typeface="Times New Roman" pitchFamily="18" charset="0"/>
              </a:rPr>
              <a:t>                                       </a:t>
            </a:r>
          </a:p>
          <a:p>
            <a:pPr>
              <a:buFont typeface="Wingdings" pitchFamily="2" charset="2"/>
              <a:buChar char="Ø"/>
            </a:pPr>
            <a:r>
              <a:rPr kumimoji="0" lang="ru-RU" b="1">
                <a:cs typeface="Times New Roman" pitchFamily="18" charset="0"/>
              </a:rPr>
              <a:t>политическое преступление</a:t>
            </a:r>
          </a:p>
        </p:txBody>
      </p:sp>
      <p:sp>
        <p:nvSpPr>
          <p:cNvPr id="23554" name="Левая фигурная скобка 2"/>
          <p:cNvSpPr>
            <a:spLocks/>
          </p:cNvSpPr>
          <p:nvPr/>
        </p:nvSpPr>
        <p:spPr bwMode="auto">
          <a:xfrm rot="10800000">
            <a:off x="4716463" y="1196975"/>
            <a:ext cx="288925" cy="863600"/>
          </a:xfrm>
          <a:prstGeom prst="leftBrace">
            <a:avLst>
              <a:gd name="adj1" fmla="val 8330"/>
              <a:gd name="adj2" fmla="val 50000"/>
            </a:avLst>
          </a:prstGeom>
          <a:noFill/>
          <a:ln w="9525">
            <a:solidFill>
              <a:srgbClr val="4A7EBB"/>
            </a:solidFill>
            <a:round/>
            <a:headEnd/>
            <a:tailEnd/>
          </a:ln>
        </p:spPr>
        <p:txBody>
          <a:bodyPr rot="10800000" anchor="ctr"/>
          <a:lstStyle/>
          <a:p>
            <a:pPr algn="ctr"/>
            <a:endParaRPr kumimoji="0" lang="ru-RU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3995738" y="2349500"/>
            <a:ext cx="431800" cy="194310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b="1" dirty="0"/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 flipH="1">
            <a:off x="6443663" y="2439988"/>
            <a:ext cx="22320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u="sng">
                <a:cs typeface="Times New Roman" pitchFamily="18" charset="0"/>
              </a:rPr>
              <a:t>Социализированное</a:t>
            </a:r>
            <a:r>
              <a:rPr kumimoji="0" lang="ru-RU">
                <a:cs typeface="Times New Roman" pitchFamily="18" charset="0"/>
              </a:rPr>
              <a:t>:</a:t>
            </a:r>
          </a:p>
          <a:p>
            <a:r>
              <a:rPr kumimoji="0" lang="ru-RU">
                <a:cs typeface="Times New Roman" pitchFamily="18" charset="0"/>
              </a:rPr>
              <a:t>негативизм,</a:t>
            </a:r>
          </a:p>
          <a:p>
            <a:r>
              <a:rPr kumimoji="0" lang="ru-RU">
                <a:cs typeface="Times New Roman" pitchFamily="18" charset="0"/>
              </a:rPr>
              <a:t>конфликтность,</a:t>
            </a:r>
          </a:p>
          <a:p>
            <a:r>
              <a:rPr kumimoji="0" lang="ru-RU">
                <a:cs typeface="Times New Roman" pitchFamily="18" charset="0"/>
              </a:rPr>
              <a:t>агрессивность в составе группы</a:t>
            </a:r>
          </a:p>
        </p:txBody>
      </p:sp>
      <p:sp>
        <p:nvSpPr>
          <p:cNvPr id="23557" name="Прямоугольник 6"/>
          <p:cNvSpPr>
            <a:spLocks noChangeArrowheads="1"/>
          </p:cNvSpPr>
          <p:nvPr/>
        </p:nvSpPr>
        <p:spPr bwMode="auto">
          <a:xfrm>
            <a:off x="6372225" y="3860800"/>
            <a:ext cx="25019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ru-RU" u="sng">
              <a:solidFill>
                <a:srgbClr val="000000"/>
              </a:solidFill>
              <a:cs typeface="Times New Roman" pitchFamily="18" charset="0"/>
            </a:endParaRPr>
          </a:p>
          <a:p>
            <a:r>
              <a:rPr kumimoji="0" lang="ru-RU" u="sng">
                <a:solidFill>
                  <a:srgbClr val="000000"/>
                </a:solidFill>
                <a:cs typeface="Times New Roman" pitchFamily="18" charset="0"/>
              </a:rPr>
              <a:t>Несоциализированное</a:t>
            </a:r>
          </a:p>
          <a:p>
            <a:r>
              <a:rPr kumimoji="0" lang="ru-RU">
                <a:cs typeface="Times New Roman" pitchFamily="18" charset="0"/>
              </a:rPr>
              <a:t>негативизм,</a:t>
            </a:r>
          </a:p>
          <a:p>
            <a:r>
              <a:rPr kumimoji="0" lang="ru-RU">
                <a:cs typeface="Times New Roman" pitchFamily="18" charset="0"/>
              </a:rPr>
              <a:t>конфликтность,</a:t>
            </a:r>
          </a:p>
          <a:p>
            <a:r>
              <a:rPr kumimoji="0" lang="ru-RU">
                <a:cs typeface="Times New Roman" pitchFamily="18" charset="0"/>
              </a:rPr>
              <a:t>агрессивность</a:t>
            </a:r>
          </a:p>
          <a:p>
            <a:r>
              <a:rPr kumimoji="0" lang="ru-RU">
                <a:solidFill>
                  <a:srgbClr val="000000"/>
                </a:solidFill>
                <a:cs typeface="Times New Roman" pitchFamily="18" charset="0"/>
              </a:rPr>
              <a:t>в одиночку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5940425" y="3357563"/>
            <a:ext cx="503238" cy="9350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5940425" y="2638425"/>
            <a:ext cx="503238" cy="646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0" name="TextBox 16"/>
          <p:cNvSpPr txBox="1">
            <a:spLocks noChangeArrowheads="1"/>
          </p:cNvSpPr>
          <p:nvPr/>
        </p:nvSpPr>
        <p:spPr bwMode="auto">
          <a:xfrm>
            <a:off x="1797050" y="4581525"/>
            <a:ext cx="4070350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ru-RU" b="1">
              <a:cs typeface="Times New Roman" pitchFamily="18" charset="0"/>
            </a:endParaRPr>
          </a:p>
          <a:p>
            <a:r>
              <a:rPr kumimoji="0" lang="ru-RU" b="1">
                <a:cs typeface="Times New Roman" pitchFamily="18" charset="0"/>
              </a:rPr>
              <a:t>Латентные правонарушения:</a:t>
            </a:r>
          </a:p>
          <a:p>
            <a:pPr>
              <a:buFont typeface="Wingdings" pitchFamily="2" charset="2"/>
              <a:buChar char="ü"/>
            </a:pPr>
            <a:r>
              <a:rPr kumimoji="0" lang="ru-RU" sz="1600">
                <a:cs typeface="Times New Roman" pitchFamily="18" charset="0"/>
              </a:rPr>
              <a:t>безбилетный проезд в транспорте;</a:t>
            </a:r>
          </a:p>
          <a:p>
            <a:pPr>
              <a:buFont typeface="Wingdings" pitchFamily="2" charset="2"/>
              <a:buChar char="ü"/>
            </a:pPr>
            <a:r>
              <a:rPr kumimoji="0" lang="ru-RU" sz="1600">
                <a:cs typeface="Times New Roman" pitchFamily="18" charset="0"/>
              </a:rPr>
              <a:t>нарушения ПДД;</a:t>
            </a:r>
          </a:p>
          <a:p>
            <a:pPr>
              <a:buFont typeface="Wingdings" pitchFamily="2" charset="2"/>
              <a:buChar char="ü"/>
            </a:pPr>
            <a:r>
              <a:rPr kumimoji="0" lang="ru-RU" sz="1600">
                <a:cs typeface="Times New Roman" pitchFamily="18" charset="0"/>
              </a:rPr>
              <a:t>покупка краденого, контрабанды;</a:t>
            </a:r>
          </a:p>
          <a:p>
            <a:pPr>
              <a:buFont typeface="Wingdings" pitchFamily="2" charset="2"/>
              <a:buChar char="ü"/>
            </a:pPr>
            <a:r>
              <a:rPr kumimoji="0" lang="ru-RU" sz="1600">
                <a:cs typeface="Times New Roman" pitchFamily="18" charset="0"/>
              </a:rPr>
              <a:t>мелкие хищения;</a:t>
            </a:r>
          </a:p>
          <a:p>
            <a:pPr>
              <a:buFont typeface="Wingdings" pitchFamily="2" charset="2"/>
              <a:buChar char="ü"/>
            </a:pPr>
            <a:endParaRPr kumimoji="0" lang="ru-RU" sz="160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8313" y="266700"/>
            <a:ext cx="8496300" cy="597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0" lang="ru-RU" sz="1200">
                <a:solidFill>
                  <a:srgbClr val="262626"/>
                </a:solidFill>
                <a:latin typeface="Calibri" pitchFamily="34" charset="0"/>
              </a:rPr>
              <a:t>      </a:t>
            </a:r>
            <a:r>
              <a:rPr kumimoji="0" lang="ru-RU" sz="1600">
                <a:solidFill>
                  <a:srgbClr val="262626"/>
                </a:solidFill>
              </a:rPr>
              <a:t> </a:t>
            </a:r>
            <a:r>
              <a:rPr kumimoji="0" lang="ru-RU" sz="2400" b="1">
                <a:solidFill>
                  <a:srgbClr val="C00000"/>
                </a:solidFill>
              </a:rPr>
              <a:t>Девиантные  формы поведения,</a:t>
            </a:r>
          </a:p>
          <a:p>
            <a:pPr algn="ctr"/>
            <a:r>
              <a:rPr kumimoji="0" lang="ru-RU" sz="2400" b="1">
                <a:solidFill>
                  <a:srgbClr val="C00000"/>
                </a:solidFill>
              </a:rPr>
              <a:t>  распространенные среди  несовершеннолетних: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sz="1600">
                <a:solidFill>
                  <a:srgbClr val="262626"/>
                </a:solidFill>
              </a:rPr>
              <a:t>  </a:t>
            </a:r>
            <a:r>
              <a:rPr kumimoji="0" lang="ru-RU" b="1">
                <a:solidFill>
                  <a:srgbClr val="262626"/>
                </a:solidFill>
              </a:rPr>
              <a:t>наркомания,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b="1">
                <a:solidFill>
                  <a:srgbClr val="262626"/>
                </a:solidFill>
              </a:rPr>
              <a:t>  токсикомания,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b="1">
                <a:solidFill>
                  <a:srgbClr val="262626"/>
                </a:solidFill>
              </a:rPr>
              <a:t>  алкоголизм,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b="1">
                <a:solidFill>
                  <a:srgbClr val="262626"/>
                </a:solidFill>
              </a:rPr>
              <a:t>  угон автотранспорта,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b="1">
                <a:solidFill>
                  <a:srgbClr val="262626"/>
                </a:solidFill>
              </a:rPr>
              <a:t>  побеги и бродяжничество, 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b="1">
                <a:solidFill>
                  <a:srgbClr val="262626"/>
                </a:solidFill>
              </a:rPr>
              <a:t>  домашние   кражи,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b="1">
                <a:solidFill>
                  <a:srgbClr val="262626"/>
                </a:solidFill>
              </a:rPr>
              <a:t>   хулиганство,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b="1">
                <a:solidFill>
                  <a:srgbClr val="262626"/>
                </a:solidFill>
              </a:rPr>
              <a:t>   подростковый вандализм,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b="1">
                <a:solidFill>
                  <a:srgbClr val="262626"/>
                </a:solidFill>
              </a:rPr>
              <a:t>  агрессивное и аутоагрессивное поведение (в т. ч. суициды и парасуициды)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b="1">
                <a:solidFill>
                  <a:srgbClr val="262626"/>
                </a:solidFill>
              </a:rPr>
              <a:t>  сверхценные  увлечения.</a:t>
            </a:r>
            <a:endParaRPr kumimoji="0" lang="ru-RU" b="1">
              <a:cs typeface="Times New Roman" pitchFamily="18" charset="0"/>
            </a:endParaRPr>
          </a:p>
          <a:p>
            <a:pPr eaLnBrk="0" hangingPunct="0"/>
            <a:endParaRPr kumimoji="0" lang="ru-RU" sz="1600">
              <a:solidFill>
                <a:srgbClr val="262626"/>
              </a:solidFill>
              <a:cs typeface="Times New Roman" pitchFamily="18" charset="0"/>
            </a:endParaRPr>
          </a:p>
          <a:p>
            <a:pPr algn="ctr" eaLnBrk="0" hangingPunct="0"/>
            <a:r>
              <a:rPr kumimoji="0" lang="ru-RU" sz="2400" b="1">
                <a:solidFill>
                  <a:srgbClr val="C00000"/>
                </a:solidFill>
                <a:cs typeface="Times New Roman" pitchFamily="18" charset="0"/>
              </a:rPr>
              <a:t>Подростковые   девиации,   встречающиеся   только как болезненные:</a:t>
            </a:r>
          </a:p>
          <a:p>
            <a:pPr lvl="2" eaLnBrk="0" hangingPunct="0">
              <a:buFont typeface="Wingdings" pitchFamily="2" charset="2"/>
              <a:buChar char="q"/>
            </a:pPr>
            <a:r>
              <a:rPr kumimoji="0" lang="ru-RU" sz="1600">
                <a:solidFill>
                  <a:srgbClr val="262626"/>
                </a:solidFill>
                <a:cs typeface="Times New Roman" pitchFamily="18" charset="0"/>
              </a:rPr>
              <a:t>  </a:t>
            </a:r>
            <a:r>
              <a:rPr kumimoji="0" lang="ru-RU" b="1">
                <a:solidFill>
                  <a:srgbClr val="262626"/>
                </a:solidFill>
                <a:cs typeface="Times New Roman" pitchFamily="18" charset="0"/>
              </a:rPr>
              <a:t>дисморфомания, </a:t>
            </a:r>
          </a:p>
          <a:p>
            <a:pPr lvl="2" eaLnBrk="0" hangingPunct="0">
              <a:buFont typeface="Wingdings" pitchFamily="2" charset="2"/>
              <a:buChar char="q"/>
            </a:pPr>
            <a:r>
              <a:rPr kumimoji="0" lang="ru-RU" b="1">
                <a:solidFill>
                  <a:srgbClr val="262626"/>
                </a:solidFill>
                <a:cs typeface="Times New Roman" pitchFamily="18" charset="0"/>
              </a:rPr>
              <a:t>  дромомания,</a:t>
            </a:r>
          </a:p>
          <a:p>
            <a:pPr lvl="2" eaLnBrk="0" hangingPunct="0">
              <a:buFont typeface="Wingdings" pitchFamily="2" charset="2"/>
              <a:buChar char="q"/>
            </a:pPr>
            <a:r>
              <a:rPr kumimoji="0" lang="ru-RU" b="1">
                <a:solidFill>
                  <a:srgbClr val="262626"/>
                </a:solidFill>
                <a:cs typeface="Times New Roman" pitchFamily="18" charset="0"/>
              </a:rPr>
              <a:t>  пиромания,</a:t>
            </a:r>
          </a:p>
          <a:p>
            <a:pPr lvl="2" eaLnBrk="0" hangingPunct="0">
              <a:buFont typeface="Wingdings" pitchFamily="2" charset="2"/>
              <a:buChar char="q"/>
            </a:pPr>
            <a:r>
              <a:rPr kumimoji="0" lang="ru-RU" b="1">
                <a:solidFill>
                  <a:srgbClr val="262626"/>
                </a:solidFill>
                <a:cs typeface="Times New Roman" pitchFamily="18" charset="0"/>
              </a:rPr>
              <a:t>  гебоидное поведение.</a:t>
            </a:r>
            <a:endParaRPr kumimoji="0" lang="ru-RU" b="1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1300" y="339725"/>
            <a:ext cx="7699375" cy="992188"/>
          </a:xfrm>
        </p:spPr>
        <p:txBody>
          <a:bodyPr/>
          <a:lstStyle/>
          <a:p>
            <a:r>
              <a:rPr kumimoji="0" lang="ru-RU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Концепции расстройств поведения</a:t>
            </a:r>
            <a:br>
              <a:rPr kumimoji="0" lang="ru-RU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32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Содержимое 2"/>
          <p:cNvSpPr>
            <a:spLocks noGrp="1"/>
          </p:cNvSpPr>
          <p:nvPr>
            <p:ph idx="4294967295"/>
          </p:nvPr>
        </p:nvSpPr>
        <p:spPr bwMode="auto">
          <a:xfrm>
            <a:off x="179388" y="1109663"/>
            <a:ext cx="8370887" cy="50165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kumimoji="0" lang="ru-RU" sz="2400" u="sng" smtClean="0">
                <a:cs typeface="Times New Roman" pitchFamily="18" charset="0"/>
              </a:rPr>
              <a:t>Гуманистическая</a:t>
            </a:r>
            <a:r>
              <a:rPr kumimoji="0" lang="ru-RU" sz="2800" u="sng" smtClean="0">
                <a:cs typeface="Times New Roman" pitchFamily="18" charset="0"/>
              </a:rPr>
              <a:t>:</a:t>
            </a:r>
            <a:r>
              <a:rPr kumimoji="0" lang="ru-RU" sz="2800" smtClean="0">
                <a:cs typeface="Times New Roman" pitchFamily="18" charset="0"/>
              </a:rPr>
              <a:t> </a:t>
            </a:r>
            <a:r>
              <a:rPr kumimoji="0" lang="ru-RU" b="1" smtClean="0">
                <a:solidFill>
                  <a:srgbClr val="FF0000"/>
                </a:solidFill>
                <a:cs typeface="Times New Roman" pitchFamily="18" charset="0"/>
              </a:rPr>
              <a:t>Основная потребность человека – поиск смысла жизни. Если она не удовлетворена, возникает «экзистенциальная пустота».</a:t>
            </a:r>
            <a:r>
              <a:rPr kumimoji="0" lang="ru-RU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r>
              <a:rPr kumimoji="0" lang="ru-RU" b="1" smtClean="0">
                <a:cs typeface="Times New Roman" pitchFamily="18" charset="0"/>
              </a:rPr>
              <a:t>Стремление к смыслу – это фундаментальная мотивация к жизни.</a:t>
            </a:r>
          </a:p>
          <a:p>
            <a:pPr>
              <a:buFont typeface="Arial" charset="0"/>
              <a:buNone/>
            </a:pPr>
            <a:r>
              <a:rPr kumimoji="0" lang="ru-RU" sz="2400" smtClean="0">
                <a:cs typeface="Times New Roman" pitchFamily="18" charset="0"/>
              </a:rPr>
              <a:t>   </a:t>
            </a:r>
            <a:r>
              <a:rPr kumimoji="0" lang="ru-RU" sz="1900" smtClean="0">
                <a:cs typeface="Times New Roman" pitchFamily="18" charset="0"/>
              </a:rPr>
              <a:t>Если стремление к смыслу невозможно или чем-либо блокировано, возникает «ноогенный невроз». Его проявления – апатия и скука. Возникают чрезмерная саморефлексия и чрезмерное внимание к удовлетворению своих желаний. Это порождает депрессии, наркомании и агрессию. Аномальная личность имеет фаталистическую позицию, человек не рассматривает себя как ответственного за события собственной жизни. </a:t>
            </a:r>
          </a:p>
          <a:p>
            <a:pPr algn="r">
              <a:buFont typeface="Arial" charset="0"/>
              <a:buNone/>
            </a:pPr>
            <a:r>
              <a:rPr kumimoji="0" lang="ru-RU" sz="1900" b="1" i="1" smtClean="0">
                <a:cs typeface="Times New Roman" pitchFamily="18" charset="0"/>
              </a:rPr>
              <a:t>(Виктор Франкл)</a:t>
            </a:r>
            <a:endParaRPr kumimoji="0" lang="en-US" sz="1900" b="1" i="1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Название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766762"/>
          </a:xfrm>
        </p:spPr>
        <p:txBody>
          <a:bodyPr/>
          <a:lstStyle/>
          <a:p>
            <a:pPr algn="ctr"/>
            <a:r>
              <a:rPr kumimoji="0" lang="ru-RU" sz="3200" b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Определения</a:t>
            </a:r>
          </a:p>
        </p:txBody>
      </p:sp>
      <p:sp>
        <p:nvSpPr>
          <p:cNvPr id="26626" name="Содержимое 5"/>
          <p:cNvSpPr>
            <a:spLocks noGrp="1"/>
          </p:cNvSpPr>
          <p:nvPr>
            <p:ph idx="4294967295"/>
          </p:nvPr>
        </p:nvSpPr>
        <p:spPr bwMode="auto">
          <a:xfrm>
            <a:off x="288925" y="1163638"/>
            <a:ext cx="8709025" cy="561022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kumimoji="0" lang="ru-RU" smtClean="0">
                <a:latin typeface="Verdana" pitchFamily="34" charset="0"/>
              </a:rPr>
              <a:t>   </a:t>
            </a:r>
            <a:r>
              <a:rPr kumimoji="0" lang="ru-RU" sz="2600" smtClean="0">
                <a:cs typeface="Times New Roman" pitchFamily="18" charset="0"/>
              </a:rPr>
              <a:t>Суицид – акт с фатальным исходом, который умышленно был начат и исполнен самим погибшим субъектом, при условии знания или ожидания последним такого исхода.</a:t>
            </a:r>
          </a:p>
          <a:p>
            <a:pPr algn="r">
              <a:lnSpc>
                <a:spcPct val="90000"/>
              </a:lnSpc>
              <a:buFont typeface="Arial" charset="0"/>
              <a:buNone/>
            </a:pPr>
            <a:r>
              <a:rPr kumimoji="0" lang="ru-RU" sz="2600" smtClean="0">
                <a:solidFill>
                  <a:srgbClr val="000099"/>
                </a:solidFill>
                <a:cs typeface="Times New Roman" pitchFamily="18" charset="0"/>
              </a:rPr>
              <a:t>(МКБ-10)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kumimoji="0" lang="ru-RU" sz="2600" smtClean="0">
                <a:cs typeface="Times New Roman" pitchFamily="18" charset="0"/>
              </a:rPr>
              <a:t>      Парасуицид - несмертельное умышленное самоповреждение, которое нацелено на достижение желаемых субъектом изменений за счет физических последствий. Парасуицид объединяет весь класс несмертельных суицидальных действий с низкой суицидальной вероятностью. Во всех его проявлениях парасуицид является способом шантажа и манипуляции.</a:t>
            </a:r>
            <a:endParaRPr kumimoji="0" lang="ru-RU" sz="2600" smtClean="0">
              <a:solidFill>
                <a:srgbClr val="000099"/>
              </a:solidFill>
              <a:cs typeface="Times New Roman" pitchFamily="18" charset="0"/>
            </a:endParaRPr>
          </a:p>
          <a:p>
            <a:pPr algn="r">
              <a:lnSpc>
                <a:spcPct val="90000"/>
              </a:lnSpc>
              <a:buFont typeface="Arial" charset="0"/>
              <a:buNone/>
            </a:pPr>
            <a:r>
              <a:rPr kumimoji="0" lang="ru-RU" smtClean="0">
                <a:solidFill>
                  <a:srgbClr val="0000FF"/>
                </a:solidFill>
                <a:latin typeface="Verdana" pitchFamily="34" charset="0"/>
              </a:rPr>
              <a:t>«Глоссарий суицидологических терминов» </a:t>
            </a:r>
          </a:p>
          <a:p>
            <a:pPr algn="r">
              <a:lnSpc>
                <a:spcPct val="90000"/>
              </a:lnSpc>
              <a:buFont typeface="Arial" charset="0"/>
              <a:buNone/>
            </a:pPr>
            <a:endParaRPr kumimoji="0" lang="ru-RU" smtClean="0">
              <a:solidFill>
                <a:schemeClr val="hlink"/>
              </a:solidFill>
              <a:latin typeface="Verdana" pitchFamily="34" charset="0"/>
            </a:endParaRPr>
          </a:p>
          <a:p>
            <a:pPr>
              <a:buFont typeface="Arial" charset="0"/>
              <a:buNone/>
            </a:pPr>
            <a:endParaRPr kumimoji="0" lang="ru-RU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3"/>
          <p:cNvSpPr>
            <a:spLocks noChangeArrowheads="1"/>
          </p:cNvSpPr>
          <p:nvPr/>
        </p:nvSpPr>
        <p:spPr bwMode="auto">
          <a:xfrm>
            <a:off x="211138" y="923925"/>
            <a:ext cx="8616950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2800">
                <a:solidFill>
                  <a:srgbClr val="008000"/>
                </a:solidFill>
                <a:cs typeface="Times New Roman" pitchFamily="18" charset="0"/>
              </a:rPr>
              <a:t>«Суицидальное поведение есть следствие социально-психологической дезадаптации личности в условиях переживаемого и неразрешенного микросоциального конфликта»</a:t>
            </a:r>
          </a:p>
          <a:p>
            <a:endParaRPr kumimoji="0" lang="ru-RU"/>
          </a:p>
        </p:txBody>
      </p:sp>
      <p:pic>
        <p:nvPicPr>
          <p:cNvPr id="27650" name="Picture 5" descr="Картинка 1 из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3124200"/>
            <a:ext cx="2057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5"/>
          <p:cNvSpPr>
            <a:spLocks noChangeArrowheads="1"/>
          </p:cNvSpPr>
          <p:nvPr/>
        </p:nvSpPr>
        <p:spPr bwMode="auto">
          <a:xfrm>
            <a:off x="3182938" y="4130675"/>
            <a:ext cx="285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2000" b="1">
                <a:solidFill>
                  <a:srgbClr val="008000"/>
                </a:solidFill>
                <a:cs typeface="Times New Roman" pitchFamily="18" charset="0"/>
              </a:rPr>
              <a:t>А. Г. Амбрумова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4294967295"/>
          </p:nvPr>
        </p:nvSpPr>
        <p:spPr>
          <a:xfrm>
            <a:off x="179388" y="274638"/>
            <a:ext cx="8050212" cy="941387"/>
          </a:xfrm>
        </p:spPr>
        <p:txBody>
          <a:bodyPr>
            <a:normAutofit/>
          </a:bodyPr>
          <a:lstStyle/>
          <a:p>
            <a:r>
              <a:rPr kumimoji="0" lang="ru-RU" sz="2600" b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Скрытый суицид (саморазрушающее поведение)</a:t>
            </a:r>
            <a:br>
              <a:rPr kumimoji="0" lang="ru-RU" sz="2600" b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idx="4294967295"/>
          </p:nvPr>
        </p:nvSpPr>
        <p:spPr>
          <a:xfrm>
            <a:off x="179388" y="1600200"/>
            <a:ext cx="8747125" cy="4525963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70000"/>
              </a:lnSpc>
              <a:buFont typeface="Arial" charset="0"/>
              <a:buNone/>
            </a:pPr>
            <a:r>
              <a:rPr kumimoji="0" lang="ru-RU" sz="2700" smtClean="0">
                <a:cs typeface="Times New Roman" pitchFamily="18" charset="0"/>
              </a:rPr>
              <a:t>Поведение, обычно не приводящее к немедленной смерти, но являющееся опасным и/или сокращающее жизнь:</a:t>
            </a:r>
          </a:p>
          <a:p>
            <a:pPr marL="0" indent="0">
              <a:lnSpc>
                <a:spcPct val="70000"/>
              </a:lnSpc>
            </a:pPr>
            <a:r>
              <a:rPr kumimoji="0" lang="ru-RU" sz="2700" smtClean="0">
                <a:cs typeface="Times New Roman" pitchFamily="18" charset="0"/>
              </a:rPr>
              <a:t>пьянство, </a:t>
            </a:r>
          </a:p>
          <a:p>
            <a:pPr marL="0" indent="0">
              <a:lnSpc>
                <a:spcPct val="70000"/>
              </a:lnSpc>
            </a:pPr>
            <a:r>
              <a:rPr kumimoji="0" lang="ru-RU" sz="2700" smtClean="0">
                <a:cs typeface="Times New Roman" pitchFamily="18" charset="0"/>
              </a:rPr>
              <a:t>курение, </a:t>
            </a:r>
          </a:p>
          <a:p>
            <a:pPr marL="0" indent="0">
              <a:lnSpc>
                <a:spcPct val="70000"/>
              </a:lnSpc>
            </a:pPr>
            <a:r>
              <a:rPr kumimoji="0" lang="ru-RU" sz="2700" smtClean="0">
                <a:cs typeface="Times New Roman" pitchFamily="18" charset="0"/>
              </a:rPr>
              <a:t>отказ от медицинской помощи при серьёзных заболеваниях,</a:t>
            </a:r>
          </a:p>
          <a:p>
            <a:pPr marL="0" indent="0">
              <a:lnSpc>
                <a:spcPct val="70000"/>
              </a:lnSpc>
            </a:pPr>
            <a:r>
              <a:rPr kumimoji="0" lang="ru-RU" sz="2700" smtClean="0">
                <a:cs typeface="Times New Roman" pitchFamily="18" charset="0"/>
              </a:rPr>
              <a:t> нарочитое пренебрежение ПДД или техникой безопасности, </a:t>
            </a:r>
          </a:p>
          <a:p>
            <a:pPr marL="0" indent="0">
              <a:lnSpc>
                <a:spcPct val="70000"/>
              </a:lnSpc>
            </a:pPr>
            <a:r>
              <a:rPr kumimoji="0" lang="ru-RU" sz="2700" smtClean="0">
                <a:cs typeface="Times New Roman" pitchFamily="18" charset="0"/>
              </a:rPr>
              <a:t>экстремальный спорт без надлежащей тренировки и экипировки, при том, что совершающий понимает его опасность, но возможный риск ему безразличен.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endParaRPr kumimoji="0" lang="ru-RU" sz="270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17488" y="1463675"/>
            <a:ext cx="8702675" cy="501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sz="2000" b="1"/>
              <a:t>Неурядицы в личной жизни:</a:t>
            </a:r>
            <a:endParaRPr kumimoji="0" lang="ru-RU" sz="2000" b="1"/>
          </a:p>
          <a:p>
            <a:pPr>
              <a:buFontTx/>
              <a:buChar char="•"/>
            </a:pPr>
            <a:r>
              <a:rPr kumimoji="0" lang="ru-RU" sz="2000"/>
              <a:t>тотальный неуспех в романтических или сексуальных отношениях;</a:t>
            </a:r>
          </a:p>
          <a:p>
            <a:pPr>
              <a:buFontTx/>
              <a:buChar char="•"/>
            </a:pPr>
            <a:r>
              <a:rPr kumimoji="0" lang="ru-RU" sz="2000"/>
              <a:t>смерть кого-то из родных или друзей.</a:t>
            </a:r>
            <a:endParaRPr kumimoji="0" lang="en-US" sz="2000"/>
          </a:p>
          <a:p>
            <a:r>
              <a:rPr kumimoji="0" lang="ru-RU" sz="2000" b="1"/>
              <a:t>Д</a:t>
            </a:r>
            <a:r>
              <a:rPr kumimoji="0" lang="en-US" sz="2000" b="1"/>
              <a:t>оведение до самоубийства</a:t>
            </a:r>
            <a:r>
              <a:rPr kumimoji="0" lang="ru-RU" sz="2000" b="1"/>
              <a:t>:</a:t>
            </a:r>
            <a:endParaRPr kumimoji="0" lang="en-US" sz="2000" b="1"/>
          </a:p>
          <a:p>
            <a:pPr>
              <a:buFontTx/>
              <a:buChar char="•"/>
            </a:pPr>
            <a:r>
              <a:rPr kumimoji="0" lang="en-US" sz="2000"/>
              <a:t>целенаправленная травля, угрозы, унижения;</a:t>
            </a:r>
          </a:p>
          <a:p>
            <a:pPr>
              <a:buFontTx/>
              <a:buChar char="•"/>
            </a:pPr>
            <a:r>
              <a:rPr kumimoji="0" lang="en-US" sz="2000"/>
              <a:t>физические издевательства, изнасилования, побои;</a:t>
            </a:r>
          </a:p>
          <a:p>
            <a:pPr>
              <a:buFontTx/>
              <a:buChar char="•"/>
            </a:pPr>
            <a:r>
              <a:rPr kumimoji="0" lang="en-US" sz="2000"/>
              <a:t>непонимание окружающими, одиночество</a:t>
            </a:r>
            <a:r>
              <a:rPr kumimoji="0" lang="ru-RU" sz="2000"/>
              <a:t>;</a:t>
            </a:r>
          </a:p>
          <a:p>
            <a:pPr>
              <a:buFontTx/>
              <a:buChar char="•"/>
            </a:pPr>
            <a:r>
              <a:rPr kumimoji="0" lang="ru-RU" sz="2000"/>
              <a:t> аутинг</a:t>
            </a:r>
            <a:r>
              <a:rPr kumimoji="0" lang="ru-RU" sz="2000" i="1"/>
              <a:t>(публичное разглашение личной информации о сексуальной ориентации или гендерной идентичности человека против его желания и согласия)</a:t>
            </a:r>
            <a:r>
              <a:rPr kumimoji="0" lang="ru-RU" sz="2000"/>
              <a:t>;</a:t>
            </a:r>
          </a:p>
          <a:p>
            <a:r>
              <a:rPr kumimoji="0" lang="ru-RU" sz="2000" b="1"/>
              <a:t>Проблемы во взаимоотношениях со сверстниками, семейные проблемы.</a:t>
            </a:r>
          </a:p>
          <a:p>
            <a:r>
              <a:rPr kumimoji="0" lang="ru-RU" sz="2000" b="1"/>
              <a:t>Школьная дезадаптация</a:t>
            </a:r>
          </a:p>
          <a:p>
            <a:r>
              <a:rPr kumimoji="0" lang="ru-RU" sz="2000" b="1"/>
              <a:t>Проблемы психического здоровья</a:t>
            </a:r>
            <a:r>
              <a:rPr kumimoji="0" lang="ru-RU" sz="2000"/>
              <a:t>: </a:t>
            </a:r>
          </a:p>
          <a:p>
            <a:pPr>
              <a:buFont typeface="Arial" charset="0"/>
              <a:buChar char="•"/>
            </a:pPr>
            <a:r>
              <a:rPr kumimoji="0" lang="ru-RU" sz="2000"/>
              <a:t>Депрессии, пубертатные психозы</a:t>
            </a:r>
          </a:p>
          <a:p>
            <a:pPr>
              <a:buFont typeface="Arial" charset="0"/>
              <a:buChar char="•"/>
            </a:pPr>
            <a:r>
              <a:rPr kumimoji="0" lang="ru-RU" sz="2000"/>
              <a:t>Расстройства личности</a:t>
            </a:r>
          </a:p>
          <a:p>
            <a:pPr>
              <a:buFont typeface="Arial" charset="0"/>
              <a:buChar char="•"/>
            </a:pPr>
            <a:r>
              <a:rPr kumimoji="0" lang="ru-RU" sz="2000"/>
              <a:t>Алкоголизм, наркомания, токсикомания</a:t>
            </a:r>
          </a:p>
        </p:txBody>
      </p:sp>
      <p:sp>
        <p:nvSpPr>
          <p:cNvPr id="33794" name="Rectangle 9"/>
          <p:cNvSpPr txBox="1">
            <a:spLocks/>
          </p:cNvSpPr>
          <p:nvPr/>
        </p:nvSpPr>
        <p:spPr bwMode="auto">
          <a:xfrm>
            <a:off x="742950" y="268288"/>
            <a:ext cx="6508750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/>
            <a:r>
              <a:rPr kumimoji="0" lang="ru-RU" sz="2400" b="1">
                <a:solidFill>
                  <a:srgbClr val="006600"/>
                </a:solidFill>
              </a:rPr>
              <a:t>Причины</a:t>
            </a:r>
            <a:r>
              <a:rPr kumimoji="0" lang="ru-RU" sz="2400" b="1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kumimoji="0" lang="ru-RU" sz="2400" b="1">
                <a:solidFill>
                  <a:srgbClr val="006600"/>
                </a:solidFill>
              </a:rPr>
              <a:t>подростковых самоубийств</a:t>
            </a:r>
            <a:r>
              <a:rPr kumimoji="0" lang="ru-RU" sz="2400" b="1">
                <a:solidFill>
                  <a:schemeClr val="accent1"/>
                </a:solidFill>
                <a:latin typeface="Calibri" pitchFamily="34" charset="0"/>
              </a:rPr>
              <a:t> </a:t>
            </a:r>
            <a:br>
              <a:rPr kumimoji="0" lang="ru-RU" sz="2400" b="1">
                <a:solidFill>
                  <a:schemeClr val="accent1"/>
                </a:solidFill>
                <a:latin typeface="Calibri" pitchFamily="34" charset="0"/>
              </a:rPr>
            </a:br>
            <a:endParaRPr kumimoji="0" lang="ru-RU" sz="2400" b="1">
              <a:solidFill>
                <a:schemeClr val="accent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Плаза.thmx</Template>
  <TotalTime>218</TotalTime>
  <Words>1288</Words>
  <Application>Microsoft Macintosh PowerPoint</Application>
  <PresentationFormat>Экран (4:3)</PresentationFormat>
  <Paragraphs>178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20</vt:i4>
      </vt:variant>
      <vt:variant>
        <vt:lpstr>Заголовки слайдов</vt:lpstr>
      </vt:variant>
      <vt:variant>
        <vt:i4>19</vt:i4>
      </vt:variant>
    </vt:vector>
  </HeadingPairs>
  <TitlesOfParts>
    <vt:vector size="47" baseType="lpstr">
      <vt:lpstr>Times New Roman</vt:lpstr>
      <vt:lpstr>Arial</vt:lpstr>
      <vt:lpstr>Impact</vt:lpstr>
      <vt:lpstr>Wingdings 2</vt:lpstr>
      <vt:lpstr>Calibri</vt:lpstr>
      <vt:lpstr>Wingdings</vt:lpstr>
      <vt:lpstr>Verdana</vt:lpstr>
      <vt:lpstr>MS PGothic</vt:lpstr>
      <vt:lpstr>Plaza</vt:lpstr>
      <vt:lpstr>1_Plaza</vt:lpstr>
      <vt:lpstr>2_Plaza</vt:lpstr>
      <vt:lpstr>3_Plaza</vt:lpstr>
      <vt:lpstr>4_Plaza</vt:lpstr>
      <vt:lpstr>5_Plaza</vt:lpstr>
      <vt:lpstr>6_Plaza</vt:lpstr>
      <vt:lpstr>7_Plaza</vt:lpstr>
      <vt:lpstr>8_Plaza</vt:lpstr>
      <vt:lpstr>9_Plaza</vt:lpstr>
      <vt:lpstr>10_Plaza</vt:lpstr>
      <vt:lpstr>11_Plaza</vt:lpstr>
      <vt:lpstr>12_Plaza</vt:lpstr>
      <vt:lpstr>13_Plaza</vt:lpstr>
      <vt:lpstr>14_Plaza</vt:lpstr>
      <vt:lpstr>15_Plaza</vt:lpstr>
      <vt:lpstr>16_Plaza</vt:lpstr>
      <vt:lpstr>17_Plaza</vt:lpstr>
      <vt:lpstr>18_Plaza</vt:lpstr>
      <vt:lpstr>19_Plaza</vt:lpstr>
      <vt:lpstr>Особенности сопровождения детей и подростков с суицидальными намерениями</vt:lpstr>
      <vt:lpstr>Слайд 2</vt:lpstr>
      <vt:lpstr>Слайд 3</vt:lpstr>
      <vt:lpstr>Слайд 4</vt:lpstr>
      <vt:lpstr>Концепции расстройств поведения </vt:lpstr>
      <vt:lpstr>Определения</vt:lpstr>
      <vt:lpstr>Слайд 7</vt:lpstr>
      <vt:lpstr>Скрытый суицид (саморазрушающее поведение) </vt:lpstr>
      <vt:lpstr>Слайд 9</vt:lpstr>
      <vt:lpstr> Суицидоопасные группы подростков </vt:lpstr>
      <vt:lpstr>Типичные факторы,  провоцирующие суицид у подростков</vt:lpstr>
      <vt:lpstr>Десять общих черт суицида </vt:lpstr>
      <vt:lpstr>Антисуицидальные факторы личности  </vt:lpstr>
      <vt:lpstr>Предотвращение самоубийств </vt:lpstr>
      <vt:lpstr>Слайд 15</vt:lpstr>
      <vt:lpstr>Слайд 16</vt:lpstr>
      <vt:lpstr>Рекомендации по общению с потенциальным суицидентом</vt:lpstr>
      <vt:lpstr>Чего делать не следует </vt:lpstr>
      <vt:lpstr>Основные направления профилактики суицидов в Сургуте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Девиантное и суицидальное поведение у школьников</dc:title>
  <dc:creator>Евгений Галян</dc:creator>
  <cp:lastModifiedBy>Алик</cp:lastModifiedBy>
  <cp:revision>46</cp:revision>
  <dcterms:created xsi:type="dcterms:W3CDTF">2012-05-09T06:34:26Z</dcterms:created>
  <dcterms:modified xsi:type="dcterms:W3CDTF">2013-11-10T17:17:40Z</dcterms:modified>
</cp:coreProperties>
</file>