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9" r:id="rId5"/>
    <p:sldId id="280" r:id="rId6"/>
    <p:sldId id="281" r:id="rId7"/>
    <p:sldId id="283" r:id="rId8"/>
    <p:sldId id="282" r:id="rId9"/>
    <p:sldId id="261" r:id="rId10"/>
    <p:sldId id="259" r:id="rId11"/>
    <p:sldId id="260" r:id="rId12"/>
    <p:sldId id="262" r:id="rId13"/>
    <p:sldId id="276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8" r:id="rId28"/>
    <p:sldId id="277" r:id="rId2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0" y="2133600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Анализ муниципального этапа  всош по биологии 2025 год.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" y="5486400"/>
            <a:ext cx="8458200" cy="9144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800" dirty="0" smtClean="0"/>
              <a:t>ГМО учителей биологии 26 января 2026г.</a:t>
            </a:r>
          </a:p>
          <a:p>
            <a:pPr algn="r"/>
            <a:r>
              <a:rPr lang="ru-RU" sz="2800" dirty="0" smtClean="0"/>
              <a:t>Козлова И.Г.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Коэффициент сложности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3500" b="1" dirty="0" smtClean="0"/>
              <a:t>9 класс</a:t>
            </a:r>
          </a:p>
          <a:p>
            <a:r>
              <a:rPr lang="ru-RU" dirty="0" smtClean="0"/>
              <a:t>Олимпиадная работа содержала задания трех разделов : «Ботаника» - 2 задания, «Животные» - 6 заданий, «Человек» - 25 заданий. </a:t>
            </a:r>
          </a:p>
          <a:p>
            <a:pPr>
              <a:buNone/>
            </a:pPr>
            <a:r>
              <a:rPr lang="ru-RU" dirty="0" smtClean="0"/>
              <a:t>	В работу были включены задания опережающего характера, то есть на момент написания олимпиады в рамках уроков они не были изучены, и не включены задания повышенного уровня сложности.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Коэффициент сложности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3500" b="1" dirty="0" smtClean="0"/>
              <a:t>10 класс</a:t>
            </a:r>
          </a:p>
          <a:p>
            <a:r>
              <a:rPr lang="ru-RU" dirty="0" smtClean="0"/>
              <a:t>Олимпиадная работа включала в себя задания раздела «Общая биология». В работу были включены задания опережающего характера, то есть на момент написания олимпиады в рамках уроков они не были изучены, а также вопросы повышенного уровня сложности. Олимпиадные задания по биологии на параллели 10 классов были достаточно высокого уровня сложности.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Коэффициент сложности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4100" b="1" dirty="0" smtClean="0"/>
              <a:t>11 класс</a:t>
            </a:r>
          </a:p>
          <a:p>
            <a:r>
              <a:rPr lang="ru-RU" sz="3600" dirty="0" smtClean="0"/>
              <a:t>Олимпиадная </a:t>
            </a:r>
            <a:r>
              <a:rPr lang="ru-RU" sz="3900" dirty="0" smtClean="0"/>
              <a:t>работа включала в себя задания одного раздела биологии:«Общая биология». </a:t>
            </a:r>
          </a:p>
          <a:p>
            <a:pPr>
              <a:buNone/>
            </a:pPr>
            <a:r>
              <a:rPr lang="ru-RU" sz="3900" dirty="0" smtClean="0"/>
              <a:t>	Отсутствовали задания опережающего характера и повышенного уровня сложности. </a:t>
            </a:r>
          </a:p>
          <a:p>
            <a:pPr>
              <a:buNone/>
            </a:pPr>
            <a:r>
              <a:rPr lang="ru-RU" sz="3900" dirty="0" smtClean="0"/>
              <a:t>	В работу не были включены задания курсов «Ботаника. Бактерии. Грибы», «Животные» и «Человек». </a:t>
            </a:r>
          </a:p>
          <a:p>
            <a:pPr>
              <a:buNone/>
            </a:pPr>
            <a:r>
              <a:rPr lang="ru-RU" sz="3900" dirty="0" smtClean="0"/>
              <a:t>	Олимпиадные задания были среднего уровня сложности, за исключением вопросов по биохимии и экологии.</a:t>
            </a:r>
            <a:endParaRPr lang="ru-RU" sz="3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качества выполнения заданий участниками олимпиады</a:t>
            </a:r>
            <a:endParaRPr lang="ru-RU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57400"/>
            <a:ext cx="9144000" cy="327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качества подготовки олимпиадных заданий и ключей к ним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86092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выявлены несоответствия:</a:t>
            </a:r>
          </a:p>
          <a:p>
            <a:pPr lvl="0"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752600"/>
            <a:ext cx="8626168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качества подготовки олимпиадных заданий и ключей к ним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01332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выявлены несоответствия: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67050"/>
            <a:ext cx="7528560" cy="92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590800"/>
            <a:ext cx="7472551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качества подготовки олимпиадных заданий и ключей к ним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01332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выявлены несоответствия: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23147"/>
            <a:ext cx="8229600" cy="1029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743200"/>
            <a:ext cx="83185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Изображение 1" descr="htmlconvd-ob4CNA10x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191000"/>
            <a:ext cx="53340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качества подготовки олимпиадных заданий и ключей к ним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01332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выявлены несоответствия: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76400"/>
            <a:ext cx="8610600" cy="103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743200"/>
            <a:ext cx="8534400" cy="3546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качества подготовки олимпиадных заданий и ключей к ним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01332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выявлены несоответствия: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0"/>
            <a:ext cx="8610600" cy="103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514600"/>
            <a:ext cx="8610600" cy="230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981200" y="4599432"/>
          <a:ext cx="6934200" cy="2233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2800"/>
                <a:gridCol w="2311400"/>
              </a:tblGrid>
              <a:tr h="2133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ХАРАКТЕРИСТИКИ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 у взрослых есть боковая  линия;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Б) подъязычная дуга  редуцирована;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В) сердце трёхкамерное;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Г) один круг  кровообращения;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Д) есть пилорические придатки;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Е) есть среднее ухо.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 ХОРДОВЫХ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1)  рыбы;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2)  амфибии.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качества подготовки олимпиадных заданий и ключей к ним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01332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выявлены несоответствия: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76400"/>
            <a:ext cx="8610600" cy="103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743200"/>
            <a:ext cx="8507584" cy="2910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Дата проведения 4 декабря 2025 года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согласно приказу Департамента образования и </a:t>
            </a:r>
            <a:r>
              <a:rPr lang="ru-RU" dirty="0" smtClean="0"/>
              <a:t>науки Ханты-Мансийского </a:t>
            </a:r>
            <a:r>
              <a:rPr lang="ru-RU" dirty="0" smtClean="0"/>
              <a:t>автономного округа — Югры от 16.09.2025 № 10-П-1800 «Об организации муниципального этапа всероссийской олимпиады школьников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smtClean="0"/>
              <a:t>Ханты-Мансийском автономном округе – Югре.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качества подготовки олимпиадных заданий и ключей к ним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01332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выявлены несоответствия: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76400"/>
            <a:ext cx="8610600" cy="103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1" y="2743200"/>
            <a:ext cx="8534400" cy="2061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качества подготовки олимпиадных заданий и ключей к ним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01332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выявлены несоответствия: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76400"/>
            <a:ext cx="8610600" cy="103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743200"/>
            <a:ext cx="8534400" cy="38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Трудности в проверке </a:t>
            </a:r>
            <a:br>
              <a:rPr lang="ru-RU" dirty="0" smtClean="0"/>
            </a:br>
            <a:r>
              <a:rPr lang="ru-RU" dirty="0" smtClean="0"/>
              <a:t>олимпиадных работ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 экспертов возникли трудности при проверке заданий 2 части (тестовые задания с множественными вариантами ответа. Индексы верных ответов/Да и неверных ответов/Нет указать в матрице знаком «Х»). </a:t>
            </a:r>
          </a:p>
          <a:p>
            <a:endParaRPr lang="ru-RU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4114800"/>
            <a:ext cx="621890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Трудности в проверке </a:t>
            </a:r>
            <a:br>
              <a:rPr lang="ru-RU" dirty="0" smtClean="0"/>
            </a:br>
            <a:r>
              <a:rPr lang="ru-RU" dirty="0" smtClean="0"/>
              <a:t>олимпиадных работ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632325"/>
          </a:xfrm>
        </p:spPr>
        <p:txBody>
          <a:bodyPr>
            <a:normAutofit/>
          </a:bodyPr>
          <a:lstStyle/>
          <a:p>
            <a:r>
              <a:rPr lang="ru-RU" dirty="0" smtClean="0"/>
              <a:t>Пожелание от членов жюри: поменять матрицу ответов, оставив между заданиями небольшое пространство для удобства проверки экспертами или создать матрицу, в которой нужно указать только один из вариантов ответов: Да или Нет.</a:t>
            </a:r>
            <a:endParaRPr lang="ru-RU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4419600"/>
            <a:ext cx="7824866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Рекомендации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1) </a:t>
            </a:r>
            <a:r>
              <a:rPr lang="ru-RU" dirty="0" smtClean="0"/>
              <a:t>Изменить </a:t>
            </a:r>
            <a:r>
              <a:rPr lang="ru-RU" dirty="0" smtClean="0"/>
              <a:t>матрицу ответов во 2 части на предложенную выше.</a:t>
            </a:r>
          </a:p>
          <a:p>
            <a:pPr algn="just">
              <a:buNone/>
            </a:pPr>
            <a:r>
              <a:rPr lang="ru-RU" dirty="0" smtClean="0"/>
              <a:t>	2) </a:t>
            </a:r>
            <a:r>
              <a:rPr lang="ru-RU" dirty="0" smtClean="0"/>
              <a:t>Включать </a:t>
            </a:r>
            <a:r>
              <a:rPr lang="ru-RU" dirty="0" smtClean="0"/>
              <a:t>в </a:t>
            </a:r>
            <a:r>
              <a:rPr lang="ru-RU" dirty="0" smtClean="0"/>
              <a:t>задания </a:t>
            </a:r>
            <a:r>
              <a:rPr lang="ru-RU" dirty="0" smtClean="0"/>
              <a:t>олимпиады ранее изученные разделы биологии.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Рекомендации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3) </a:t>
            </a:r>
            <a:r>
              <a:rPr lang="ru-RU" dirty="0" smtClean="0"/>
              <a:t>Задания </a:t>
            </a:r>
            <a:r>
              <a:rPr lang="ru-RU" dirty="0" smtClean="0"/>
              <a:t>для муниципального этапа ВОШ составлять в соответствии с методическими </a:t>
            </a:r>
            <a:r>
              <a:rPr lang="ru-RU" dirty="0" smtClean="0"/>
              <a:t>рекомендациями, </a:t>
            </a:r>
            <a:r>
              <a:rPr lang="ru-RU" dirty="0" smtClean="0"/>
              <a:t>утвержденными на заседании центральной предметно-методической комиссии всероссийской олимпиады школьников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 биологии, </a:t>
            </a:r>
            <a:r>
              <a:rPr lang="ru-RU" dirty="0" smtClean="0"/>
              <a:t>с учетом количества заданий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</a:t>
            </a:r>
            <a:r>
              <a:rPr lang="ru-RU" dirty="0" smtClean="0"/>
              <a:t>процентного соотношения материалов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 </a:t>
            </a:r>
            <a:r>
              <a:rPr lang="ru-RU" dirty="0" smtClean="0"/>
              <a:t>разделам биологии: «Растения», «Животные», «Человек», «Общая биология» для выявления уровня подготовленности учащихся в следующем (региональном) этапе </a:t>
            </a:r>
            <a:r>
              <a:rPr lang="ru-RU" dirty="0" err="1" smtClean="0"/>
              <a:t>ВсОШ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Рекомендации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4) </a:t>
            </a:r>
            <a:r>
              <a:rPr lang="ru-RU" dirty="0" smtClean="0"/>
              <a:t>Для </a:t>
            </a:r>
            <a:r>
              <a:rPr lang="ru-RU" dirty="0" smtClean="0"/>
              <a:t>более объективного оценивания результатов </a:t>
            </a:r>
            <a:r>
              <a:rPr lang="ru-RU" dirty="0" err="1" smtClean="0"/>
              <a:t>МЭВсОШ</a:t>
            </a:r>
            <a:r>
              <a:rPr lang="ru-RU" dirty="0" smtClean="0"/>
              <a:t> </a:t>
            </a:r>
            <a:r>
              <a:rPr lang="ru-RU" dirty="0" smtClean="0"/>
              <a:t>рекомендуем проводить олимпиаду в одном образовательном учреждении города, как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 </a:t>
            </a:r>
            <a:r>
              <a:rPr lang="ru-RU" dirty="0" smtClean="0"/>
              <a:t>пандемии.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19474"/>
            <a:ext cx="8686800" cy="3810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066800"/>
            <a:ext cx="8075829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Участники: 310 учащихся ОУ Сургута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на параллели 7-х классов – 50 человек;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8-х классов –76 человек;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9-х классов – 83 человек;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10-х классов – 58 человек;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11-х классов – 43 человека.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/>
              <a:t>Из них победителей – 5 человек, призёров –10.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Победители и призеры 7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1 место </a:t>
            </a:r>
            <a:r>
              <a:rPr lang="ru-RU" dirty="0" smtClean="0"/>
              <a:t>- </a:t>
            </a:r>
            <a:r>
              <a:rPr lang="ru-RU" b="1" dirty="0" err="1" smtClean="0"/>
              <a:t>Шайда</a:t>
            </a:r>
            <a:r>
              <a:rPr lang="ru-RU" b="1" dirty="0" smtClean="0"/>
              <a:t> </a:t>
            </a:r>
            <a:r>
              <a:rPr lang="ru-RU" b="1" dirty="0"/>
              <a:t>М</a:t>
            </a:r>
            <a:r>
              <a:rPr lang="ru-RU" b="1" dirty="0" smtClean="0"/>
              <a:t>ирослава </a:t>
            </a:r>
            <a:r>
              <a:rPr lang="ru-RU" dirty="0" smtClean="0"/>
              <a:t>МБОУ </a:t>
            </a:r>
            <a:r>
              <a:rPr lang="ru-RU" dirty="0" smtClean="0"/>
              <a:t>Сургутский естественно-научный лицей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(20 б./63,5%) </a:t>
            </a:r>
          </a:p>
          <a:p>
            <a:pPr marL="0" indent="0" algn="ctr">
              <a:buNone/>
            </a:pPr>
            <a:r>
              <a:rPr lang="ru-RU" b="1" dirty="0" smtClean="0"/>
              <a:t>2 место </a:t>
            </a:r>
            <a:r>
              <a:rPr lang="ru-RU" b="1" dirty="0" err="1" smtClean="0"/>
              <a:t>Ярочкина</a:t>
            </a:r>
            <a:r>
              <a:rPr lang="ru-RU" b="1" dirty="0" smtClean="0"/>
              <a:t> Ана</a:t>
            </a:r>
            <a:r>
              <a:rPr lang="ru-RU" dirty="0" smtClean="0"/>
              <a:t>стасия </a:t>
            </a:r>
            <a:r>
              <a:rPr lang="ru-RU" dirty="0"/>
              <a:t>МБОУ </a:t>
            </a:r>
            <a:r>
              <a:rPr lang="ru-RU" dirty="0" smtClean="0"/>
              <a:t>СОШ </a:t>
            </a:r>
            <a:r>
              <a:rPr lang="ru-RU" dirty="0" smtClean="0"/>
              <a:t>№</a:t>
            </a:r>
            <a:r>
              <a:rPr lang="ru-RU" dirty="0" smtClean="0"/>
              <a:t>1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(19,8 б./62,9%) </a:t>
            </a: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dirty="0" smtClean="0"/>
              <a:t>3 место </a:t>
            </a:r>
            <a:r>
              <a:rPr lang="ru-RU" dirty="0" smtClean="0"/>
              <a:t>– </a:t>
            </a:r>
            <a:r>
              <a:rPr lang="ru-RU" b="1" dirty="0" err="1" smtClean="0"/>
              <a:t>Мрясов</a:t>
            </a:r>
            <a:r>
              <a:rPr lang="ru-RU" b="1" dirty="0"/>
              <a:t> Егор </a:t>
            </a:r>
            <a:r>
              <a:rPr lang="ru-RU" dirty="0"/>
              <a:t>МБОУ </a:t>
            </a:r>
            <a:r>
              <a:rPr lang="ru-RU" dirty="0"/>
              <a:t>л</a:t>
            </a:r>
            <a:r>
              <a:rPr lang="ru-RU" dirty="0" smtClean="0"/>
              <a:t>ицей </a:t>
            </a:r>
            <a:r>
              <a:rPr lang="ru-RU" dirty="0" smtClean="0"/>
              <a:t>им. генерал-майора </a:t>
            </a:r>
            <a:r>
              <a:rPr lang="ru-RU" dirty="0" err="1" smtClean="0"/>
              <a:t>Хисматулина</a:t>
            </a:r>
            <a:r>
              <a:rPr lang="ru-RU" dirty="0" smtClean="0"/>
              <a:t> </a:t>
            </a:r>
            <a:r>
              <a:rPr lang="ru-RU" dirty="0" smtClean="0"/>
              <a:t>И.В</a:t>
            </a:r>
            <a:r>
              <a:rPr lang="ru-RU" dirty="0" smtClean="0"/>
              <a:t>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(19 б./60,3%) 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Победители и призеры 8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dirty="0"/>
              <a:t>1 место </a:t>
            </a:r>
            <a:r>
              <a:rPr lang="ru-RU" dirty="0" smtClean="0"/>
              <a:t>– </a:t>
            </a:r>
            <a:r>
              <a:rPr lang="ru-RU" b="1" dirty="0" smtClean="0"/>
              <a:t>Клак Яков </a:t>
            </a:r>
            <a:r>
              <a:rPr lang="ru-RU" dirty="0"/>
              <a:t>МБОУ </a:t>
            </a:r>
            <a:r>
              <a:rPr lang="ru-RU" dirty="0" smtClean="0"/>
              <a:t>лицей </a:t>
            </a:r>
            <a:r>
              <a:rPr lang="ru-RU" dirty="0"/>
              <a:t>им. генерал-майора </a:t>
            </a:r>
            <a:r>
              <a:rPr lang="ru-RU" dirty="0" err="1" smtClean="0"/>
              <a:t>Хисматулина</a:t>
            </a:r>
            <a:r>
              <a:rPr lang="ru-RU" dirty="0" smtClean="0"/>
              <a:t> </a:t>
            </a:r>
            <a:r>
              <a:rPr lang="ru-RU" dirty="0"/>
              <a:t>И.В</a:t>
            </a:r>
            <a:r>
              <a:rPr lang="ru-RU" dirty="0" smtClean="0"/>
              <a:t>. 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(24,5 </a:t>
            </a:r>
            <a:r>
              <a:rPr lang="ru-RU" dirty="0"/>
              <a:t>б</a:t>
            </a:r>
            <a:r>
              <a:rPr lang="ru-RU" dirty="0" smtClean="0"/>
              <a:t>./75,4%) </a:t>
            </a:r>
            <a:endParaRPr lang="ru-RU" dirty="0"/>
          </a:p>
          <a:p>
            <a:pPr marL="0" indent="0" algn="ctr">
              <a:buNone/>
            </a:pPr>
            <a:r>
              <a:rPr lang="ru-RU" b="1" dirty="0" smtClean="0"/>
              <a:t>2 </a:t>
            </a:r>
            <a:r>
              <a:rPr lang="ru-RU" b="1" dirty="0"/>
              <a:t>место 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b="1" dirty="0" smtClean="0"/>
              <a:t>Салахова </a:t>
            </a:r>
            <a:r>
              <a:rPr lang="ru-RU" b="1" dirty="0" err="1" smtClean="0"/>
              <a:t>Самира</a:t>
            </a:r>
            <a:r>
              <a:rPr lang="ru-RU" b="1" dirty="0" smtClean="0"/>
              <a:t> </a:t>
            </a:r>
            <a:r>
              <a:rPr lang="ru-RU" dirty="0"/>
              <a:t>МБОУ </a:t>
            </a:r>
            <a:r>
              <a:rPr lang="ru-RU" dirty="0" smtClean="0"/>
              <a:t>лицей </a:t>
            </a:r>
            <a:r>
              <a:rPr lang="ru-RU" dirty="0" smtClean="0"/>
              <a:t>№</a:t>
            </a:r>
            <a:r>
              <a:rPr lang="ru-RU" dirty="0" smtClean="0"/>
              <a:t>1 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(20 </a:t>
            </a:r>
            <a:r>
              <a:rPr lang="ru-RU" dirty="0"/>
              <a:t>б./</a:t>
            </a:r>
            <a:r>
              <a:rPr lang="ru-RU" dirty="0" smtClean="0"/>
              <a:t>61,5%) </a:t>
            </a:r>
          </a:p>
          <a:p>
            <a:pPr marL="0" indent="0" algn="ctr">
              <a:buNone/>
            </a:pPr>
            <a:r>
              <a:rPr lang="ru-RU" b="1" dirty="0" err="1" smtClean="0"/>
              <a:t>Хисамутдинов</a:t>
            </a:r>
            <a:r>
              <a:rPr lang="ru-RU" b="1" dirty="0" smtClean="0"/>
              <a:t> </a:t>
            </a:r>
            <a:r>
              <a:rPr lang="ru-RU" b="1" dirty="0" err="1" smtClean="0"/>
              <a:t>Данияр</a:t>
            </a:r>
            <a:r>
              <a:rPr lang="ru-RU" b="1" dirty="0" smtClean="0"/>
              <a:t> </a:t>
            </a:r>
          </a:p>
          <a:p>
            <a:pPr marL="0" indent="0" algn="ctr">
              <a:buNone/>
            </a:pPr>
            <a:r>
              <a:rPr lang="ru-RU" dirty="0" smtClean="0"/>
              <a:t>МБОУ </a:t>
            </a:r>
            <a:r>
              <a:rPr lang="ru-RU" dirty="0" smtClean="0"/>
              <a:t>гимназия </a:t>
            </a:r>
            <a:r>
              <a:rPr lang="ru-RU" dirty="0" smtClean="0"/>
              <a:t>имени Ф.К. </a:t>
            </a:r>
            <a:r>
              <a:rPr lang="ru-RU" dirty="0" smtClean="0"/>
              <a:t>Салманова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(</a:t>
            </a:r>
            <a:r>
              <a:rPr lang="ru-RU" dirty="0"/>
              <a:t>20 б./61,5%) </a:t>
            </a:r>
          </a:p>
          <a:p>
            <a:pPr marL="0" indent="0" algn="ctr">
              <a:buNone/>
            </a:pPr>
            <a:r>
              <a:rPr lang="ru-RU" b="1" dirty="0" smtClean="0"/>
              <a:t>3 место </a:t>
            </a:r>
            <a:r>
              <a:rPr lang="ru-RU" dirty="0" smtClean="0"/>
              <a:t>– </a:t>
            </a:r>
            <a:r>
              <a:rPr lang="ru-RU" b="1" dirty="0" smtClean="0"/>
              <a:t>Киселев Матвей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МБОУ </a:t>
            </a:r>
            <a:r>
              <a:rPr lang="ru-RU" dirty="0" smtClean="0"/>
              <a:t>СОШ </a:t>
            </a:r>
            <a:r>
              <a:rPr lang="ru-RU" dirty="0" smtClean="0"/>
              <a:t>№18 им. В.Я. </a:t>
            </a:r>
            <a:r>
              <a:rPr lang="ru-RU" dirty="0" smtClean="0"/>
              <a:t>Алексеева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(19,5 б. /60,0%) 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Победители и призеры 9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600200"/>
            <a:ext cx="8686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1 место </a:t>
            </a:r>
            <a:r>
              <a:rPr lang="ru-RU" dirty="0" smtClean="0"/>
              <a:t>– </a:t>
            </a:r>
            <a:r>
              <a:rPr lang="ru-RU" b="1" dirty="0" err="1" smtClean="0"/>
              <a:t>Габдрахимова</a:t>
            </a:r>
            <a:r>
              <a:rPr lang="ru-RU" b="1" dirty="0" smtClean="0"/>
              <a:t> </a:t>
            </a:r>
            <a:r>
              <a:rPr lang="ru-RU" b="1" dirty="0" err="1" smtClean="0"/>
              <a:t>Эльви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/>
              <a:t>МБОУ «</a:t>
            </a:r>
            <a:r>
              <a:rPr lang="ru-RU" dirty="0" smtClean="0"/>
              <a:t>СТШ» </a:t>
            </a:r>
          </a:p>
          <a:p>
            <a:pPr marL="0" indent="0" algn="ctr">
              <a:buNone/>
            </a:pPr>
            <a:r>
              <a:rPr lang="ru-RU" dirty="0" smtClean="0"/>
              <a:t>(50,5 </a:t>
            </a:r>
            <a:r>
              <a:rPr lang="ru-RU" dirty="0"/>
              <a:t>б</a:t>
            </a:r>
            <a:r>
              <a:rPr lang="ru-RU" dirty="0" smtClean="0"/>
              <a:t>./90,2%) </a:t>
            </a:r>
            <a:r>
              <a:rPr lang="ru-RU" dirty="0" smtClean="0">
                <a:solidFill>
                  <a:srgbClr val="FF0000"/>
                </a:solidFill>
              </a:rPr>
              <a:t>(2 </a:t>
            </a:r>
            <a:r>
              <a:rPr lang="ru-RU" dirty="0">
                <a:solidFill>
                  <a:srgbClr val="FF0000"/>
                </a:solidFill>
              </a:rPr>
              <a:t>место в регионе)</a:t>
            </a:r>
          </a:p>
          <a:p>
            <a:pPr marL="0" indent="0" algn="ctr">
              <a:buNone/>
            </a:pPr>
            <a:r>
              <a:rPr lang="ru-RU" b="1" dirty="0" smtClean="0"/>
              <a:t>2 место </a:t>
            </a:r>
            <a:r>
              <a:rPr lang="ru-RU" dirty="0" smtClean="0"/>
              <a:t>– </a:t>
            </a:r>
            <a:r>
              <a:rPr lang="ru-RU" b="1" dirty="0" smtClean="0"/>
              <a:t>Мансурова </a:t>
            </a:r>
            <a:r>
              <a:rPr lang="ru-RU" b="1" dirty="0" err="1" smtClean="0"/>
              <a:t>Ясгу</a:t>
            </a:r>
            <a:r>
              <a:rPr lang="ru-RU" dirty="0" err="1" smtClean="0"/>
              <a:t>ль</a:t>
            </a:r>
            <a:r>
              <a:rPr lang="ru-RU" dirty="0" smtClean="0"/>
              <a:t> </a:t>
            </a:r>
            <a:r>
              <a:rPr lang="ru-RU" dirty="0"/>
              <a:t>МБОУ </a:t>
            </a:r>
            <a:r>
              <a:rPr lang="ru-RU" dirty="0" smtClean="0"/>
              <a:t>лицей </a:t>
            </a:r>
            <a:r>
              <a:rPr lang="ru-RU" dirty="0"/>
              <a:t>им. генерал-майора </a:t>
            </a:r>
            <a:r>
              <a:rPr lang="ru-RU" dirty="0" err="1" smtClean="0"/>
              <a:t>Хисматулина</a:t>
            </a:r>
            <a:r>
              <a:rPr lang="ru-RU" dirty="0" smtClean="0"/>
              <a:t> </a:t>
            </a:r>
            <a:r>
              <a:rPr lang="ru-RU" dirty="0"/>
              <a:t>И.В</a:t>
            </a:r>
            <a:r>
              <a:rPr lang="ru-RU" dirty="0" smtClean="0"/>
              <a:t>. 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(44 </a:t>
            </a:r>
            <a:r>
              <a:rPr lang="ru-RU" dirty="0"/>
              <a:t>б</a:t>
            </a:r>
            <a:r>
              <a:rPr lang="ru-RU" dirty="0" smtClean="0"/>
              <a:t>./78,6%) </a:t>
            </a:r>
            <a:r>
              <a:rPr lang="ru-RU" dirty="0" smtClean="0">
                <a:solidFill>
                  <a:srgbClr val="FF0000"/>
                </a:solidFill>
              </a:rPr>
              <a:t>(6 </a:t>
            </a:r>
            <a:r>
              <a:rPr lang="ru-RU" dirty="0">
                <a:solidFill>
                  <a:srgbClr val="FF0000"/>
                </a:solidFill>
              </a:rPr>
              <a:t>место в регионе)</a:t>
            </a:r>
          </a:p>
          <a:p>
            <a:pPr marL="0" indent="0" algn="ctr">
              <a:buNone/>
            </a:pPr>
            <a:r>
              <a:rPr lang="ru-RU" b="1" dirty="0" smtClean="0"/>
              <a:t>3 место </a:t>
            </a:r>
            <a:r>
              <a:rPr lang="ru-RU" dirty="0" smtClean="0"/>
              <a:t>– </a:t>
            </a:r>
            <a:r>
              <a:rPr lang="ru-RU" b="1" dirty="0" smtClean="0"/>
              <a:t>Ефимов Максим </a:t>
            </a:r>
            <a:r>
              <a:rPr lang="ru-RU" dirty="0"/>
              <a:t>МБОУ </a:t>
            </a:r>
            <a:r>
              <a:rPr lang="ru-RU" dirty="0" smtClean="0"/>
              <a:t>Сургутский естественно-научный лицей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(41 б./74,5</a:t>
            </a:r>
            <a:r>
              <a:rPr lang="ru-RU" dirty="0"/>
              <a:t>%) </a:t>
            </a:r>
          </a:p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Победители и призеры 10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1 место </a:t>
            </a:r>
            <a:r>
              <a:rPr lang="ru-RU" dirty="0" smtClean="0"/>
              <a:t>– </a:t>
            </a:r>
            <a:r>
              <a:rPr lang="ru-RU" b="1" dirty="0" err="1" smtClean="0"/>
              <a:t>Тыкенчук</a:t>
            </a:r>
            <a:r>
              <a:rPr lang="ru-RU" b="1" dirty="0" smtClean="0"/>
              <a:t> Кира</a:t>
            </a: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ru-RU" dirty="0" smtClean="0"/>
              <a:t>МБОУ </a:t>
            </a:r>
            <a:r>
              <a:rPr lang="ru-RU" dirty="0" smtClean="0"/>
              <a:t>гимназия </a:t>
            </a:r>
            <a:r>
              <a:rPr lang="ru-RU" dirty="0"/>
              <a:t>имени Ф.К. </a:t>
            </a:r>
            <a:r>
              <a:rPr lang="ru-RU" dirty="0" smtClean="0"/>
              <a:t>Салманова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(61,5 </a:t>
            </a:r>
            <a:r>
              <a:rPr lang="ru-RU" dirty="0"/>
              <a:t>б</a:t>
            </a:r>
            <a:r>
              <a:rPr lang="ru-RU" dirty="0" smtClean="0"/>
              <a:t>./91,5</a:t>
            </a:r>
            <a:r>
              <a:rPr lang="ru-RU" dirty="0"/>
              <a:t>%) </a:t>
            </a:r>
            <a:r>
              <a:rPr lang="ru-RU" dirty="0" smtClean="0">
                <a:solidFill>
                  <a:srgbClr val="FF0000"/>
                </a:solidFill>
              </a:rPr>
              <a:t>(3 место </a:t>
            </a:r>
            <a:r>
              <a:rPr lang="ru-RU" dirty="0">
                <a:solidFill>
                  <a:srgbClr val="FF0000"/>
                </a:solidFill>
              </a:rPr>
              <a:t>в регионе)</a:t>
            </a:r>
          </a:p>
          <a:p>
            <a:pPr marL="0" indent="0" algn="ctr">
              <a:buNone/>
            </a:pPr>
            <a:r>
              <a:rPr lang="ru-RU" b="1" dirty="0" smtClean="0"/>
              <a:t>2 </a:t>
            </a:r>
            <a:r>
              <a:rPr lang="ru-RU" b="1" dirty="0"/>
              <a:t>место </a:t>
            </a:r>
            <a:r>
              <a:rPr lang="ru-RU" dirty="0" smtClean="0"/>
              <a:t>– </a:t>
            </a:r>
            <a:r>
              <a:rPr lang="ru-RU" b="1" dirty="0" smtClean="0"/>
              <a:t>Минаева Юли</a:t>
            </a:r>
            <a:r>
              <a:rPr lang="ru-RU" dirty="0" smtClean="0"/>
              <a:t>я </a:t>
            </a:r>
            <a:r>
              <a:rPr lang="ru-RU" dirty="0"/>
              <a:t>МБОУ «</a:t>
            </a:r>
            <a:r>
              <a:rPr lang="ru-RU" dirty="0" smtClean="0"/>
              <a:t>СОШ №10 </a:t>
            </a:r>
            <a:r>
              <a:rPr lang="ru-RU" dirty="0" smtClean="0"/>
              <a:t>(</a:t>
            </a:r>
            <a:r>
              <a:rPr lang="ru-RU" dirty="0" smtClean="0"/>
              <a:t>53,5 </a:t>
            </a:r>
            <a:r>
              <a:rPr lang="ru-RU" dirty="0"/>
              <a:t>б</a:t>
            </a:r>
            <a:r>
              <a:rPr lang="ru-RU" dirty="0" smtClean="0"/>
              <a:t>./79,3%) </a:t>
            </a:r>
            <a:r>
              <a:rPr lang="ru-RU" dirty="0" smtClean="0">
                <a:solidFill>
                  <a:srgbClr val="FF0000"/>
                </a:solidFill>
              </a:rPr>
              <a:t>(1 место в регионе)</a:t>
            </a:r>
            <a:endParaRPr lang="ru-RU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 dirty="0" smtClean="0"/>
              <a:t>3 место </a:t>
            </a:r>
            <a:r>
              <a:rPr lang="ru-RU" dirty="0" smtClean="0"/>
              <a:t>– </a:t>
            </a:r>
            <a:r>
              <a:rPr lang="ru-RU" b="1" dirty="0" err="1" smtClean="0"/>
              <a:t>Ковбаса</a:t>
            </a:r>
            <a:r>
              <a:rPr lang="ru-RU" b="1" dirty="0" smtClean="0"/>
              <a:t> Федор </a:t>
            </a:r>
            <a:r>
              <a:rPr lang="ru-RU" dirty="0"/>
              <a:t>МБОУ </a:t>
            </a:r>
            <a:r>
              <a:rPr lang="ru-RU" dirty="0" smtClean="0"/>
              <a:t>Сургутский </a:t>
            </a:r>
            <a:r>
              <a:rPr lang="ru-RU" dirty="0" err="1" smtClean="0"/>
              <a:t>естевественно</a:t>
            </a:r>
            <a:r>
              <a:rPr lang="ru-RU" dirty="0" smtClean="0"/>
              <a:t>-научный лицей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(53 </a:t>
            </a:r>
            <a:r>
              <a:rPr lang="ru-RU" dirty="0"/>
              <a:t>б</a:t>
            </a:r>
            <a:r>
              <a:rPr lang="ru-RU" dirty="0" smtClean="0"/>
              <a:t>./78,5</a:t>
            </a:r>
            <a:r>
              <a:rPr lang="ru-RU" dirty="0"/>
              <a:t>%) </a:t>
            </a:r>
            <a:r>
              <a:rPr lang="ru-RU" dirty="0">
                <a:solidFill>
                  <a:srgbClr val="FF0000"/>
                </a:solidFill>
              </a:rPr>
              <a:t>(</a:t>
            </a:r>
            <a:r>
              <a:rPr lang="ru-RU" dirty="0" smtClean="0">
                <a:solidFill>
                  <a:srgbClr val="FF0000"/>
                </a:solidFill>
              </a:rPr>
              <a:t>12 </a:t>
            </a:r>
            <a:r>
              <a:rPr lang="ru-RU" dirty="0">
                <a:solidFill>
                  <a:srgbClr val="FF0000"/>
                </a:solidFill>
              </a:rPr>
              <a:t>место в регионе)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Победители и призеры 11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1 место </a:t>
            </a:r>
            <a:r>
              <a:rPr lang="ru-RU" dirty="0" smtClean="0"/>
              <a:t>– </a:t>
            </a:r>
            <a:r>
              <a:rPr lang="ru-RU" b="1" dirty="0" smtClean="0"/>
              <a:t>Борщ Владис</a:t>
            </a:r>
            <a:r>
              <a:rPr lang="ru-RU" dirty="0" smtClean="0"/>
              <a:t>лав </a:t>
            </a:r>
            <a:r>
              <a:rPr lang="ru-RU" dirty="0"/>
              <a:t>МБОУ </a:t>
            </a:r>
            <a:r>
              <a:rPr lang="ru-RU" dirty="0" smtClean="0"/>
              <a:t>СОШ </a:t>
            </a:r>
            <a:r>
              <a:rPr lang="ru-RU" dirty="0"/>
              <a:t>№10 </a:t>
            </a:r>
            <a:r>
              <a:rPr lang="ru-RU" dirty="0" smtClean="0"/>
              <a:t>(</a:t>
            </a:r>
            <a:r>
              <a:rPr lang="ru-RU" dirty="0" smtClean="0"/>
              <a:t>62,5 </a:t>
            </a:r>
            <a:r>
              <a:rPr lang="ru-RU" dirty="0"/>
              <a:t>б</a:t>
            </a:r>
            <a:r>
              <a:rPr lang="ru-RU" dirty="0" smtClean="0"/>
              <a:t>./88,0%) </a:t>
            </a:r>
            <a:r>
              <a:rPr lang="ru-RU" dirty="0" smtClean="0">
                <a:solidFill>
                  <a:srgbClr val="FF0000"/>
                </a:solidFill>
              </a:rPr>
              <a:t>(9 </a:t>
            </a:r>
            <a:r>
              <a:rPr lang="ru-RU" dirty="0">
                <a:solidFill>
                  <a:srgbClr val="FF0000"/>
                </a:solidFill>
              </a:rPr>
              <a:t>место в регионе)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b="1" dirty="0" smtClean="0"/>
              <a:t>2 </a:t>
            </a:r>
            <a:r>
              <a:rPr lang="ru-RU" b="1" dirty="0"/>
              <a:t>место </a:t>
            </a:r>
            <a:r>
              <a:rPr lang="ru-RU" dirty="0" smtClean="0"/>
              <a:t>– </a:t>
            </a:r>
            <a:r>
              <a:rPr lang="ru-RU" b="1" dirty="0" smtClean="0"/>
              <a:t>Панкратова Анастасия </a:t>
            </a:r>
            <a:r>
              <a:rPr lang="ru-RU" dirty="0"/>
              <a:t>МБОУ </a:t>
            </a:r>
            <a:r>
              <a:rPr lang="ru-RU" dirty="0" smtClean="0"/>
              <a:t>СОШ </a:t>
            </a:r>
            <a:r>
              <a:rPr lang="ru-RU" dirty="0"/>
              <a:t>№10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 smtClean="0"/>
              <a:t>61,5 </a:t>
            </a:r>
            <a:r>
              <a:rPr lang="ru-RU" dirty="0"/>
              <a:t>б</a:t>
            </a:r>
            <a:r>
              <a:rPr lang="ru-RU" dirty="0" smtClean="0"/>
              <a:t>./86,6%) </a:t>
            </a:r>
            <a:endParaRPr lang="ru-RU" dirty="0"/>
          </a:p>
          <a:p>
            <a:pPr marL="0" indent="0" algn="ctr">
              <a:buNone/>
            </a:pPr>
            <a:r>
              <a:rPr lang="ru-RU" b="1" dirty="0" smtClean="0"/>
              <a:t>3 место </a:t>
            </a:r>
            <a:r>
              <a:rPr lang="ru-RU" dirty="0" smtClean="0"/>
              <a:t>– </a:t>
            </a:r>
            <a:r>
              <a:rPr lang="ru-RU" b="1" dirty="0" smtClean="0"/>
              <a:t>Султанова </a:t>
            </a:r>
            <a:r>
              <a:rPr lang="ru-RU" b="1" dirty="0" err="1" smtClean="0"/>
              <a:t>Аиша</a:t>
            </a:r>
            <a:r>
              <a:rPr lang="ru-RU" b="1" dirty="0" smtClean="0"/>
              <a:t> </a:t>
            </a:r>
            <a:r>
              <a:rPr lang="ru-RU" dirty="0"/>
              <a:t>МБОУ </a:t>
            </a:r>
            <a:r>
              <a:rPr lang="ru-RU" dirty="0" smtClean="0"/>
              <a:t>гимназия </a:t>
            </a:r>
            <a:r>
              <a:rPr lang="ru-RU" dirty="0"/>
              <a:t>имени Ф.К. </a:t>
            </a:r>
            <a:r>
              <a:rPr lang="ru-RU" dirty="0" smtClean="0"/>
              <a:t>Салманова   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(61 б./85,9%) </a:t>
            </a:r>
            <a:r>
              <a:rPr lang="ru-RU" dirty="0" smtClean="0">
                <a:solidFill>
                  <a:srgbClr val="FF0000"/>
                </a:solidFill>
              </a:rPr>
              <a:t>(7место </a:t>
            </a:r>
            <a:r>
              <a:rPr lang="ru-RU" dirty="0">
                <a:solidFill>
                  <a:srgbClr val="FF0000"/>
                </a:solidFill>
              </a:rPr>
              <a:t>в регионе)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Коэффициент сложности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4100" b="1" dirty="0" smtClean="0"/>
              <a:t>7 класс</a:t>
            </a:r>
          </a:p>
          <a:p>
            <a:r>
              <a:rPr lang="ru-RU" dirty="0" smtClean="0"/>
              <a:t>Олимпиадная работа включала в себя задания раздела биологии: «Ботаника».</a:t>
            </a:r>
          </a:p>
          <a:p>
            <a:pPr>
              <a:buNone/>
            </a:pPr>
            <a:r>
              <a:rPr lang="ru-RU" sz="4100" b="1" dirty="0" smtClean="0"/>
              <a:t>8 класс</a:t>
            </a:r>
          </a:p>
          <a:p>
            <a:r>
              <a:rPr lang="ru-RU" dirty="0" smtClean="0"/>
              <a:t>Олимпиадная работа включала в себя задания только раздела «Животные», что соответствует современным образовательным программам. При этом в работе отсутствовали задания повышенного уровня сложности и по курсу «Ботаника. Бактерии. Грибы».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319</TotalTime>
  <Words>720</Words>
  <Application>Microsoft Office PowerPoint</Application>
  <PresentationFormat>Экран (4:3)</PresentationFormat>
  <Paragraphs>109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Анализ муниципального этапа  всош по биологии 2025 год.</vt:lpstr>
      <vt:lpstr>Дата проведения 4 декабря 2025 года</vt:lpstr>
      <vt:lpstr>Участники: 310 учащихся ОУ Сургута </vt:lpstr>
      <vt:lpstr>Победители и призеры 7 класс</vt:lpstr>
      <vt:lpstr>Победители и призеры 8 класс</vt:lpstr>
      <vt:lpstr>Победители и призеры 9 класс</vt:lpstr>
      <vt:lpstr>Победители и призеры 10 класс</vt:lpstr>
      <vt:lpstr>Победители и призеры 11 класс</vt:lpstr>
      <vt:lpstr>Коэффициент сложности</vt:lpstr>
      <vt:lpstr>Коэффициент сложности</vt:lpstr>
      <vt:lpstr>Коэффициент сложности</vt:lpstr>
      <vt:lpstr>Коэффициент сложности</vt:lpstr>
      <vt:lpstr>Анализ качества выполнения заданий участниками олимпиады</vt:lpstr>
      <vt:lpstr>Анализ качества подготовки олимпиадных заданий и ключей к ним  </vt:lpstr>
      <vt:lpstr>Анализ качества подготовки олимпиадных заданий и ключей к ним  </vt:lpstr>
      <vt:lpstr>Анализ качества подготовки олимпиадных заданий и ключей к ним  </vt:lpstr>
      <vt:lpstr>Анализ качества подготовки олимпиадных заданий и ключей к ним  </vt:lpstr>
      <vt:lpstr>Анализ качества подготовки олимпиадных заданий и ключей к ним  </vt:lpstr>
      <vt:lpstr>Анализ качества подготовки олимпиадных заданий и ключей к ним  </vt:lpstr>
      <vt:lpstr>Анализ качества подготовки олимпиадных заданий и ключей к ним  </vt:lpstr>
      <vt:lpstr>Анализ качества подготовки олимпиадных заданий и ключей к ним  </vt:lpstr>
      <vt:lpstr>Трудности в проверке  олимпиадных работ</vt:lpstr>
      <vt:lpstr>Трудности в проверке  олимпиадных работ</vt:lpstr>
      <vt:lpstr>Рекомендации </vt:lpstr>
      <vt:lpstr>Рекомендации </vt:lpstr>
      <vt:lpstr>Рекомендации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муниципального этапа  вош по биологии 2025 год.</dc:title>
  <dc:creator>Пользователь</dc:creator>
  <cp:lastModifiedBy>Сабина Николаевна Садыхова</cp:lastModifiedBy>
  <cp:revision>35</cp:revision>
  <dcterms:created xsi:type="dcterms:W3CDTF">2026-01-25T16:30:56Z</dcterms:created>
  <dcterms:modified xsi:type="dcterms:W3CDTF">2026-01-26T05:22:56Z</dcterms:modified>
</cp:coreProperties>
</file>