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32" r:id="rId1"/>
  </p:sldMasterIdLst>
  <p:notesMasterIdLst>
    <p:notesMasterId r:id="rId22"/>
  </p:notesMasterIdLst>
  <p:sldIdLst>
    <p:sldId id="267" r:id="rId2"/>
    <p:sldId id="272" r:id="rId3"/>
    <p:sldId id="271" r:id="rId4"/>
    <p:sldId id="279" r:id="rId5"/>
    <p:sldId id="291" r:id="rId6"/>
    <p:sldId id="275" r:id="rId7"/>
    <p:sldId id="276" r:id="rId8"/>
    <p:sldId id="292" r:id="rId9"/>
    <p:sldId id="281" r:id="rId10"/>
    <p:sldId id="284" r:id="rId11"/>
    <p:sldId id="293" r:id="rId12"/>
    <p:sldId id="283" r:id="rId13"/>
    <p:sldId id="280" r:id="rId14"/>
    <p:sldId id="285" r:id="rId15"/>
    <p:sldId id="282" r:id="rId16"/>
    <p:sldId id="286" r:id="rId17"/>
    <p:sldId id="294" r:id="rId18"/>
    <p:sldId id="288" r:id="rId19"/>
    <p:sldId id="289" r:id="rId20"/>
    <p:sldId id="29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3C0C"/>
    <a:srgbClr val="3F6486"/>
    <a:srgbClr val="2595C2"/>
    <a:srgbClr val="1F8EB6"/>
    <a:srgbClr val="8FC7D8"/>
    <a:srgbClr val="FD5A76"/>
    <a:srgbClr val="43678B"/>
    <a:srgbClr val="FE5273"/>
    <a:srgbClr val="94CEDC"/>
    <a:srgbClr val="9FD9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4628" autoAdjust="0"/>
  </p:normalViewPr>
  <p:slideViewPr>
    <p:cSldViewPr>
      <p:cViewPr varScale="1">
        <p:scale>
          <a:sx n="75" d="100"/>
          <a:sy n="75" d="100"/>
        </p:scale>
        <p:origin x="72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BB904-2B3E-4E87-BD54-FEA91BDA49E1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0BBB7-69C0-4DB5-A1BD-2CAB32E63C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201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775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7339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6255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4161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1994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6149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827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8522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2981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7095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593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0BBB7-69C0-4DB5-A1BD-2CAB32E63C1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38913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613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917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530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9237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8498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5847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560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0BBB7-69C0-4DB5-A1BD-2CAB32E63C1E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275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23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68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211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148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415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81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786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77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662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06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4505-9EA2-4E40-B7EB-D8CE9431893F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336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84505-9EA2-4E40-B7EB-D8CE9431893F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2357E-16E9-460E-A79A-7D72D34DE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91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4">
            <a:extLst>
              <a:ext uri="{FF2B5EF4-FFF2-40B4-BE49-F238E27FC236}">
                <a16:creationId xmlns:a16="http://schemas.microsoft.com/office/drawing/2014/main" id="{BDFB8FA8-FE5B-2B2E-976C-116746341E9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" t="1653" r="85431" b="79438"/>
          <a:stretch/>
        </p:blipFill>
        <p:spPr>
          <a:xfrm>
            <a:off x="139715" y="57264"/>
            <a:ext cx="1622493" cy="1622493"/>
          </a:xfrm>
          <a:prstGeom prst="rect">
            <a:avLst/>
          </a:prstGeom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9857" y="1667716"/>
            <a:ext cx="12052285" cy="11798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363538" algn="ctr">
              <a:lnSpc>
                <a:spcPct val="100000"/>
              </a:lnSpc>
              <a:buNone/>
            </a:pP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проверки заданий участников </a:t>
            </a:r>
          </a:p>
          <a:p>
            <a:pPr marL="0" indent="363538" algn="ctr">
              <a:lnSpc>
                <a:spcPct val="100000"/>
              </a:lnSpc>
              <a:buNone/>
            </a:pP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собеседования по русскому языку </a:t>
            </a:r>
          </a:p>
          <a:p>
            <a:pPr marL="0" indent="363538" algn="ctr">
              <a:lnSpc>
                <a:spcPct val="100000"/>
              </a:lnSpc>
              <a:buNone/>
            </a:pP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2024/25 учебном  году</a:t>
            </a:r>
          </a:p>
        </p:txBody>
      </p:sp>
    </p:spTree>
    <p:extLst>
      <p:ext uri="{BB962C8B-B14F-4D97-AF65-F5344CB8AC3E}">
        <p14:creationId xmlns:p14="http://schemas.microsoft.com/office/powerpoint/2010/main" val="1974965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1E4B3A5D-3559-470B-B12C-3CF228FA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656" y="900595"/>
            <a:ext cx="4561004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Победители и призеры муниципального этапа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сочинений «Без срока давности»  в 2024 году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C2816FC-ED05-4B8D-AC50-DB67CA40C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206" y="1700808"/>
            <a:ext cx="10515600" cy="4351338"/>
          </a:xfrm>
        </p:spPr>
        <p:txBody>
          <a:bodyPr>
            <a:normAutofit/>
          </a:bodyPr>
          <a:lstStyle/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не выполнена коммуникативная задача, недостаточный объём монологического текста (менее 10 фраз);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высказывание не характеризуется смысловой цельностью, речевой связностью, логикой изложения; 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использование однотипных синтаксических конструкций;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неоправданные паузы в речи; 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участники дают ответы на вопросы, данные в задании, вместо создания цельного текста.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endParaRPr lang="ru-RU" sz="2000" dirty="0">
              <a:latin typeface="Times New Roman" panose="02020603050405020304" pitchFamily="18" charset="0"/>
            </a:endParaRPr>
          </a:p>
          <a:p>
            <a:pPr marL="0" indent="0" algn="just" defTabSz="457200">
              <a:lnSpc>
                <a:spcPct val="125000"/>
              </a:lnSpc>
              <a:buNone/>
            </a:pPr>
            <a:endParaRPr lang="ru-RU" sz="2000" dirty="0">
              <a:latin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642FFF5-8337-4F70-8AEE-0B389D3E8C48}"/>
              </a:ext>
            </a:extLst>
          </p:cNvPr>
          <p:cNvSpPr/>
          <p:nvPr/>
        </p:nvSpPr>
        <p:spPr>
          <a:xfrm>
            <a:off x="390230" y="246100"/>
            <a:ext cx="109464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ошибки, которые были допущены обучающимися при выполнении задания 3 по критериям оценивания (выполнение коммуникативной задачи в монологическом высказывании, логичность монологического высказывания)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50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1E4B3A5D-3559-470B-B12C-3CF228FA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656" y="900595"/>
            <a:ext cx="4561004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Победители и призеры муниципального этапа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сочинений «Без срока давности»  в 2024 году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C2816FC-ED05-4B8D-AC50-DB67CA40C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206" y="1700808"/>
            <a:ext cx="10515600" cy="4351338"/>
          </a:xfrm>
        </p:spPr>
        <p:txBody>
          <a:bodyPr>
            <a:normAutofit/>
          </a:bodyPr>
          <a:lstStyle/>
          <a:p>
            <a:pPr marL="0" indent="0" algn="just" defTabSz="457200">
              <a:lnSpc>
                <a:spcPct val="125000"/>
              </a:lnSpc>
              <a:buNone/>
            </a:pPr>
            <a:endParaRPr lang="ru-RU" sz="2000" dirty="0">
              <a:latin typeface="Times New Roman" panose="02020603050405020304" pitchFamily="18" charset="0"/>
            </a:endParaRPr>
          </a:p>
          <a:p>
            <a:pPr marL="0" indent="0" algn="just" defTabSz="457200">
              <a:lnSpc>
                <a:spcPct val="125000"/>
              </a:lnSpc>
              <a:buNone/>
            </a:pPr>
            <a:endParaRPr lang="ru-RU" sz="2000" dirty="0">
              <a:latin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642FFF5-8337-4F70-8AEE-0B389D3E8C48}"/>
              </a:ext>
            </a:extLst>
          </p:cNvPr>
          <p:cNvSpPr/>
          <p:nvPr/>
        </p:nvSpPr>
        <p:spPr>
          <a:xfrm>
            <a:off x="390230" y="246100"/>
            <a:ext cx="109464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 «Монологическое высказывание» </a:t>
            </a:r>
          </a:p>
        </p:txBody>
      </p:sp>
      <p:graphicFrame>
        <p:nvGraphicFramePr>
          <p:cNvPr id="2" name="Таблица 3">
            <a:extLst>
              <a:ext uri="{FF2B5EF4-FFF2-40B4-BE49-F238E27FC236}">
                <a16:creationId xmlns:a16="http://schemas.microsoft.com/office/drawing/2014/main" id="{6125F99F-C100-47FE-AD51-97007EA0F3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913050"/>
              </p:ext>
            </p:extLst>
          </p:nvPr>
        </p:nvGraphicFramePr>
        <p:xfrm>
          <a:off x="390230" y="719666"/>
          <a:ext cx="11442564" cy="4790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37818">
                  <a:extLst>
                    <a:ext uri="{9D8B030D-6E8A-4147-A177-3AD203B41FA5}">
                      <a16:colId xmlns:a16="http://schemas.microsoft.com/office/drawing/2014/main" val="2123066334"/>
                    </a:ext>
                  </a:extLst>
                </a:gridCol>
                <a:gridCol w="5304746">
                  <a:extLst>
                    <a:ext uri="{9D8B030D-6E8A-4147-A177-3AD203B41FA5}">
                      <a16:colId xmlns:a16="http://schemas.microsoft.com/office/drawing/2014/main" val="1733265876"/>
                    </a:ext>
                  </a:extLst>
                </a:gridCol>
              </a:tblGrid>
              <a:tr h="7370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выборе темы для монологического высказывания: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подготовке к монологическому высказыванию: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74068"/>
                  </a:ext>
                </a:extLst>
              </a:tr>
              <a:tr h="298036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Главная  задача при подготовке монолога — вспомнить особенности каждого типа речи. Темы соответствуют типам речи: описанию, повествованию, рассуждение;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определить, какая тема понятна, близка, соответствует знаниям, жизненному опыту, интересам;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использовать различные речевые конструкции при построении монолога, соответствующие типу речи;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используя речевую конструкцию необходимо строить связный текст;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старайтесь максимально использовать материалы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КИМов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для построения монолога.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продумать свой ответ, выстроив примерный план;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обратить внимание на необходимость логически связать ответы на вопросы,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предложенные после задания;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помнить, что можно не отвечать на предложенные вопросы или ответить лишь на некоторые, т.е. развивать монологическое высказывание по своему усмотрению.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666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6285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E981B4BC-E850-4510-85FF-E864BAFD9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1253331"/>
            <a:ext cx="10515600" cy="4351338"/>
          </a:xfrm>
        </p:spPr>
        <p:txBody>
          <a:bodyPr>
            <a:normAutofit/>
          </a:bodyPr>
          <a:lstStyle/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– Выполнение коммуникативной задачи в диалоге: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Участник итогового собеседования полностью справился с коммуникативной задачей: даны развёрнутые ответы на три вопроса в диалоге </a:t>
            </a:r>
            <a:r>
              <a:rPr lang="ru-RU" sz="20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3990 чел.(78%)</a:t>
            </a:r>
            <a:endParaRPr lang="ru-RU" sz="2000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Участник итогового собеседования частично справился с коммуникативной задачей: даны развёрнутые ответы на два вопроса в диалоге </a:t>
            </a:r>
            <a:r>
              <a:rPr lang="ru-RU" sz="20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1051 чел.(20%)</a:t>
            </a:r>
            <a:endParaRPr lang="ru-RU" sz="2000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Участник итогового собеседования частично справился с коммуникативной задачей: дан развёрнутый ответ на один вопрос в диалоге </a:t>
            </a:r>
            <a:r>
              <a:rPr lang="ru-RU" sz="20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172 чел.(3,5%)</a:t>
            </a:r>
            <a:endParaRPr lang="ru-RU" sz="2000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Участник итогового собеседования не справился с коммуникативной задачей: ответы на вопросы не даны, или даны односложные ответы </a:t>
            </a:r>
            <a:r>
              <a:rPr lang="ru-RU" sz="20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23 чел.(0,5%)</a:t>
            </a:r>
            <a:endParaRPr lang="ru-RU" sz="2000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 defTabSz="457200">
              <a:lnSpc>
                <a:spcPct val="135000"/>
              </a:lnSpc>
              <a:buNone/>
            </a:pPr>
            <a:endParaRPr lang="ru-RU" sz="2000" b="1" u="sng" dirty="0">
              <a:latin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EB8BE1A-391B-4B80-B0E1-13E90375F405}"/>
              </a:ext>
            </a:extLst>
          </p:cNvPr>
          <p:cNvSpPr/>
          <p:nvPr/>
        </p:nvSpPr>
        <p:spPr>
          <a:xfrm>
            <a:off x="407368" y="404664"/>
            <a:ext cx="115932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заданий 4 «Участие в диалоге» в соответствии с критериями оценивания</a:t>
            </a:r>
          </a:p>
        </p:txBody>
      </p:sp>
    </p:spTree>
    <p:extLst>
      <p:ext uri="{BB962C8B-B14F-4D97-AF65-F5344CB8AC3E}">
        <p14:creationId xmlns:p14="http://schemas.microsoft.com/office/powerpoint/2010/main" val="2838294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1E4B3A5D-3559-470B-B12C-3CF228FA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656" y="900595"/>
            <a:ext cx="4561004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Победители и призеры муниципального этапа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сочинений «Без срока давности»  в 2024 году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C2816FC-ED05-4B8D-AC50-DB67CA40C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206" y="1484784"/>
            <a:ext cx="10515600" cy="4351338"/>
          </a:xfrm>
        </p:spPr>
        <p:txBody>
          <a:bodyPr>
            <a:normAutofit/>
          </a:bodyPr>
          <a:lstStyle/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неумение создавать атмосферу «живой» беседы;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неполные односложные ответы на вопросы, задаваемые экзаменатором-собеседником;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отдельные обучающиеся испытывали затруднения, не могли ответить на вопросы экзаменатора-собеседника;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бедность речи, однообразие синтаксических конструкций;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отдельные обучающиеся испытывали затруднения при составлении текста-рассуждения, затруднения при построении полных распространенных предложений;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отсутствие связи новой реплики с предыдущими в диалоге; 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отклонение от выбранной темы беседы.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endParaRPr lang="ru-RU" sz="2000" dirty="0">
              <a:latin typeface="Times New Roman" panose="02020603050405020304" pitchFamily="18" charset="0"/>
            </a:endParaRPr>
          </a:p>
          <a:p>
            <a:pPr marL="0" indent="0" algn="just" defTabSz="457200">
              <a:lnSpc>
                <a:spcPct val="125000"/>
              </a:lnSpc>
              <a:buNone/>
            </a:pPr>
            <a:endParaRPr lang="ru-RU" sz="2000" dirty="0">
              <a:latin typeface="Times New Roman" panose="02020603050405020304" pitchFamily="18" charset="0"/>
            </a:endParaRPr>
          </a:p>
          <a:p>
            <a:pPr marL="0" indent="0" algn="just" defTabSz="457200">
              <a:lnSpc>
                <a:spcPct val="125000"/>
              </a:lnSpc>
              <a:buNone/>
            </a:pPr>
            <a:endParaRPr lang="ru-RU" sz="2000" dirty="0"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0BC2F41-EDA4-4AB8-B6DE-EF03DC8BF72C}"/>
              </a:ext>
            </a:extLst>
          </p:cNvPr>
          <p:cNvSpPr/>
          <p:nvPr/>
        </p:nvSpPr>
        <p:spPr>
          <a:xfrm>
            <a:off x="359206" y="106467"/>
            <a:ext cx="1147358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ошибки, которые были допущены обучающимися при выполнении задания 4 по критериям оценивания (выполнение коммуникативной задачи в диалоге) </a:t>
            </a:r>
          </a:p>
        </p:txBody>
      </p:sp>
    </p:spTree>
    <p:extLst>
      <p:ext uri="{BB962C8B-B14F-4D97-AF65-F5344CB8AC3E}">
        <p14:creationId xmlns:p14="http://schemas.microsoft.com/office/powerpoint/2010/main" val="2857123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1E4B3A5D-3559-470B-B12C-3CF228FA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656" y="900595"/>
            <a:ext cx="4561004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Победители и призеры муниципального этапа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сочинений «Без срока давности»  в 2024 году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Таблица 6">
            <a:extLst>
              <a:ext uri="{FF2B5EF4-FFF2-40B4-BE49-F238E27FC236}">
                <a16:creationId xmlns:a16="http://schemas.microsoft.com/office/drawing/2014/main" id="{74D16D02-897A-4AE5-AA5F-C4225C6ADC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0874035"/>
              </p:ext>
            </p:extLst>
          </p:nvPr>
        </p:nvGraphicFramePr>
        <p:xfrm>
          <a:off x="682492" y="887122"/>
          <a:ext cx="11102140" cy="536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85316">
                  <a:extLst>
                    <a:ext uri="{9D8B030D-6E8A-4147-A177-3AD203B41FA5}">
                      <a16:colId xmlns:a16="http://schemas.microsoft.com/office/drawing/2014/main" val="2910655635"/>
                    </a:ext>
                  </a:extLst>
                </a:gridCol>
                <a:gridCol w="7416824">
                  <a:extLst>
                    <a:ext uri="{9D8B030D-6E8A-4147-A177-3AD203B41FA5}">
                      <a16:colId xmlns:a16="http://schemas.microsoft.com/office/drawing/2014/main" val="41338045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ru-RU" sz="2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подготовке к выполнению задания: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ru-RU" sz="2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выполнении задания: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35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учесть количество вопросов для диалога (их три);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обобщить личный опыт, переданный в монологе, и перевести его на уровень конкретного примера. 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 внимательно слушать вопросы, которые задает собеседник;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 использовать речевой материал вопроса, это позволит увеличить объем высказывания; 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отвечая на вопросы, давать полный развернутый ответ, который может состоять из нескольких фраз;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не понял вопроса, не запомнил вопрос, затрудняешься на него ответить можно переспросить, уточнить: «Простите, я не расслышал, не совсем понял и др./ правильно ли я вас понял…»;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следует использовать вводные слова и предложения, обозначающие отношение к тому, о чём говорите.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контролировать речь, избегать при ответах на вопросы собеседника нарушения языковых норм.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794551"/>
                  </a:ext>
                </a:extLst>
              </a:tr>
            </a:tbl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CFFA0E3-EEE0-4BE3-B8B2-B980F5F0DCE6}"/>
              </a:ext>
            </a:extLst>
          </p:cNvPr>
          <p:cNvSpPr/>
          <p:nvPr/>
        </p:nvSpPr>
        <p:spPr>
          <a:xfrm>
            <a:off x="4026723" y="239169"/>
            <a:ext cx="3827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4 «Участие в диалоге» </a:t>
            </a:r>
          </a:p>
        </p:txBody>
      </p:sp>
    </p:spTree>
    <p:extLst>
      <p:ext uri="{BB962C8B-B14F-4D97-AF65-F5344CB8AC3E}">
        <p14:creationId xmlns:p14="http://schemas.microsoft.com/office/powerpoint/2010/main" val="865102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E981B4BC-E850-4510-85FF-E864BAFD9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966" y="547045"/>
            <a:ext cx="11953328" cy="1941735"/>
          </a:xfrm>
        </p:spPr>
        <p:txBody>
          <a:bodyPr>
            <a:normAutofit lnSpcReduction="10000"/>
          </a:bodyPr>
          <a:lstStyle/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i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– Соблюдение орфоэпических норм.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 defTabSz="457200" fontAlgn="ctr">
              <a:lnSpc>
                <a:spcPct val="115000"/>
              </a:lnSpc>
              <a:buNone/>
            </a:pPr>
            <a:r>
              <a:rPr lang="ru-RU" sz="1600" dirty="0">
                <a:latin typeface="Times New Roman" panose="02020603050405020304" pitchFamily="18" charset="0"/>
              </a:rPr>
              <a:t>– искажения при чтении имён собственных, терминов, научной и публицистической лексики, сложных, заимствованных слов;</a:t>
            </a:r>
          </a:p>
          <a:p>
            <a:pPr marL="0" indent="0" algn="just" defTabSz="457200" fontAlgn="ctr">
              <a:lnSpc>
                <a:spcPct val="115000"/>
              </a:lnSpc>
              <a:buNone/>
            </a:pPr>
            <a:r>
              <a:rPr lang="ru-RU" sz="1600" dirty="0">
                <a:latin typeface="Times New Roman" panose="02020603050405020304" pitchFamily="18" charset="0"/>
              </a:rPr>
              <a:t>– акцентологические ошибки;</a:t>
            </a:r>
          </a:p>
          <a:p>
            <a:pPr marL="0" indent="0" algn="just" defTabSz="457200" fontAlgn="ctr">
              <a:lnSpc>
                <a:spcPct val="115000"/>
              </a:lnSpc>
              <a:buNone/>
            </a:pPr>
            <a:r>
              <a:rPr lang="ru-RU" sz="1600" dirty="0">
                <a:latin typeface="Times New Roman" panose="02020603050405020304" pitchFamily="18" charset="0"/>
              </a:rPr>
              <a:t>– неумение пользоваться дополнительными графическими обозначениями;</a:t>
            </a:r>
          </a:p>
          <a:p>
            <a:pPr marL="0" indent="0" algn="just" defTabSz="457200" fontAlgn="ctr">
              <a:lnSpc>
                <a:spcPct val="115000"/>
              </a:lnSpc>
              <a:buNone/>
            </a:pPr>
            <a:r>
              <a:rPr lang="ru-RU" sz="1600" dirty="0">
                <a:latin typeface="Times New Roman" panose="02020603050405020304" pitchFamily="18" charset="0"/>
              </a:rPr>
              <a:t>– искажение звукового облика слова, пропуски букв, замена одних буквенных знаков другими.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0ECC1AF-7186-4970-B342-32BFD8FB31F4}"/>
              </a:ext>
            </a:extLst>
          </p:cNvPr>
          <p:cNvSpPr/>
          <p:nvPr/>
        </p:nvSpPr>
        <p:spPr>
          <a:xfrm>
            <a:off x="407368" y="332656"/>
            <a:ext cx="11521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9843B6B-1768-4B69-85B8-4B39152F0015}"/>
              </a:ext>
            </a:extLst>
          </p:cNvPr>
          <p:cNvSpPr/>
          <p:nvPr/>
        </p:nvSpPr>
        <p:spPr>
          <a:xfrm>
            <a:off x="191343" y="36581"/>
            <a:ext cx="113772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заданий 1-4 «Грамотность и фактическая точность речи»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6DEE206-2FD2-4126-8667-1CDDCE1AEAD2}"/>
              </a:ext>
            </a:extLst>
          </p:cNvPr>
          <p:cNvSpPr/>
          <p:nvPr/>
        </p:nvSpPr>
        <p:spPr>
          <a:xfrm>
            <a:off x="191343" y="2533314"/>
            <a:ext cx="11521279" cy="3773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1600" b="1" i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– Соблюдение грамматических норм.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наличие грамматических ошибок при склонении имён числительных;</a:t>
            </a:r>
          </a:p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нарушение связи управления, согласования;</a:t>
            </a:r>
          </a:p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неправильный выбор падежной формы существительного с предлогом и без него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ошибочное образование форм местоимения;</a:t>
            </a:r>
          </a:p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неправильное построение предложения с деепричастным и причастным;</a:t>
            </a:r>
          </a:p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ошибки в образовании причастий и деепричастий;</a:t>
            </a:r>
          </a:p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неправильное употребление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видо-временны́х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форм глаголов;</a:t>
            </a:r>
          </a:p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ошибочное образование глаголов несовершенного вида;</a:t>
            </a:r>
          </a:p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ошибки в построение сложноподчиненных предложений;</a:t>
            </a:r>
          </a:p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ошибки в построении предложения с однородными членами;</a:t>
            </a:r>
          </a:p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ошибки в построении предложений;</a:t>
            </a:r>
          </a:p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нарушение связи между подлежащим и сказуемым и др.</a:t>
            </a:r>
          </a:p>
        </p:txBody>
      </p:sp>
    </p:spTree>
    <p:extLst>
      <p:ext uri="{BB962C8B-B14F-4D97-AF65-F5344CB8AC3E}">
        <p14:creationId xmlns:p14="http://schemas.microsoft.com/office/powerpoint/2010/main" val="2461006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E981B4BC-E850-4510-85FF-E864BAFD9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32766"/>
            <a:ext cx="12192000" cy="594646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i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– Соблюдение речевых норм.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смешение паронимов;</a:t>
            </a: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нарушение лексической сочетаемости;</a:t>
            </a: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неоправданное употребление просторечных слов;</a:t>
            </a: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употребление слов-паразитов, частое повторение слова</a:t>
            </a: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также;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плеоназмы;</a:t>
            </a: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неправильный выбор лексической единицы из-за незнания лексического значения слов;</a:t>
            </a: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ошибки, связанные с употреблением в одном предложении однокоренных слов, тавтология;</a:t>
            </a: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неоправданный повтор одной и той же мысли;</a:t>
            </a: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неоправданное повторение слова;</a:t>
            </a: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однообразие синтаксических конструкций и др.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i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1400" b="1" i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b="1" i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Фактическая точность речи.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фактические ошибки при пересказе;</a:t>
            </a: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ошибки в передаче последовательности действий, установлении причин и следствий событий.</a:t>
            </a:r>
            <a:endParaRPr lang="ru-RU" sz="2000" b="1" u="sng" dirty="0"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0ECC1AF-7186-4970-B342-32BFD8FB31F4}"/>
              </a:ext>
            </a:extLst>
          </p:cNvPr>
          <p:cNvSpPr/>
          <p:nvPr/>
        </p:nvSpPr>
        <p:spPr>
          <a:xfrm>
            <a:off x="407368" y="332656"/>
            <a:ext cx="11521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9843B6B-1768-4B69-85B8-4B39152F0015}"/>
              </a:ext>
            </a:extLst>
          </p:cNvPr>
          <p:cNvSpPr/>
          <p:nvPr/>
        </p:nvSpPr>
        <p:spPr>
          <a:xfrm>
            <a:off x="407368" y="178768"/>
            <a:ext cx="113772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заданий 1-4 «Грамотность и фактическая точность речи»</a:t>
            </a:r>
          </a:p>
        </p:txBody>
      </p:sp>
    </p:spTree>
    <p:extLst>
      <p:ext uri="{BB962C8B-B14F-4D97-AF65-F5344CB8AC3E}">
        <p14:creationId xmlns:p14="http://schemas.microsoft.com/office/powerpoint/2010/main" val="1604102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E981B4BC-E850-4510-85FF-E864BAFD9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152" y="116632"/>
            <a:ext cx="11770496" cy="594646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На высоком уровне (более 90%) сформированы следующие умения: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– умение при чтении текста вслух интонационно оформлять представленный текст (97%); 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– умение выбирать темп чтения текста в зависимости от коммуникативной задачи (93%);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На оптимальном уровне (более 75%) сформированы такие предметные и метапредметные умения как: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– умение строить монологические высказывания в соответствии с коммуникативной задачей, приводить не менее 10 фраз по теме высказывания (85%);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– умение соблюдать логику монологического высказывания (79%).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– умение отвечать на задаваемые вопросы во время диалога с экзаменатором-собеседником (78%);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На среднем уровне (более 65%) сформированы такие предметные и метапредметные умения, проверяемые в результате итогового собеседования, как: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– умение включать приведенное высказывание в текст во время пересказа уместно и логично (73%);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– умение лингвистически правильно применять способы цитирования (72%);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– умение пересказывать предложенный текст, сохраняя все </a:t>
            </a:r>
            <a:r>
              <a:rPr lang="ru-RU" sz="7400" dirty="0" err="1">
                <a:latin typeface="Times New Roman" panose="02020603050405020304" pitchFamily="18" charset="0"/>
              </a:rPr>
              <a:t>микротемы</a:t>
            </a:r>
            <a:r>
              <a:rPr lang="ru-RU" sz="7400" dirty="0">
                <a:latin typeface="Times New Roman" panose="02020603050405020304" pitchFamily="18" charset="0"/>
              </a:rPr>
              <a:t> исходного текста (67%);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>
                <a:latin typeface="Times New Roman" panose="02020603050405020304" pitchFamily="18" charset="0"/>
              </a:rPr>
              <a:t>Недостаточно </a:t>
            </a:r>
            <a:r>
              <a:rPr lang="ru-RU" sz="7400" dirty="0">
                <a:latin typeface="Times New Roman" panose="02020603050405020304" pitchFamily="18" charset="0"/>
              </a:rPr>
              <a:t>сформированы следующие умения: 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– умение не искажать слова в процессе речевой деятельности (54%);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– умение соблюдать орфоэпические, грамматические, речевые нормы;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400" dirty="0">
                <a:latin typeface="Times New Roman" panose="02020603050405020304" pitchFamily="18" charset="0"/>
              </a:rPr>
              <a:t>– умение соблюдать фактическую точность речи. 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7400" dirty="0">
              <a:latin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000" b="1" u="sng" dirty="0"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0ECC1AF-7186-4970-B342-32BFD8FB31F4}"/>
              </a:ext>
            </a:extLst>
          </p:cNvPr>
          <p:cNvSpPr/>
          <p:nvPr/>
        </p:nvSpPr>
        <p:spPr>
          <a:xfrm>
            <a:off x="407368" y="332656"/>
            <a:ext cx="11521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222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E981B4BC-E850-4510-85FF-E864BAFD9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8" y="447952"/>
            <a:ext cx="12192000" cy="650943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учителям русского языка и литературы:</a:t>
            </a:r>
            <a:endParaRPr lang="ru-RU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вести системную работу, направленную на повышение уровня читательской грамотности, овладение навыками смыслового чтения;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усилить контроль за техникой осмысленного чтения, проверять понимание содержания читаемого, которое проявляется в правильном оформлении фонетической стороны устной речи;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целенаправленно обучать созданию монологических высказываний разной коммуникативной направленности в зависимости от целей, сферы и ситуации общения с соблюдением норм современного русского литературного языка и речевого этикета, развивать умение использовать различные способы цитирования в устной и письменной речи;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для предупреждения грамматических и речевых ошибок, обогащения словарного запаса учащихся усилить работу, направленную на освоение грамматических норм русской речи (склонение числительных, согласование подлежащего и сказуемого, построение предложений с однородными членами, причастными и деепричастными оборотами и др.), речевых норм (использование слова в соответствии с его лексическим значением, учётом лексической сочетаемости и др.);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использовать результаты итогового собеседования при перспективном планировании работы для повышения качества подготовки обучающихся, подготовки к ГИА по русскому языку, литературе; рекомендовать учителям-словесникам внести соответствующие коррективы в план подготовки обучающихся к ГИА;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планировать организацию индивидуальных и групповых консультаций по подготовке к итоговому собеседованию,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обеспечить индивидуальные образовательные маршруты с обучающимися группы риска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u="sng" dirty="0">
                <a:latin typeface="Times New Roman" panose="02020603050405020304" pitchFamily="18" charset="0"/>
              </a:rPr>
              <a:t>экспертов по повышению качества проверки устных ответов участников ИС в МО: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осуществлять оценивание устных ответов участников итогового собеседования с  соблюдением требований, представленных на сайте ФГБНУ «ФИПИ»;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принимать участие в региональных, городских практических мероприятиях по проверке и оцениванию устных ответов участников итогового собеседования</a:t>
            </a:r>
            <a:r>
              <a:rPr lang="ru-RU" sz="2000" b="1" u="sng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0ECC1AF-7186-4970-B342-32BFD8FB31F4}"/>
              </a:ext>
            </a:extLst>
          </p:cNvPr>
          <p:cNvSpPr/>
          <p:nvPr/>
        </p:nvSpPr>
        <p:spPr>
          <a:xfrm>
            <a:off x="155340" y="291116"/>
            <a:ext cx="11521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B5BEB67-2E5E-4CD1-B6E2-650CB980544A}"/>
              </a:ext>
            </a:extLst>
          </p:cNvPr>
          <p:cNvSpPr/>
          <p:nvPr/>
        </p:nvSpPr>
        <p:spPr>
          <a:xfrm>
            <a:off x="515380" y="47843"/>
            <a:ext cx="113052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использование результатов анализа итогового собеседования по русскому языку. </a:t>
            </a:r>
          </a:p>
        </p:txBody>
      </p:sp>
    </p:spTree>
    <p:extLst>
      <p:ext uri="{BB962C8B-B14F-4D97-AF65-F5344CB8AC3E}">
        <p14:creationId xmlns:p14="http://schemas.microsoft.com/office/powerpoint/2010/main" val="1909316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E981B4BC-E850-4510-85FF-E864BAFD9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592116"/>
            <a:ext cx="11593288" cy="5946466"/>
          </a:xfrm>
        </p:spPr>
        <p:txBody>
          <a:bodyPr>
            <a:normAutofit lnSpcReduction="10000"/>
          </a:bodyPr>
          <a:lstStyle/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мероприятий, направленный на повышение качества профессиональной подготовки и ПК учителей русского языка и литературы, реализуемых в системе дополнительного профессионального образования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организовать курсы повышения квалификации для учителей русского языка «Развитие читательской культуры и коммуникативной компетенции обучающихся», «Развитие метапредметных умений при подготовке к итоговому собеседованию» и др.;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подготовить методические рекомендации для учителей по специфике оценивания итогового собеседования обучающихся с ОВЗ;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проводить региональные обучающие интенсивы в форме семинаров и вебинаров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мастер-классов, тренингов для экспертов с целью определения единых подходов к проверке, разъяснения критериев оценивания, обсуждения сложных случаев оценивания итогового собеседования;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организовывать обучающие мероприятия для экзаменаторов-собеседников, ведущих диалог с девятиклассниками. Для успешного проведения устного собеседования экзаменаторы-собеседники должны владеть умениями: создать атмосферу «живой» беседы, стимулировать речь обучающегося, обеспечивать комфортную психологическую обстановку.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000" b="1" u="sng" dirty="0"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0ECC1AF-7186-4970-B342-32BFD8FB31F4}"/>
              </a:ext>
            </a:extLst>
          </p:cNvPr>
          <p:cNvSpPr/>
          <p:nvPr/>
        </p:nvSpPr>
        <p:spPr>
          <a:xfrm>
            <a:off x="407368" y="332656"/>
            <a:ext cx="11521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B5BEB67-2E5E-4CD1-B6E2-650CB980544A}"/>
              </a:ext>
            </a:extLst>
          </p:cNvPr>
          <p:cNvSpPr/>
          <p:nvPr/>
        </p:nvSpPr>
        <p:spPr>
          <a:xfrm>
            <a:off x="443372" y="32853"/>
            <a:ext cx="113052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использование результатов анализа итогового собеседования по русскому языку. </a:t>
            </a:r>
          </a:p>
        </p:txBody>
      </p:sp>
    </p:spTree>
    <p:extLst>
      <p:ext uri="{BB962C8B-B14F-4D97-AF65-F5344CB8AC3E}">
        <p14:creationId xmlns:p14="http://schemas.microsoft.com/office/powerpoint/2010/main" val="1574991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415480" y="187092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363538" algn="just">
              <a:lnSpc>
                <a:spcPct val="100000"/>
              </a:lnSpc>
              <a:buNone/>
            </a:pP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Статистическая информация об участниках итогового собеседования в МО: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AA6701C4-788B-43E5-A6F4-0EF62DC6E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790387"/>
              </p:ext>
            </p:extLst>
          </p:nvPr>
        </p:nvGraphicFramePr>
        <p:xfrm>
          <a:off x="191345" y="836712"/>
          <a:ext cx="12000654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31434">
                  <a:extLst>
                    <a:ext uri="{9D8B030D-6E8A-4147-A177-3AD203B41FA5}">
                      <a16:colId xmlns:a16="http://schemas.microsoft.com/office/drawing/2014/main" val="3335711089"/>
                    </a:ext>
                  </a:extLst>
                </a:gridCol>
                <a:gridCol w="1490863">
                  <a:extLst>
                    <a:ext uri="{9D8B030D-6E8A-4147-A177-3AD203B41FA5}">
                      <a16:colId xmlns:a16="http://schemas.microsoft.com/office/drawing/2014/main" val="802786121"/>
                    </a:ext>
                  </a:extLst>
                </a:gridCol>
                <a:gridCol w="1847301">
                  <a:extLst>
                    <a:ext uri="{9D8B030D-6E8A-4147-A177-3AD203B41FA5}">
                      <a16:colId xmlns:a16="http://schemas.microsoft.com/office/drawing/2014/main" val="235076147"/>
                    </a:ext>
                  </a:extLst>
                </a:gridCol>
                <a:gridCol w="1271875">
                  <a:extLst>
                    <a:ext uri="{9D8B030D-6E8A-4147-A177-3AD203B41FA5}">
                      <a16:colId xmlns:a16="http://schemas.microsoft.com/office/drawing/2014/main" val="394077972"/>
                    </a:ext>
                  </a:extLst>
                </a:gridCol>
                <a:gridCol w="1509712">
                  <a:extLst>
                    <a:ext uri="{9D8B030D-6E8A-4147-A177-3AD203B41FA5}">
                      <a16:colId xmlns:a16="http://schemas.microsoft.com/office/drawing/2014/main" val="2100585179"/>
                    </a:ext>
                  </a:extLst>
                </a:gridCol>
                <a:gridCol w="1465838">
                  <a:extLst>
                    <a:ext uri="{9D8B030D-6E8A-4147-A177-3AD203B41FA5}">
                      <a16:colId xmlns:a16="http://schemas.microsoft.com/office/drawing/2014/main" val="1350809791"/>
                    </a:ext>
                  </a:extLst>
                </a:gridCol>
                <a:gridCol w="1451426">
                  <a:extLst>
                    <a:ext uri="{9D8B030D-6E8A-4147-A177-3AD203B41FA5}">
                      <a16:colId xmlns:a16="http://schemas.microsoft.com/office/drawing/2014/main" val="1282647439"/>
                    </a:ext>
                  </a:extLst>
                </a:gridCol>
                <a:gridCol w="1332205">
                  <a:extLst>
                    <a:ext uri="{9D8B030D-6E8A-4147-A177-3AD203B41FA5}">
                      <a16:colId xmlns:a16="http://schemas.microsoft.com/office/drawing/2014/main" val="29487148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участников, зарегистрированных  в РИС ГИА для участия в ИС-9 на  12.02.2025, 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Фактическое количество участников ИС-9, чел.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отсутствующих участников ИС-9, 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проведения ИС-9	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Очно/дистанционно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 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меткой в РИС ГИА «ОВЗ» из них участников 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меткой в РИС ГИА «ОВЗ»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Участников, получивших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«Зачет»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Участников, получивших</a:t>
                      </a:r>
                    </a:p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«Незачет»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экспертов, задействованных при проведении ИС-9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727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5236</a:t>
                      </a:r>
                    </a:p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5229/7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(из 13 ОУ)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313</a:t>
                      </a:r>
                    </a:p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598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235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E981B4BC-E850-4510-85FF-E864BAFD9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88" y="532711"/>
            <a:ext cx="11809312" cy="5946466"/>
          </a:xfrm>
        </p:spPr>
        <p:txBody>
          <a:bodyPr>
            <a:normAutofit/>
          </a:bodyPr>
          <a:lstStyle/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Перечень конкретных мероприятий для обучающихся ОУ по популяризации чтения, развитию функциональной грамотности, повышению мотивации школьников к овладению качественной устной речью: </a:t>
            </a: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проведение массовых мероприятий и акций,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направленных на стимулирование чтения среди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школьников: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литературных гостиных, литературных вечеров, читательских декад,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марафонов,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дебат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-клубов, киноклубов, конкурсов плакатов,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буктрейлеров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прочитанным произведениям др.;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ctr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проведение мастер-классов по развитию навыков публичного выступления и ораторского мастерства с обсуждение актуальных для школьников тем: увлечения, дружба, семья, любовь, планы, мечты и т.д.;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развитие школьных СМИ, школьных театральных студий, организация встреч с писателями, журналистами и др.;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популяризация семейного чтения;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консолидация усилий в поддержке и продвижении чтения с социальными партнерами: высшими учебными учреждениями, учреждениями культуры: библиотеками, театрами.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000" b="1" u="sng" dirty="0"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0ECC1AF-7186-4970-B342-32BFD8FB31F4}"/>
              </a:ext>
            </a:extLst>
          </p:cNvPr>
          <p:cNvSpPr/>
          <p:nvPr/>
        </p:nvSpPr>
        <p:spPr>
          <a:xfrm>
            <a:off x="407368" y="332656"/>
            <a:ext cx="11521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B5BEB67-2E5E-4CD1-B6E2-650CB980544A}"/>
              </a:ext>
            </a:extLst>
          </p:cNvPr>
          <p:cNvSpPr/>
          <p:nvPr/>
        </p:nvSpPr>
        <p:spPr>
          <a:xfrm>
            <a:off x="443372" y="32853"/>
            <a:ext cx="113052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использование результатов анализа итогового собеседования по русскому языку. </a:t>
            </a:r>
          </a:p>
        </p:txBody>
      </p:sp>
    </p:spTree>
    <p:extLst>
      <p:ext uri="{BB962C8B-B14F-4D97-AF65-F5344CB8AC3E}">
        <p14:creationId xmlns:p14="http://schemas.microsoft.com/office/powerpoint/2010/main" val="343362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9856" y="1124744"/>
            <a:ext cx="12052285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540385" algn="l"/>
              </a:tabLs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BDD8320-FB71-4360-88B2-1F0765537DF7}"/>
              </a:ext>
            </a:extLst>
          </p:cNvPr>
          <p:cNvSpPr/>
          <p:nvPr/>
        </p:nvSpPr>
        <p:spPr>
          <a:xfrm>
            <a:off x="414102" y="1340768"/>
            <a:ext cx="115932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Интонация: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Интонация соответствует пунктуационному оформлению текста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5070   чел.(97 %)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Интонация не соответствуют пунктуационному оформлению текста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163 чел. (3%)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 участника с ОВЗ не оценивались по критерию).</a:t>
            </a: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Темп чтения: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 чтения соответствует коммуникативной задаче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4887 чел.(93%)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 чтения не соответствует коммуникативной задаче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333 чел. (7%)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(16 участников с ОВЗ не оценивались по критерию).</a:t>
            </a: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Искажения слов: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Искажения слов нет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2831 чел.(54%)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Допущено одно искажение слова или более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2389 чел.(46%)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(16 участников с ОВЗ не оценивались по критерию).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EF00B7A-CFC4-4604-AB02-57EF9C01358D}"/>
              </a:ext>
            </a:extLst>
          </p:cNvPr>
          <p:cNvSpPr/>
          <p:nvPr/>
        </p:nvSpPr>
        <p:spPr>
          <a:xfrm>
            <a:off x="299353" y="208795"/>
            <a:ext cx="118227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задания 1 «Чтение текста вслух» в соответствии с критериями проверки</a:t>
            </a:r>
          </a:p>
        </p:txBody>
      </p:sp>
    </p:spTree>
    <p:extLst>
      <p:ext uri="{BB962C8B-B14F-4D97-AF65-F5344CB8AC3E}">
        <p14:creationId xmlns:p14="http://schemas.microsoft.com/office/powerpoint/2010/main" val="1250013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97E03D3-7E76-4323-AF12-6F96230B42A5}"/>
              </a:ext>
            </a:extLst>
          </p:cNvPr>
          <p:cNvSpPr/>
          <p:nvPr/>
        </p:nvSpPr>
        <p:spPr>
          <a:xfrm>
            <a:off x="238672" y="95898"/>
            <a:ext cx="119533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4FB7F26-D558-43A3-8063-52177465C289}"/>
              </a:ext>
            </a:extLst>
          </p:cNvPr>
          <p:cNvSpPr/>
          <p:nvPr/>
        </p:nvSpPr>
        <p:spPr>
          <a:xfrm>
            <a:off x="238672" y="1412776"/>
            <a:ext cx="11714656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9271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искажения имён собственных,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числительных,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терминов, научной и публицистической лексики, сложных слов;</a:t>
            </a:r>
          </a:p>
          <a:p>
            <a:pPr marR="9271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искажение звукового облика слова, пропуски букв, замена одних буквенных знаков другими;</a:t>
            </a:r>
          </a:p>
          <a:p>
            <a:pPr marR="9271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неумение пользоваться дополнительными графическими обозначениями, «считывать» знаки ударения в словах;</a:t>
            </a:r>
          </a:p>
          <a:p>
            <a:pPr marR="9271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интонация не соответствует знакам препинания текста (паузы, фразовое ударение, словесное ударение, повышение – понижение громкости голоса);</a:t>
            </a:r>
          </a:p>
          <a:p>
            <a:pPr marR="9271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нарушение темпа чтения (медленное, монотонное, отрывистое), нарушение четкости произношения;</a:t>
            </a:r>
          </a:p>
          <a:p>
            <a:pPr algn="just" fontAlgn="ctr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неоправданно длинные паузы в речи;</a:t>
            </a:r>
          </a:p>
          <a:p>
            <a:pPr marR="9271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у отдельных участников собеседования преобладает чтение с полным отсутствием интонирования, «механическое» чтение с непониманием содержания текста.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510905D-F2E9-4DE0-920E-01E27A79FC3F}"/>
              </a:ext>
            </a:extLst>
          </p:cNvPr>
          <p:cNvSpPr/>
          <p:nvPr/>
        </p:nvSpPr>
        <p:spPr>
          <a:xfrm>
            <a:off x="246181" y="434452"/>
            <a:ext cx="117146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ошибки, допущенные обучающимися при выполнении задания 1 по критериям оценивания (интонация, темп чтения, искажения слов) </a:t>
            </a:r>
          </a:p>
        </p:txBody>
      </p:sp>
    </p:spTree>
    <p:extLst>
      <p:ext uri="{BB962C8B-B14F-4D97-AF65-F5344CB8AC3E}">
        <p14:creationId xmlns:p14="http://schemas.microsoft.com/office/powerpoint/2010/main" val="786710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97E03D3-7E76-4323-AF12-6F96230B42A5}"/>
              </a:ext>
            </a:extLst>
          </p:cNvPr>
          <p:cNvSpPr/>
          <p:nvPr/>
        </p:nvSpPr>
        <p:spPr>
          <a:xfrm>
            <a:off x="238672" y="95898"/>
            <a:ext cx="119533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D00C1F4D-8697-4885-A717-7AD07892AE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339512"/>
              </p:ext>
            </p:extLst>
          </p:nvPr>
        </p:nvGraphicFramePr>
        <p:xfrm>
          <a:off x="238672" y="1340768"/>
          <a:ext cx="11089232" cy="475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13312">
                  <a:extLst>
                    <a:ext uri="{9D8B030D-6E8A-4147-A177-3AD203B41FA5}">
                      <a16:colId xmlns:a16="http://schemas.microsoft.com/office/drawing/2014/main" val="941554622"/>
                    </a:ext>
                  </a:extLst>
                </a:gridCol>
                <a:gridCol w="5375920">
                  <a:extLst>
                    <a:ext uri="{9D8B030D-6E8A-4147-A177-3AD203B41FA5}">
                      <a16:colId xmlns:a16="http://schemas.microsoft.com/office/drawing/2014/main" val="2553408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подготовке к чтению текста: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чтении текста вслух: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418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осмыслить содержание текста;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обратить внимание на слова, имеющие знак ударения;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расставить  пропущенные ударения в </a:t>
                      </a:r>
                      <a:r>
                        <a:rPr lang="ru-RU" sz="20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орфоэпически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трудных словах текста;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просклонять числительные, имеющиеся в тексте;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несколько раз прочитать имена собственные, трудные слова, термины, понятия;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повторное проговаривание имен собственных, числительных, малознакомых слов в процессе подготовки чтения избавит от ошибок.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перед началом чтения сделать глубокий  и медленный вдох, затем такой же выдох. Это поможет начать чтение в оптимальном  темпе; </a:t>
                      </a:r>
                    </a:p>
                    <a:p>
                      <a:pPr marL="342900" indent="-342900" algn="just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читать громко, четко проговаривая слова, придавать голосу необходимую эмоциональную окраску;</a:t>
                      </a:r>
                    </a:p>
                    <a:p>
                      <a:pPr marL="342900" indent="-342900" algn="just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соблюдать паузы, оптимальный темп речи;</a:t>
                      </a:r>
                    </a:p>
                    <a:p>
                      <a:pPr marL="342900" indent="-342900" algn="just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необходимо ставить фразовое и словесное ударение;</a:t>
                      </a:r>
                    </a:p>
                    <a:p>
                      <a:pPr marL="342900" indent="-342900" algn="just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соблюдать речевое оформление внутри предложения: повышение – понижение громкости голоса и интонацию конца предложения.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494069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F42578F-4165-4162-9D7A-69007B72AA0F}"/>
              </a:ext>
            </a:extLst>
          </p:cNvPr>
          <p:cNvSpPr/>
          <p:nvPr/>
        </p:nvSpPr>
        <p:spPr>
          <a:xfrm>
            <a:off x="3215680" y="466570"/>
            <a:ext cx="55816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задания 1 «Чтение текста вслух» </a:t>
            </a:r>
          </a:p>
        </p:txBody>
      </p:sp>
    </p:spTree>
    <p:extLst>
      <p:ext uri="{BB962C8B-B14F-4D97-AF65-F5344CB8AC3E}">
        <p14:creationId xmlns:p14="http://schemas.microsoft.com/office/powerpoint/2010/main" val="1131028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CD5B541-7B14-458B-B01E-AFF49FF55BE6}"/>
              </a:ext>
            </a:extLst>
          </p:cNvPr>
          <p:cNvSpPr/>
          <p:nvPr/>
        </p:nvSpPr>
        <p:spPr>
          <a:xfrm>
            <a:off x="263352" y="188640"/>
            <a:ext cx="11737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задания 2</a:t>
            </a:r>
          </a:p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«Подробный пересказ текста с включением приведенного высказывания» 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981B4BC-E850-4510-85FF-E864BAFD9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896526"/>
            <a:ext cx="11449272" cy="4351338"/>
          </a:xfrm>
        </p:spPr>
        <p:txBody>
          <a:bodyPr>
            <a:noAutofit/>
          </a:bodyPr>
          <a:lstStyle/>
          <a:p>
            <a:pPr marL="0" indent="0" defTabSz="457200"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Сохранение при пересказе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текста:</a:t>
            </a:r>
          </a:p>
          <a:p>
            <a:pPr marL="0" indent="0" defTabSz="45720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основные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исходного текста сохранены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3517 чел.(67%)</a:t>
            </a:r>
          </a:p>
          <a:p>
            <a:pPr marL="0" indent="0" defTabSz="45720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Упущена или добавлена одна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1534 чел.(29%)</a:t>
            </a:r>
          </a:p>
          <a:p>
            <a:pPr marL="0" indent="0" defTabSz="45720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Упущены или добавлены две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более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182 чел.(4%)</a:t>
            </a:r>
          </a:p>
          <a:p>
            <a:pPr marL="0" indent="0" defTabSz="45720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 участника с ОВЗ не оценивались по критерию).</a:t>
            </a:r>
          </a:p>
          <a:p>
            <a:pPr marL="0" indent="0" defTabSz="457200"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Работа с высказыванием:</a:t>
            </a:r>
          </a:p>
          <a:p>
            <a:pPr marL="0" indent="0" defTabSz="457200">
              <a:lnSpc>
                <a:spcPct val="12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Приведенное высказывание включено в текст во время пересказа уместно и логично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3814 чел.(73%)</a:t>
            </a:r>
          </a:p>
          <a:p>
            <a:pPr marL="0" indent="0" defTabSz="457200">
              <a:lnSpc>
                <a:spcPct val="12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Приведенное высказывание включено в текст во время пересказа неуместно и/или нелогично, или приведенное высказывание не включено в текст во время пересказа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1420 чел. (27%)</a:t>
            </a:r>
          </a:p>
          <a:p>
            <a:pPr marL="0" indent="0" defTabSz="457200">
              <a:lnSpc>
                <a:spcPct val="12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участника с ОВЗ не оценивались по критерию).</a:t>
            </a:r>
          </a:p>
          <a:p>
            <a:pPr marL="0" indent="0" defTabSz="457200"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Способы цитирования:</a:t>
            </a:r>
          </a:p>
          <a:p>
            <a:pPr marL="0" indent="0" defTabSz="45720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Ошибок при цитировании нет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3760 чел.(72%)</a:t>
            </a:r>
          </a:p>
          <a:p>
            <a:pPr marL="0" indent="0" defTabSz="45720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Допущена одна ошибка при цитировании или более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1476 чел.(28%)</a:t>
            </a:r>
          </a:p>
        </p:txBody>
      </p:sp>
    </p:spTree>
    <p:extLst>
      <p:ext uri="{BB962C8B-B14F-4D97-AF65-F5344CB8AC3E}">
        <p14:creationId xmlns:p14="http://schemas.microsoft.com/office/powerpoint/2010/main" val="1440251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1E4B3A5D-3559-470B-B12C-3CF228FA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656" y="900595"/>
            <a:ext cx="4561004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Победители и призеры муниципального этапа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сочинений «Без срока давности»  в 2024 году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C2816FC-ED05-4B8D-AC50-DB67CA40C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77" y="1484784"/>
            <a:ext cx="10515600" cy="4351338"/>
          </a:xfrm>
        </p:spPr>
        <p:txBody>
          <a:bodyPr>
            <a:normAutofit/>
          </a:bodyPr>
          <a:lstStyle/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присутствие сжатого пересказа вместо подробного;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упущение при пересказе одной, реже нескольких </a:t>
            </a:r>
            <a:r>
              <a:rPr lang="ru-RU" sz="2000" dirty="0" err="1">
                <a:latin typeface="Times New Roman" panose="02020603050405020304" pitchFamily="18" charset="0"/>
              </a:rPr>
              <a:t>микротем</a:t>
            </a:r>
            <a:r>
              <a:rPr lang="ru-RU" sz="2000" dirty="0">
                <a:latin typeface="Times New Roman" panose="02020603050405020304" pitchFamily="18" charset="0"/>
              </a:rPr>
              <a:t>;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неуместное использование цитаты при пересказе или её отсутствие;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неверное использование способов цитирования;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при цитировании не указан источник высказывания;</a:t>
            </a:r>
          </a:p>
          <a:p>
            <a:pPr marL="0" indent="0" algn="just" defTabSz="457200">
              <a:lnSpc>
                <a:spcPct val="12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</a:rPr>
              <a:t>– формальное включение цитаты в пересказ (в начале или в конце текста).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642FFF5-8337-4F70-8AEE-0B389D3E8C48}"/>
              </a:ext>
            </a:extLst>
          </p:cNvPr>
          <p:cNvSpPr/>
          <p:nvPr/>
        </p:nvSpPr>
        <p:spPr>
          <a:xfrm>
            <a:off x="390230" y="246100"/>
            <a:ext cx="109464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ошибки, которые были допущены обучающимися при выполнении задания 2 по критериям оценивания (сохранение при пересказе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текста, работа с высказыванием, способы цитирования) </a:t>
            </a:r>
          </a:p>
        </p:txBody>
      </p:sp>
    </p:spTree>
    <p:extLst>
      <p:ext uri="{BB962C8B-B14F-4D97-AF65-F5344CB8AC3E}">
        <p14:creationId xmlns:p14="http://schemas.microsoft.com/office/powerpoint/2010/main" val="1343675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1E4B3A5D-3559-470B-B12C-3CF228FA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656" y="900595"/>
            <a:ext cx="4561004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Победители и призеры муниципального этапа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сочинений «Без срока давности»  в 2024 году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id="{BAEBFC6C-102F-4578-AA30-91BBC3326B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5478004"/>
              </p:ext>
            </p:extLst>
          </p:nvPr>
        </p:nvGraphicFramePr>
        <p:xfrm>
          <a:off x="191344" y="629656"/>
          <a:ext cx="11737304" cy="566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62607">
                  <a:extLst>
                    <a:ext uri="{9D8B030D-6E8A-4147-A177-3AD203B41FA5}">
                      <a16:colId xmlns:a16="http://schemas.microsoft.com/office/drawing/2014/main" val="200079429"/>
                    </a:ext>
                  </a:extLst>
                </a:gridCol>
                <a:gridCol w="4274697">
                  <a:extLst>
                    <a:ext uri="{9D8B030D-6E8A-4147-A177-3AD203B41FA5}">
                      <a16:colId xmlns:a16="http://schemas.microsoft.com/office/drawing/2014/main" val="40354274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подготовке к пересказу: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пересказе текста вслух: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627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разделить текст на смысловые части в соответствии с абзацным членением;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определить основную информацию  микротем и последовательность изложения;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выделить (выписать, подчеркнуть) ключевые слова в тексте, распределить их по </a:t>
                      </a:r>
                      <a:r>
                        <a:rPr lang="ru-RU" sz="20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микротемам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понять логику развития авторской мысли;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зафиксировать фактологическую основу текста (даты, цифры, имена собственные, топонимы, термины); уделить им особое внимание, это поможет избежать фактических ошибок;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обратить внимание на авторство цитаты. Определите, кто автор цитаты (герой текста, современник, коллега и др.);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продумать, в какую часть текста уместно включить цитату, чтобы не забыть цитату, поставьте на полях большую Ц;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выбрать один из способов цитирования для включения высказывания в текст (прямую или косвенную речь, вводные слова).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подробно излагать содержание текста по ключевым словам </a:t>
                      </a:r>
                      <a:r>
                        <a:rPr lang="ru-RU" sz="20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микротем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использовать авторские обороты речи, сохранять стиль текста-образца, количество и содержание </a:t>
                      </a:r>
                      <a:r>
                        <a:rPr lang="ru-RU" sz="20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микротем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избегать фактических ошибок;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уместно включать в пересказ предложенное высказывание, используя один из способов цитирования.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188005"/>
                  </a:ext>
                </a:extLst>
              </a:tr>
            </a:tbl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15D5F1A-9AAE-4F86-AB9E-D26C5F659846}"/>
              </a:ext>
            </a:extLst>
          </p:cNvPr>
          <p:cNvSpPr/>
          <p:nvPr/>
        </p:nvSpPr>
        <p:spPr>
          <a:xfrm>
            <a:off x="263352" y="254264"/>
            <a:ext cx="11521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 «Подробный пересказ текста с включением приведенного высказывания</a:t>
            </a:r>
            <a:r>
              <a:rPr lang="ru-RU" dirty="0"/>
              <a:t>» </a:t>
            </a:r>
          </a:p>
        </p:txBody>
      </p:sp>
    </p:spTree>
    <p:extLst>
      <p:ext uri="{BB962C8B-B14F-4D97-AF65-F5344CB8AC3E}">
        <p14:creationId xmlns:p14="http://schemas.microsoft.com/office/powerpoint/2010/main" val="3910922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E981B4BC-E850-4510-85FF-E864BAFD9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1253331"/>
            <a:ext cx="10441160" cy="435133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Выполнение коммуникативной задачи в монологическом высказывании: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Участник итогового собеседования полностью справился с коммуникативной задачей: приведено не менее 10 фраз по теме высказывания </a:t>
            </a:r>
            <a:r>
              <a:rPr lang="ru-RU" sz="2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4450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чел.(85%)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Участник итогового собеседования частично справился с коммуникативной задачей: приведено 5-9 фраз по теме высказывания </a:t>
            </a:r>
            <a:r>
              <a:rPr lang="ru-RU" sz="2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766 чел. (14,5%)</a:t>
            </a:r>
            <a:endParaRPr lang="ru-RU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Участник итогового собеседования не справился с коммуникативной задачей: привел менее 5 фраз по теме высказывания </a:t>
            </a:r>
            <a:r>
              <a:rPr lang="ru-RU" sz="2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 чел.(0,5%)</a:t>
            </a:r>
            <a:endParaRPr lang="ru-RU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5000"/>
              </a:lnSpc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Логичность монологического высказывания: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Логические ошибки отсутствуют </a:t>
            </a:r>
            <a:r>
              <a:rPr lang="ru-RU" sz="2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4126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чел. (79%)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Допущена одна логическая ошибка или более </a:t>
            </a:r>
            <a:r>
              <a:rPr lang="ru-RU" sz="2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1110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чел.(21%)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457200">
              <a:lnSpc>
                <a:spcPct val="135000"/>
              </a:lnSpc>
              <a:buNone/>
            </a:pPr>
            <a:endParaRPr lang="ru-RU" sz="2000" b="1" u="sng" dirty="0"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0ECC1AF-7186-4970-B342-32BFD8FB31F4}"/>
              </a:ext>
            </a:extLst>
          </p:cNvPr>
          <p:cNvSpPr/>
          <p:nvPr/>
        </p:nvSpPr>
        <p:spPr>
          <a:xfrm>
            <a:off x="407368" y="332656"/>
            <a:ext cx="11521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задания 3 «Монологическое высказывание» </a:t>
            </a:r>
          </a:p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критериями оценивания</a:t>
            </a:r>
          </a:p>
        </p:txBody>
      </p:sp>
    </p:spTree>
    <p:extLst>
      <p:ext uri="{BB962C8B-B14F-4D97-AF65-F5344CB8AC3E}">
        <p14:creationId xmlns:p14="http://schemas.microsoft.com/office/powerpoint/2010/main" val="25364219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1463</TotalTime>
  <Words>2785</Words>
  <Application>Microsoft Office PowerPoint</Application>
  <PresentationFormat>Широкоэкранный</PresentationFormat>
  <Paragraphs>270</Paragraphs>
  <Slides>20</Slides>
  <Notes>20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детьми с ОВЗ в МБОУ СОШ №1</dc:title>
  <dc:creator>Витолина С. Байгазова</dc:creator>
  <cp:lastModifiedBy>Наталья Геннадьевна Шурова</cp:lastModifiedBy>
  <cp:revision>86</cp:revision>
  <dcterms:created xsi:type="dcterms:W3CDTF">2021-11-17T10:39:05Z</dcterms:created>
  <dcterms:modified xsi:type="dcterms:W3CDTF">2025-04-18T10:47:39Z</dcterms:modified>
</cp:coreProperties>
</file>