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3" r:id="rId8"/>
    <p:sldId id="261" r:id="rId9"/>
    <p:sldId id="262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1" r:id="rId32"/>
    <p:sldId id="290" r:id="rId33"/>
    <p:sldId id="292" r:id="rId34"/>
    <p:sldId id="293" r:id="rId3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421-1E68-4E9F-8BE6-3E11E5A4B85A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AB6A-ADD3-4478-816A-44834617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8146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Характерные химические свойства оснований и </a:t>
            </a:r>
            <a:r>
              <a:rPr lang="ru-RU" b="1" dirty="0" err="1"/>
              <a:t>амфотерных</a:t>
            </a:r>
            <a:r>
              <a:rPr lang="ru-RU" b="1" dirty="0"/>
              <a:t> </a:t>
            </a:r>
            <a:r>
              <a:rPr lang="ru-RU" b="1" dirty="0" err="1" smtClean="0"/>
              <a:t>гидроксидов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17/02/2023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б) с кислыми солями: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KHCO3 + KOH → K2CO3 + H2O</a:t>
            </a:r>
          </a:p>
          <a:p>
            <a:pPr>
              <a:buNone/>
            </a:pPr>
            <a:r>
              <a:rPr lang="ru-RU" b="1" dirty="0"/>
              <a:t>в) с солями </a:t>
            </a:r>
            <a:r>
              <a:rPr lang="ru-RU" b="1" dirty="0" err="1"/>
              <a:t>амфотерных</a:t>
            </a:r>
            <a:r>
              <a:rPr lang="ru-RU" b="1" dirty="0"/>
              <a:t> металлов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AlCl3 (</a:t>
            </a:r>
            <a:r>
              <a:rPr lang="ru-RU" dirty="0" smtClean="0"/>
              <a:t>изб.) + 3</a:t>
            </a:r>
            <a:r>
              <a:rPr lang="en-US" dirty="0" err="1" smtClean="0"/>
              <a:t>NaOH</a:t>
            </a:r>
            <a:r>
              <a:rPr lang="en-US" dirty="0" smtClean="0"/>
              <a:t> → Al(OH)3 + 3NaCl</a:t>
            </a:r>
          </a:p>
          <a:p>
            <a:pPr>
              <a:buNone/>
            </a:pPr>
            <a:r>
              <a:rPr lang="en-US" dirty="0" smtClean="0"/>
              <a:t>AlCl3 + 4NaOH (</a:t>
            </a:r>
            <a:r>
              <a:rPr lang="ru-RU" dirty="0" smtClean="0"/>
              <a:t>изб.) → </a:t>
            </a:r>
            <a:r>
              <a:rPr lang="en-US" dirty="0" smtClean="0"/>
              <a:t>Na[Al(OH)4] + 3NaCl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 взаимодействии солей </a:t>
            </a:r>
            <a:r>
              <a:rPr lang="ru-RU" dirty="0" err="1" smtClean="0"/>
              <a:t>Al</a:t>
            </a:r>
            <a:r>
              <a:rPr lang="ru-RU" dirty="0" smtClean="0"/>
              <a:t> и </a:t>
            </a:r>
            <a:r>
              <a:rPr lang="ru-RU" dirty="0" err="1" smtClean="0"/>
              <a:t>Zn</a:t>
            </a:r>
            <a:r>
              <a:rPr lang="ru-RU" dirty="0"/>
              <a:t> </a:t>
            </a:r>
            <a:r>
              <a:rPr lang="en-US" dirty="0" smtClean="0"/>
              <a:t>c </a:t>
            </a:r>
            <a:r>
              <a:rPr lang="ru-RU" dirty="0"/>
              <a:t>растворами щелочей </a:t>
            </a:r>
            <a:r>
              <a:rPr lang="ru-RU" dirty="0" smtClean="0"/>
              <a:t>происходит сначала </a:t>
            </a:r>
            <a:r>
              <a:rPr lang="ru-RU" dirty="0"/>
              <a:t>выпадение </a:t>
            </a:r>
            <a:r>
              <a:rPr lang="ru-RU" dirty="0" smtClean="0"/>
              <a:t>осадка, а </a:t>
            </a:r>
            <a:r>
              <a:rPr lang="ru-RU" dirty="0"/>
              <a:t>потом дальнейшее его растворение</a:t>
            </a:r>
          </a:p>
          <a:p>
            <a:pPr algn="ctr">
              <a:buNone/>
            </a:pPr>
            <a:r>
              <a:rPr lang="ru-RU" dirty="0"/>
              <a:t>при добавлении избытка </a:t>
            </a:r>
            <a:r>
              <a:rPr lang="ru-RU" dirty="0" smtClean="0"/>
              <a:t>щелочи.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/>
          <a:lstStyle/>
          <a:p>
            <a:r>
              <a:rPr lang="ru-RU" b="1" dirty="0" smtClean="0"/>
              <a:t>Взаимодействие с </a:t>
            </a:r>
            <a:r>
              <a:rPr lang="ru-RU" b="1" dirty="0" err="1" smtClean="0"/>
              <a:t>амфотерными</a:t>
            </a:r>
            <a:r>
              <a:rPr lang="ru-RU" b="1" dirty="0" smtClean="0"/>
              <a:t> оксидами: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 сплавлении</a:t>
            </a:r>
          </a:p>
          <a:p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/>
              <a:t>+ 2KOH → 2KAlO2 + H2O</a:t>
            </a:r>
          </a:p>
          <a:p>
            <a:r>
              <a:rPr lang="en-US" dirty="0" smtClean="0"/>
              <a:t>Cr2O3 </a:t>
            </a:r>
            <a:r>
              <a:rPr lang="en-US" dirty="0"/>
              <a:t>+ 2NaOH → 2NaCrO2 + </a:t>
            </a:r>
            <a:r>
              <a:rPr lang="en-US" dirty="0" smtClean="0"/>
              <a:t>H2O</a:t>
            </a:r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растворе</a:t>
            </a:r>
          </a:p>
          <a:p>
            <a:r>
              <a:rPr lang="en-US" dirty="0" err="1"/>
              <a:t>ZnO</a:t>
            </a:r>
            <a:r>
              <a:rPr lang="en-US" dirty="0"/>
              <a:t> + 2NaOH + H2O → Na2[Zn(OH)4]</a:t>
            </a:r>
          </a:p>
          <a:p>
            <a:r>
              <a:rPr lang="en-US" dirty="0"/>
              <a:t>Al2O3 + 2KOH + 3H2O → 2K[Al(OH)4]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b="1" dirty="0"/>
              <a:t>Взаимодействие с </a:t>
            </a:r>
            <a:r>
              <a:rPr lang="ru-RU" b="1" dirty="0" err="1"/>
              <a:t>амфотерными</a:t>
            </a:r>
            <a:r>
              <a:rPr lang="ru-RU" b="1" dirty="0"/>
              <a:t> </a:t>
            </a:r>
            <a:r>
              <a:rPr lang="ru-RU" b="1" dirty="0" err="1" smtClean="0"/>
              <a:t>гидроксидами</a:t>
            </a:r>
            <a:endParaRPr lang="ru-RU" b="1" dirty="0" smtClean="0"/>
          </a:p>
          <a:p>
            <a:r>
              <a:rPr lang="ru-RU" b="1" dirty="0"/>
              <a:t>В расплаве:</a:t>
            </a:r>
          </a:p>
          <a:p>
            <a:r>
              <a:rPr lang="en-US" dirty="0"/>
              <a:t>Al(OH)3 + 2KOH → KAlO2 + 2H2O</a:t>
            </a:r>
          </a:p>
          <a:p>
            <a:r>
              <a:rPr lang="ru-RU" b="1" dirty="0"/>
              <a:t>В растворе:</a:t>
            </a:r>
          </a:p>
          <a:p>
            <a:r>
              <a:rPr lang="en-US" dirty="0"/>
              <a:t>Zn(OH)2 + 2NaOH → Na2[Zn(OH)4]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b="1" dirty="0"/>
              <a:t>Взаимодействие с </a:t>
            </a:r>
            <a:r>
              <a:rPr lang="ru-RU" b="1" dirty="0" smtClean="0"/>
              <a:t>металлами:</a:t>
            </a:r>
          </a:p>
          <a:p>
            <a:pPr>
              <a:buNone/>
            </a:pPr>
            <a:r>
              <a:rPr lang="pt-BR" dirty="0"/>
              <a:t>2Al + 2NaOH + 6H2O → 2Na[Al(OH)4] + 3H2</a:t>
            </a:r>
          </a:p>
          <a:p>
            <a:pPr>
              <a:buNone/>
            </a:pPr>
            <a:r>
              <a:rPr lang="pt-BR" dirty="0"/>
              <a:t>Zn + 2KOH + 2H2O → K2[Zn(OH)4] + H2</a:t>
            </a:r>
          </a:p>
          <a:p>
            <a:pPr>
              <a:buNone/>
            </a:pPr>
            <a:r>
              <a:rPr lang="pt-BR" dirty="0"/>
              <a:t>Be + 2LiOH + 2H2O → Li2[Be(OH)4] + H2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Взаимодействие с неметаллами:</a:t>
            </a:r>
          </a:p>
          <a:p>
            <a:r>
              <a:rPr lang="ru-RU" b="1" dirty="0"/>
              <a:t>а) с галогенами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dirty="0"/>
              <a:t>Cl2 + 2NaOH → </a:t>
            </a:r>
            <a:r>
              <a:rPr lang="ru-RU" dirty="0" err="1"/>
              <a:t>NaCl</a:t>
            </a:r>
            <a:r>
              <a:rPr lang="ru-RU" dirty="0"/>
              <a:t> + </a:t>
            </a:r>
            <a:r>
              <a:rPr lang="ru-RU" dirty="0" err="1"/>
              <a:t>NaClO</a:t>
            </a:r>
            <a:r>
              <a:rPr lang="ru-RU" dirty="0"/>
              <a:t> + H2O (на холоде)</a:t>
            </a:r>
          </a:p>
          <a:p>
            <a:r>
              <a:rPr lang="pt-BR" dirty="0"/>
              <a:t>3Cl2 + 6NaOH → 5NaCl + NaClO3 + 3H2O</a:t>
            </a:r>
          </a:p>
          <a:p>
            <a:r>
              <a:rPr lang="en-US" dirty="0"/>
              <a:t>Br2 + 2KOH → </a:t>
            </a:r>
            <a:r>
              <a:rPr lang="en-US" dirty="0" err="1"/>
              <a:t>KBr</a:t>
            </a:r>
            <a:r>
              <a:rPr lang="en-US" dirty="0"/>
              <a:t> + </a:t>
            </a:r>
            <a:r>
              <a:rPr lang="en-US" dirty="0" err="1"/>
              <a:t>KBrO</a:t>
            </a:r>
            <a:r>
              <a:rPr lang="en-US" dirty="0"/>
              <a:t> + H2O (</a:t>
            </a:r>
            <a:r>
              <a:rPr lang="ru-RU" dirty="0"/>
              <a:t>на холоде)</a:t>
            </a:r>
          </a:p>
          <a:p>
            <a:r>
              <a:rPr lang="pt-BR" dirty="0"/>
              <a:t>3Br2 + 6KOH → 5KBr + KBrO3 + 3H2O</a:t>
            </a:r>
          </a:p>
          <a:p>
            <a:r>
              <a:rPr lang="pt-BR" dirty="0"/>
              <a:t>3I2 + 6LiOH → 5LiI + LiIO3 + 3H2O</a:t>
            </a:r>
          </a:p>
          <a:p>
            <a:r>
              <a:rPr lang="pt-BR" b="1" dirty="0"/>
              <a:t>б) с серой: 3S + 6NaOH → Na2SO3 + 2Na2S + 3H2O</a:t>
            </a:r>
          </a:p>
          <a:p>
            <a:r>
              <a:rPr lang="ru-RU" b="1" dirty="0"/>
              <a:t>в) с фосфором: 4</a:t>
            </a:r>
            <a:r>
              <a:rPr lang="en-US" b="1" dirty="0"/>
              <a:t>P + 3KOH + 3H2O → 3KH2PO2 + PH3</a:t>
            </a:r>
          </a:p>
          <a:p>
            <a:r>
              <a:rPr lang="ru-RU" b="1" dirty="0"/>
              <a:t>г) с кремнием: </a:t>
            </a:r>
            <a:r>
              <a:rPr lang="en-US" b="1" dirty="0"/>
              <a:t>Si + 2KOH + H2O → K2SiO3 + 2H2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с кислотными оксидами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 нагревании</a:t>
            </a:r>
          </a:p>
          <a:p>
            <a:r>
              <a:rPr lang="en-US" b="1" dirty="0" smtClean="0"/>
              <a:t>2Al(OH)</a:t>
            </a:r>
            <a:r>
              <a:rPr lang="en-US" b="1" baseline="-25000" dirty="0" smtClean="0"/>
              <a:t>3</a:t>
            </a:r>
            <a:r>
              <a:rPr lang="en-US" b="1" dirty="0" smtClean="0"/>
              <a:t> + 3SO</a:t>
            </a:r>
            <a:r>
              <a:rPr lang="en-US" b="1" baseline="-25000" dirty="0" smtClean="0"/>
              <a:t>3</a:t>
            </a:r>
            <a:r>
              <a:rPr lang="en-US" b="1" dirty="0" smtClean="0"/>
              <a:t> → Al</a:t>
            </a:r>
            <a:r>
              <a:rPr lang="en-US" b="1" baseline="-25000" dirty="0" smtClean="0"/>
              <a:t>2</a:t>
            </a:r>
            <a:r>
              <a:rPr lang="en-US" b="1" dirty="0" smtClean="0"/>
              <a:t>(SO4)</a:t>
            </a:r>
            <a:r>
              <a:rPr lang="en-US" b="1" baseline="-25000" dirty="0" smtClean="0"/>
              <a:t>3</a:t>
            </a:r>
            <a:r>
              <a:rPr lang="en-US" b="1" dirty="0" smtClean="0"/>
              <a:t> + 3H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ru-RU" b="1" dirty="0" smtClean="0"/>
          </a:p>
          <a:p>
            <a:r>
              <a:rPr lang="en-US" b="1" dirty="0" smtClean="0"/>
              <a:t>Be(OH)</a:t>
            </a:r>
            <a:r>
              <a:rPr lang="en-US" b="1" baseline="-25000" dirty="0" smtClean="0"/>
              <a:t>2</a:t>
            </a:r>
            <a:r>
              <a:rPr lang="en-US" b="1" dirty="0" smtClean="0"/>
              <a:t> + 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</a:t>
            </a:r>
            <a:r>
              <a:rPr lang="en-US" b="1" dirty="0" smtClean="0"/>
              <a:t> →Be(NO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r>
              <a:rPr lang="en-US" b="1" baseline="-25000" dirty="0" smtClean="0"/>
              <a:t>2</a:t>
            </a:r>
            <a:r>
              <a:rPr lang="en-US" b="1" dirty="0" smtClean="0"/>
              <a:t>  +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Взаимодействие с кислотами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Кроме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SiO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b="1" dirty="0" smtClean="0"/>
              <a:t>Zn(OH)</a:t>
            </a:r>
            <a:r>
              <a:rPr lang="en-US" b="1" baseline="-25000" dirty="0" smtClean="0"/>
              <a:t>2</a:t>
            </a:r>
            <a:r>
              <a:rPr lang="en-US" b="1" dirty="0" smtClean="0"/>
              <a:t> + 2HCl = ZnCI</a:t>
            </a:r>
            <a:r>
              <a:rPr lang="en-US" b="1" baseline="-25000" dirty="0" smtClean="0"/>
              <a:t>2</a:t>
            </a:r>
            <a:r>
              <a:rPr lang="en-US" b="1" dirty="0" smtClean="0"/>
              <a:t> + 2H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r>
              <a:rPr lang="en-US" b="1" dirty="0" smtClean="0"/>
              <a:t>2Fe(OH)</a:t>
            </a:r>
            <a:r>
              <a:rPr lang="en-US" b="1" baseline="-25000" dirty="0" smtClean="0"/>
              <a:t>3</a:t>
            </a:r>
            <a:r>
              <a:rPr lang="en-US" b="1" dirty="0" smtClean="0"/>
              <a:t>  + 3H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en-US" b="1" dirty="0" smtClean="0"/>
              <a:t> =Fe</a:t>
            </a:r>
            <a:r>
              <a:rPr lang="en-US" b="1" baseline="-25000" dirty="0" smtClean="0"/>
              <a:t>2</a:t>
            </a:r>
            <a:r>
              <a:rPr lang="en-US" b="1" dirty="0" smtClean="0"/>
              <a:t>(SO4)</a:t>
            </a:r>
            <a:r>
              <a:rPr lang="en-US" b="1" baseline="-25000" dirty="0" smtClean="0"/>
              <a:t>3</a:t>
            </a:r>
            <a:r>
              <a:rPr lang="en-US" b="1" dirty="0" smtClean="0"/>
              <a:t> + 6H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6</a:t>
            </a:r>
            <a:br>
              <a:rPr lang="ru-RU" b="1" dirty="0" smtClean="0"/>
            </a:br>
            <a:r>
              <a:rPr lang="ru-RU" sz="3100" dirty="0" smtClean="0"/>
              <a:t>задание </a:t>
            </a:r>
            <a:r>
              <a:rPr lang="ru-RU" sz="3100" dirty="0"/>
              <a:t>повышенного уровня сложности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Характерные химические свойства простых веществ-металлов: щелочных, щелочноземельных, алюминия; переходных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металлов: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меди, цинка, хрома, железа. Характерные химические свойства простых веществ-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неметаллов: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водорода, галогенов, кислорода, серы, азота, фосфора, углерода, кремния. Характерные химические свойства оксидов: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оснóвных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амфотерных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кислотных.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Характерные химические свойства оснований 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амфотерных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гидроксидов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Характерные химические свойства кислот. Характерные химические свойства солей: средних, кислых,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оснóвных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комплексных (на примере соединений алюминия и цинка). Электролитическая диссоциация электролитов в водных растворах. Сильные и слабые электролиты. Реакции ионного обмен.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с основными оксидами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! Только оксиды ЩМ и ЩЗМ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При сплавлении</a:t>
            </a:r>
          </a:p>
          <a:p>
            <a:r>
              <a:rPr lang="en-US" b="1" dirty="0" smtClean="0"/>
              <a:t>2Al(OH)3 + Na2O → 2NaAlO2 + 3H2O</a:t>
            </a:r>
            <a:endParaRPr lang="ru-RU" b="1" dirty="0" smtClean="0"/>
          </a:p>
          <a:p>
            <a:r>
              <a:rPr lang="en-US" b="1" dirty="0" smtClean="0"/>
              <a:t>Zn(OH)2 + </a:t>
            </a:r>
            <a:r>
              <a:rPr lang="en-US" b="1" dirty="0" err="1" smtClean="0"/>
              <a:t>CaO</a:t>
            </a:r>
            <a:r>
              <a:rPr lang="en-US" b="1" dirty="0" smtClean="0"/>
              <a:t> →CaZnO2 +H2O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со щелочами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6572296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3643314"/>
            <a:ext cx="55721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14744" y="3286124"/>
            <a:ext cx="329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Fe(OH)3 + KOH → KFeO2 + 2H2O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5643578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Be(OH)2 + 2NaOH → Na2[Be(OH)4]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Взаимодействие с карбонатами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сплавлении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Na</a:t>
            </a:r>
            <a:r>
              <a:rPr lang="pl-PL" b="1" baseline="-25000" dirty="0" smtClean="0"/>
              <a:t>2</a:t>
            </a:r>
            <a:r>
              <a:rPr lang="pl-PL" b="1" dirty="0" smtClean="0"/>
              <a:t>CO</a:t>
            </a:r>
            <a:r>
              <a:rPr lang="pl-PL" b="1" baseline="-25000" dirty="0" smtClean="0"/>
              <a:t>3</a:t>
            </a:r>
            <a:r>
              <a:rPr lang="pl-PL" b="1" dirty="0" smtClean="0"/>
              <a:t> + Zn(OH)</a:t>
            </a:r>
            <a:r>
              <a:rPr lang="pl-PL" b="1" baseline="-25000" dirty="0" smtClean="0"/>
              <a:t>2 </a:t>
            </a:r>
            <a:r>
              <a:rPr lang="pl-PL" b="1" dirty="0" smtClean="0"/>
              <a:t>→ Na</a:t>
            </a:r>
            <a:r>
              <a:rPr lang="pl-PL" b="1" baseline="-25000" dirty="0" smtClean="0"/>
              <a:t>2</a:t>
            </a:r>
            <a:r>
              <a:rPr lang="pl-PL" b="1" dirty="0" smtClean="0"/>
              <a:t>ZnO2 + CO</a:t>
            </a:r>
            <a:r>
              <a:rPr lang="pl-PL" b="1" baseline="-25000" dirty="0" smtClean="0"/>
              <a:t>2</a:t>
            </a:r>
            <a:r>
              <a:rPr lang="pl-PL" b="1" dirty="0" smtClean="0"/>
              <a:t> + H</a:t>
            </a:r>
            <a:r>
              <a:rPr lang="pl-PL" b="1" baseline="-25000" dirty="0" smtClean="0"/>
              <a:t>2</a:t>
            </a:r>
            <a:r>
              <a:rPr lang="pl-PL" b="1" dirty="0" smtClean="0"/>
              <a:t>O</a:t>
            </a:r>
            <a:endParaRPr lang="en-US" b="1" dirty="0" smtClean="0"/>
          </a:p>
          <a:p>
            <a:r>
              <a:rPr lang="en-US" b="1" dirty="0" smtClean="0"/>
              <a:t>K</a:t>
            </a:r>
            <a:r>
              <a:rPr lang="pl-PL" b="1" baseline="-25000" dirty="0" smtClean="0"/>
              <a:t>2</a:t>
            </a:r>
            <a:r>
              <a:rPr lang="pl-PL" b="1" dirty="0" smtClean="0"/>
              <a:t>CO</a:t>
            </a:r>
            <a:r>
              <a:rPr lang="pl-PL" b="1" baseline="-25000" dirty="0" smtClean="0"/>
              <a:t>3</a:t>
            </a:r>
            <a:r>
              <a:rPr lang="pl-PL" b="1" dirty="0" smtClean="0"/>
              <a:t> </a:t>
            </a:r>
            <a:r>
              <a:rPr lang="en-US" b="1" dirty="0" smtClean="0"/>
              <a:t>+ 2Fe(OH)</a:t>
            </a:r>
            <a:r>
              <a:rPr lang="en-US" b="1" baseline="-25000" dirty="0" smtClean="0"/>
              <a:t>3</a:t>
            </a:r>
            <a:r>
              <a:rPr lang="pl-PL" b="1" dirty="0" smtClean="0"/>
              <a:t> → </a:t>
            </a:r>
            <a:r>
              <a:rPr lang="en-US" b="1" dirty="0" smtClean="0"/>
              <a:t>2KFeO</a:t>
            </a:r>
            <a:r>
              <a:rPr lang="en-US" b="1" baseline="-25000" dirty="0" smtClean="0"/>
              <a:t>2</a:t>
            </a:r>
            <a:r>
              <a:rPr lang="en-US" b="1" dirty="0" smtClean="0"/>
              <a:t>  + CO</a:t>
            </a:r>
            <a:r>
              <a:rPr lang="en-US" b="1" baseline="-25000" dirty="0" smtClean="0"/>
              <a:t>2</a:t>
            </a:r>
            <a:r>
              <a:rPr lang="en-US" b="1" dirty="0" smtClean="0"/>
              <a:t> + 3H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Разложение при нагревании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2Fe(OH)3 → Fe2O3 + 3H2O</a:t>
            </a:r>
          </a:p>
          <a:p>
            <a:r>
              <a:rPr lang="en-US" b="1" dirty="0" smtClean="0"/>
              <a:t>Zn(OH)2 → </a:t>
            </a:r>
            <a:r>
              <a:rPr lang="en-US" b="1" dirty="0" err="1" smtClean="0"/>
              <a:t>ZnO</a:t>
            </a:r>
            <a:r>
              <a:rPr lang="en-US" b="1" dirty="0" smtClean="0"/>
              <a:t> + H2O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Специфические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2Cr(OH)3 + 3H2O2 + 4NaOH → 2Na2CrO4 + 8H2O</a:t>
            </a:r>
          </a:p>
          <a:p>
            <a:r>
              <a:rPr lang="pt-BR" sz="2800" dirty="0" smtClean="0"/>
              <a:t>2Fe(OH)3 + 3Br2 + 10KOH → 2K2FeO4 + 6KBr + 8H2O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048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8096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14725"/>
            <a:ext cx="80391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343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1425"/>
            <a:ext cx="821537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60" cy="1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87296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7, 8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3100" dirty="0" smtClean="0"/>
              <a:t>задания повышенного уровня сложности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Классификация неорганических веществ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Номенклатура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неорганических веществ(тривиальная и международная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Характерные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химические свойства неорганических веществ:– простых веществ – металлов: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щелочных,щёлочноземельных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магния,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алюминия,переходных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металлов (меди,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цинка,хрома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железа);– простых веществ – неметаллов: водорода, галогенов, кислорода, серы,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азота,фосфора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углерода, кремния;– оксидов: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оснóвных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амфотерных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кислотных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оснований 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амфотерных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гидроксидов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;– кислот;– солей: средних, кислых,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оснóвных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комплексных (на примере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гидроксосоединений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алюминия и цинка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60" cy="1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4</a:t>
            </a:r>
            <a:r>
              <a:rPr lang="en-US" dirty="0" err="1" smtClean="0"/>
              <a:t>FeO</a:t>
            </a:r>
            <a:r>
              <a:rPr lang="en-US" dirty="0" smtClean="0"/>
              <a:t> + O2 = 2Fe2O3</a:t>
            </a:r>
          </a:p>
          <a:p>
            <a:r>
              <a:rPr lang="en-US" dirty="0" smtClean="0"/>
              <a:t>2) Fe2O3 + 3 H2SO4  = Fe</a:t>
            </a:r>
            <a:r>
              <a:rPr lang="en-US" baseline="-25000" dirty="0" smtClean="0"/>
              <a:t>2</a:t>
            </a:r>
            <a:r>
              <a:rPr lang="en-US" dirty="0" smtClean="0"/>
              <a:t>(SO4)</a:t>
            </a:r>
            <a:r>
              <a:rPr lang="en-US" baseline="-25000" dirty="0" smtClean="0"/>
              <a:t>3</a:t>
            </a:r>
            <a:r>
              <a:rPr lang="en-US" dirty="0" smtClean="0"/>
              <a:t> + 3H2O</a:t>
            </a:r>
          </a:p>
          <a:p>
            <a:r>
              <a:rPr lang="en-US" dirty="0" smtClean="0"/>
              <a:t>3) Fe</a:t>
            </a:r>
            <a:r>
              <a:rPr lang="en-US" baseline="-25000" dirty="0" smtClean="0"/>
              <a:t>2</a:t>
            </a:r>
            <a:r>
              <a:rPr lang="en-US" dirty="0" smtClean="0"/>
              <a:t>(SO4)</a:t>
            </a:r>
            <a:r>
              <a:rPr lang="en-US" baseline="-25000" dirty="0" smtClean="0"/>
              <a:t>3</a:t>
            </a:r>
            <a:r>
              <a:rPr lang="en-US" dirty="0" smtClean="0"/>
              <a:t>  + 6NaOH =2Fe(OH)</a:t>
            </a:r>
            <a:r>
              <a:rPr lang="en-US" baseline="-25000" dirty="0" smtClean="0"/>
              <a:t>3</a:t>
            </a:r>
            <a:r>
              <a:rPr lang="en-US" dirty="0" smtClean="0"/>
              <a:t> + 3 Na2SO4</a:t>
            </a:r>
          </a:p>
          <a:p>
            <a:r>
              <a:rPr lang="en-US" dirty="0" smtClean="0"/>
              <a:t>4) 2Fe(OH)</a:t>
            </a:r>
            <a:r>
              <a:rPr lang="en-US" baseline="-25000" dirty="0" smtClean="0"/>
              <a:t>3 </a:t>
            </a:r>
            <a:r>
              <a:rPr lang="en-US" dirty="0" smtClean="0"/>
              <a:t> = Fe2O3 + 3H2O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en-US" dirty="0" smtClean="0"/>
              <a:t>1) Al2O3 + 6HBr  = 2AlBr</a:t>
            </a:r>
            <a:r>
              <a:rPr lang="en-US" baseline="-25000" dirty="0" smtClean="0"/>
              <a:t>3</a:t>
            </a:r>
            <a:r>
              <a:rPr lang="en-US" dirty="0" smtClean="0"/>
              <a:t>+ 3 H2O</a:t>
            </a:r>
          </a:p>
          <a:p>
            <a:r>
              <a:rPr lang="en-US" dirty="0" smtClean="0"/>
              <a:t>2) 2AlBr</a:t>
            </a:r>
            <a:r>
              <a:rPr lang="en-US" baseline="-25000" dirty="0" smtClean="0"/>
              <a:t>3</a:t>
            </a:r>
            <a:r>
              <a:rPr lang="en-US" dirty="0" smtClean="0"/>
              <a:t>+ 3NH3 + 3H2O =  3NH4Br + Al(OH)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3) 2 Al(OH)</a:t>
            </a:r>
            <a:r>
              <a:rPr lang="en-US" baseline="-25000" dirty="0" smtClean="0"/>
              <a:t>3 </a:t>
            </a:r>
            <a:r>
              <a:rPr lang="en-US" b="1" dirty="0" smtClean="0"/>
              <a:t> →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+ 3H2O</a:t>
            </a:r>
          </a:p>
          <a:p>
            <a:r>
              <a:rPr lang="en-US" dirty="0" smtClean="0"/>
              <a:t>4)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 + 2 KOH =</a:t>
            </a:r>
            <a:r>
              <a:rPr lang="en-US" baseline="30000" dirty="0" smtClean="0"/>
              <a:t>t </a:t>
            </a:r>
            <a:r>
              <a:rPr lang="en-US" dirty="0" smtClean="0"/>
              <a:t>2 KAlO2 + H2O</a:t>
            </a:r>
            <a:endParaRPr lang="ru-RU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3010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96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8229600" cy="30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15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8181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en-US" dirty="0" smtClean="0"/>
              <a:t>1)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= 2Na AlO</a:t>
            </a:r>
            <a:r>
              <a:rPr lang="en-US" baseline="-25000" dirty="0" smtClean="0"/>
              <a:t>2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2) Na AlO</a:t>
            </a:r>
            <a:r>
              <a:rPr lang="en-US" baseline="-25000" dirty="0" smtClean="0"/>
              <a:t>2</a:t>
            </a:r>
            <a:r>
              <a:rPr lang="en-US" dirty="0" smtClean="0"/>
              <a:t> + 4 </a:t>
            </a:r>
            <a:r>
              <a:rPr lang="en-US" dirty="0" err="1" smtClean="0"/>
              <a:t>HCl</a:t>
            </a:r>
            <a:r>
              <a:rPr lang="en-US" baseline="-25000" dirty="0" smtClean="0"/>
              <a:t>(</a:t>
            </a:r>
            <a:r>
              <a:rPr lang="ru-RU" baseline="-25000" dirty="0" smtClean="0"/>
              <a:t>избыток</a:t>
            </a:r>
            <a:r>
              <a:rPr lang="en-US" baseline="-25000" dirty="0" smtClean="0"/>
              <a:t>)</a:t>
            </a:r>
            <a:r>
              <a:rPr lang="en-US" dirty="0" smtClean="0"/>
              <a:t> =</a:t>
            </a:r>
            <a:r>
              <a:rPr lang="en-US" dirty="0" err="1" smtClean="0"/>
              <a:t>NaCl</a:t>
            </a:r>
            <a:r>
              <a:rPr lang="en-US" dirty="0" smtClean="0"/>
              <a:t>+ AlCl</a:t>
            </a:r>
            <a:r>
              <a:rPr lang="en-US" baseline="-25000" dirty="0" smtClean="0"/>
              <a:t>3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3) AlCl</a:t>
            </a:r>
            <a:r>
              <a:rPr lang="en-US" baseline="-25000" dirty="0" smtClean="0"/>
              <a:t>3 </a:t>
            </a:r>
            <a:r>
              <a:rPr lang="en-US" dirty="0" smtClean="0"/>
              <a:t>+</a:t>
            </a:r>
            <a:r>
              <a:rPr lang="en-US" baseline="-25000" dirty="0" smtClean="0"/>
              <a:t> </a:t>
            </a:r>
            <a:r>
              <a:rPr lang="en-US" dirty="0" smtClean="0"/>
              <a:t>3NH</a:t>
            </a:r>
            <a:r>
              <a:rPr lang="en-US" baseline="-25000" dirty="0" smtClean="0"/>
              <a:t>3</a:t>
            </a:r>
            <a:r>
              <a:rPr lang="en-US" dirty="0" smtClean="0"/>
              <a:t>*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</a:t>
            </a:r>
            <a:r>
              <a:rPr lang="ru-RU" baseline="-25000" dirty="0" smtClean="0"/>
              <a:t>избыток</a:t>
            </a:r>
            <a:r>
              <a:rPr lang="en-US" baseline="-25000" dirty="0" smtClean="0"/>
              <a:t>)</a:t>
            </a:r>
            <a:r>
              <a:rPr lang="en-US" dirty="0" smtClean="0"/>
              <a:t> = Al(OH)</a:t>
            </a:r>
            <a:r>
              <a:rPr lang="en-US" baseline="-25000" dirty="0" smtClean="0"/>
              <a:t>3</a:t>
            </a:r>
            <a:r>
              <a:rPr lang="en-US" dirty="0" smtClean="0"/>
              <a:t> + 3NH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  <a:endParaRPr lang="ru-RU" dirty="0" smtClean="0"/>
          </a:p>
          <a:p>
            <a:r>
              <a:rPr lang="ru-RU" dirty="0" smtClean="0"/>
              <a:t>4)</a:t>
            </a:r>
            <a:r>
              <a:rPr lang="en-US" dirty="0" smtClean="0"/>
              <a:t>Al(OH)</a:t>
            </a:r>
            <a:r>
              <a:rPr lang="en-US" baseline="-25000" dirty="0" smtClean="0"/>
              <a:t>3</a:t>
            </a:r>
            <a:r>
              <a:rPr lang="en-US" dirty="0" smtClean="0"/>
              <a:t> + KOH = K[Al(OH)]</a:t>
            </a:r>
            <a:r>
              <a:rPr lang="en-US" baseline="-25000" dirty="0" smtClean="0"/>
              <a:t>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81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Гидроксиды – это продукты прямого или косвенного соединения оксидов с водой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1628800"/>
            <a:ext cx="27363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Гидроксиды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3501008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3501008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Амфотерные  гидроксиды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3573016"/>
            <a:ext cx="36004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Кислородсодержащие кислоты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0273" y="2461374"/>
            <a:ext cx="280831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67944" y="2420888"/>
            <a:ext cx="21602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</p:cNvCxnSpPr>
          <p:nvPr/>
        </p:nvCxnSpPr>
        <p:spPr>
          <a:xfrm>
            <a:off x="4355976" y="2420888"/>
            <a:ext cx="259228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1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20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934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72074"/>
            <a:ext cx="6343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462" y="2603500"/>
            <a:ext cx="7839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1760" y="1591036"/>
            <a:ext cx="4032448" cy="104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 = К</a:t>
            </a:r>
            <a:r>
              <a:rPr lang="ru-RU" sz="3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OH</a:t>
            </a:r>
            <a:r>
              <a:rPr lang="en-US" sz="3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2400" dirty="0" smtClean="0"/>
          </a:p>
          <a:p>
            <a:r>
              <a:rPr lang="ru-RU" b="1" dirty="0"/>
              <a:t>Взаимодействие с кислотными </a:t>
            </a:r>
            <a:r>
              <a:rPr lang="ru-RU" b="1" dirty="0" smtClean="0"/>
              <a:t>оксидами:</a:t>
            </a:r>
          </a:p>
          <a:p>
            <a:pPr>
              <a:buNone/>
            </a:pPr>
            <a:r>
              <a:rPr lang="ru-RU" b="1" dirty="0"/>
              <a:t>а) избыток щелочи</a:t>
            </a:r>
            <a:r>
              <a:rPr lang="ru-RU" b="1" dirty="0" smtClean="0"/>
              <a:t>:</a:t>
            </a:r>
            <a:r>
              <a:rPr lang="pl-PL" dirty="0"/>
              <a:t> </a:t>
            </a:r>
            <a:endParaRPr lang="ru-RU" dirty="0" smtClean="0"/>
          </a:p>
          <a:p>
            <a:pPr>
              <a:buNone/>
            </a:pPr>
            <a:r>
              <a:rPr lang="pl-PL" dirty="0" smtClean="0"/>
              <a:t>P</a:t>
            </a:r>
            <a:r>
              <a:rPr lang="pl-PL" baseline="-25000" dirty="0" smtClean="0"/>
              <a:t>2</a:t>
            </a:r>
            <a:r>
              <a:rPr lang="pl-PL" dirty="0" smtClean="0"/>
              <a:t>O</a:t>
            </a:r>
            <a:r>
              <a:rPr lang="pl-PL" baseline="-25000" dirty="0" smtClean="0"/>
              <a:t>5</a:t>
            </a:r>
            <a:r>
              <a:rPr lang="pl-PL" dirty="0" smtClean="0"/>
              <a:t> + </a:t>
            </a:r>
            <a:r>
              <a:rPr lang="pl-PL" dirty="0"/>
              <a:t>6KOH (изб.) → 2K</a:t>
            </a:r>
            <a:r>
              <a:rPr lang="pl-PL" baseline="-25000" dirty="0"/>
              <a:t>3</a:t>
            </a:r>
            <a:r>
              <a:rPr lang="pl-PL" dirty="0"/>
              <a:t>PO</a:t>
            </a:r>
            <a:r>
              <a:rPr lang="pl-PL" baseline="-25000" dirty="0"/>
              <a:t>4</a:t>
            </a:r>
            <a:r>
              <a:rPr lang="pl-PL" dirty="0"/>
              <a:t> + </a:t>
            </a:r>
            <a:r>
              <a:rPr lang="pl-PL" dirty="0" smtClean="0"/>
              <a:t>3H</a:t>
            </a:r>
            <a:r>
              <a:rPr lang="pl-PL" baseline="-25000" dirty="0" smtClean="0"/>
              <a:t>2</a:t>
            </a:r>
            <a:r>
              <a:rPr lang="pl-PL" dirty="0" smtClean="0"/>
              <a:t>O</a:t>
            </a:r>
            <a:endParaRPr lang="pl-PL" dirty="0"/>
          </a:p>
          <a:p>
            <a:pPr>
              <a:buNone/>
            </a:pPr>
            <a:r>
              <a:rPr lang="pt-BR" dirty="0"/>
              <a:t>SO</a:t>
            </a:r>
            <a:r>
              <a:rPr lang="pt-BR" baseline="-25000" dirty="0"/>
              <a:t>2</a:t>
            </a:r>
            <a:r>
              <a:rPr lang="pt-BR" dirty="0"/>
              <a:t> + Ca(OH)</a:t>
            </a:r>
            <a:r>
              <a:rPr lang="pt-BR" baseline="-25000" dirty="0"/>
              <a:t>2</a:t>
            </a:r>
            <a:r>
              <a:rPr lang="pt-BR" dirty="0"/>
              <a:t> (изб.) → CaSO</a:t>
            </a:r>
            <a:r>
              <a:rPr lang="pt-BR" baseline="-25000" dirty="0"/>
              <a:t>3</a:t>
            </a:r>
            <a:r>
              <a:rPr lang="pt-BR" dirty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ru-RU" dirty="0"/>
          </a:p>
          <a:p>
            <a:pPr>
              <a:buNone/>
            </a:pPr>
            <a:r>
              <a:rPr lang="ru-RU" b="1" dirty="0" smtClean="0"/>
              <a:t>б) </a:t>
            </a:r>
            <a:r>
              <a:rPr lang="ru-RU" b="1" dirty="0"/>
              <a:t>избыток кислотного оксида</a:t>
            </a:r>
            <a:r>
              <a:rPr lang="ru-RU" b="1" dirty="0" smtClean="0"/>
              <a:t>:</a:t>
            </a:r>
          </a:p>
          <a:p>
            <a:r>
              <a:rPr lang="en-US" dirty="0"/>
              <a:t>2SO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ru-RU" dirty="0"/>
              <a:t>изб.) + </a:t>
            </a:r>
            <a:r>
              <a:rPr lang="en-US" dirty="0"/>
              <a:t>Ca(OH)</a:t>
            </a:r>
            <a:r>
              <a:rPr lang="en-US" baseline="-25000" dirty="0"/>
              <a:t>2 </a:t>
            </a:r>
            <a:r>
              <a:rPr lang="en-US" dirty="0"/>
              <a:t>→ Ca(HSO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r>
              <a:rPr lang="en-US" dirty="0"/>
              <a:t>2CO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ru-RU" dirty="0"/>
              <a:t>изб.) + </a:t>
            </a:r>
            <a:r>
              <a:rPr lang="en-US" dirty="0" err="1"/>
              <a:t>Ba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 → </a:t>
            </a:r>
            <a:r>
              <a:rPr lang="en-US" dirty="0" err="1"/>
              <a:t>Ba</a:t>
            </a:r>
            <a:r>
              <a:rPr lang="en-US" dirty="0"/>
              <a:t>(HCO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Химические свойства щелочей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Взаимодействие с </a:t>
            </a:r>
            <a:r>
              <a:rPr lang="ru-RU" b="1" dirty="0" smtClean="0"/>
              <a:t>кислотами:</a:t>
            </a:r>
          </a:p>
          <a:p>
            <a:pPr>
              <a:buNone/>
            </a:pPr>
            <a:r>
              <a:rPr lang="en-US" dirty="0"/>
              <a:t>2KOH + H</a:t>
            </a:r>
            <a:r>
              <a:rPr lang="en-US" baseline="-25000" dirty="0"/>
              <a:t>2</a:t>
            </a:r>
            <a:r>
              <a:rPr lang="en-US" dirty="0"/>
              <a:t>S → K</a:t>
            </a:r>
            <a:r>
              <a:rPr lang="en-US" baseline="-25000" dirty="0"/>
              <a:t>2</a:t>
            </a:r>
            <a:r>
              <a:rPr lang="en-US" dirty="0"/>
              <a:t>S + 2H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>
              <a:buNone/>
            </a:pPr>
            <a:r>
              <a:rPr lang="pt-BR" dirty="0"/>
              <a:t>KOH +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 (изб.) → KHSO</a:t>
            </a:r>
            <a:r>
              <a:rPr lang="pt-BR" baseline="-25000" dirty="0"/>
              <a:t>4</a:t>
            </a:r>
            <a:r>
              <a:rPr lang="pt-BR" dirty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ru-RU" dirty="0" smtClean="0"/>
          </a:p>
          <a:p>
            <a:r>
              <a:rPr lang="ru-RU" b="1" dirty="0" smtClean="0"/>
              <a:t>Взаимодействие </a:t>
            </a:r>
            <a:r>
              <a:rPr lang="ru-RU" b="1" dirty="0"/>
              <a:t>с </a:t>
            </a:r>
            <a:r>
              <a:rPr lang="ru-RU" b="1" dirty="0" smtClean="0"/>
              <a:t>солями:</a:t>
            </a:r>
          </a:p>
          <a:p>
            <a:pPr>
              <a:buNone/>
            </a:pPr>
            <a:r>
              <a:rPr lang="ru-RU" b="1" dirty="0" smtClean="0"/>
              <a:t>а</a:t>
            </a:r>
            <a:r>
              <a:rPr lang="ru-RU" b="1" dirty="0"/>
              <a:t>) со средними солями:</a:t>
            </a:r>
            <a:endParaRPr lang="ru-RU" b="1" dirty="0" smtClean="0"/>
          </a:p>
          <a:p>
            <a:pPr>
              <a:buNone/>
            </a:pPr>
            <a:r>
              <a:rPr lang="en-US" dirty="0"/>
              <a:t>CuCl2 + Ca(OH)2 → CaCl2 + Cu(OH)2</a:t>
            </a:r>
          </a:p>
          <a:p>
            <a:pPr>
              <a:buNone/>
            </a:pPr>
            <a:r>
              <a:rPr lang="pt-BR" dirty="0" smtClean="0"/>
              <a:t>NH4Cl </a:t>
            </a:r>
            <a:r>
              <a:rPr lang="pt-BR" dirty="0"/>
              <a:t>+ KOH → NH3 + H2O + </a:t>
            </a:r>
            <a:r>
              <a:rPr lang="pt-BR" dirty="0" smtClean="0"/>
              <a:t>KCl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Условия:</a:t>
            </a:r>
            <a:endParaRPr lang="ru-RU" b="1" dirty="0"/>
          </a:p>
          <a:p>
            <a:r>
              <a:rPr lang="ru-RU" b="1" dirty="0"/>
              <a:t>1. соль должна быть растворима</a:t>
            </a:r>
          </a:p>
          <a:p>
            <a:r>
              <a:rPr lang="ru-RU" b="1" dirty="0"/>
              <a:t>2. в продуктах – газ, осадок или слабый электролит (вода)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905</Words>
  <Application>Microsoft Office PowerPoint</Application>
  <PresentationFormat>Экран (4:3)</PresentationFormat>
  <Paragraphs>110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Характерные химические свойства оснований и амфотерных гидроксидов</vt:lpstr>
      <vt:lpstr>Задание 6 задание повышенного уровня сложности</vt:lpstr>
      <vt:lpstr>Задание 7, 8  задания повышенного уровня сложности</vt:lpstr>
      <vt:lpstr>Гидроксиды – это продукты прямого или косвенного соединения оксидов с водой</vt:lpstr>
      <vt:lpstr>Презентация PowerPoint</vt:lpstr>
      <vt:lpstr>Презентация PowerPoint</vt:lpstr>
      <vt:lpstr>Химические свойства щелочей</vt:lpstr>
      <vt:lpstr>Химические свойства щелочей</vt:lpstr>
      <vt:lpstr>Химические свойства щелочей</vt:lpstr>
      <vt:lpstr>Химические свойства щелочей</vt:lpstr>
      <vt:lpstr>Химические свойства щелочей</vt:lpstr>
      <vt:lpstr>Химические свойства щелочей</vt:lpstr>
      <vt:lpstr>Химические свойства щелочей</vt:lpstr>
      <vt:lpstr>Химические свойства щелочей</vt:lpstr>
      <vt:lpstr>Презентация PowerPoint</vt:lpstr>
      <vt:lpstr>Презентация PowerPoint</vt:lpstr>
      <vt:lpstr>Презентация PowerPoint</vt:lpstr>
      <vt:lpstr>Взаимодействие с кислотными оксидами</vt:lpstr>
      <vt:lpstr>Взаимодействие с кислотами</vt:lpstr>
      <vt:lpstr>Взаимодействие с основными оксидами</vt:lpstr>
      <vt:lpstr>Взаимодействие со щелочами</vt:lpstr>
      <vt:lpstr>Взаимодействие с карбонатами</vt:lpstr>
      <vt:lpstr>Разложение при нагревании</vt:lpstr>
      <vt:lpstr>Специфические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Характерные химические свойства оснований и амфотерных гидроксидов</dc:title>
  <dc:creator>Fast</dc:creator>
  <cp:lastModifiedBy>Учетная запись Майкрософт</cp:lastModifiedBy>
  <cp:revision>44</cp:revision>
  <cp:lastPrinted>2023-02-17T04:42:37Z</cp:lastPrinted>
  <dcterms:created xsi:type="dcterms:W3CDTF">2023-02-16T16:52:03Z</dcterms:created>
  <dcterms:modified xsi:type="dcterms:W3CDTF">2023-02-17T05:51:22Z</dcterms:modified>
</cp:coreProperties>
</file>