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C23A"/>
    <a:srgbClr val="1F5480"/>
    <a:srgbClr val="04105A"/>
    <a:srgbClr val="1E2A5A"/>
    <a:srgbClr val="2E2C2D"/>
    <a:srgbClr val="47627F"/>
    <a:srgbClr val="ED613E"/>
    <a:srgbClr val="BF3C48"/>
    <a:srgbClr val="856E45"/>
    <a:srgbClr val="6F26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404" autoAdjust="0"/>
  </p:normalViewPr>
  <p:slideViewPr>
    <p:cSldViewPr snapToGrid="0">
      <p:cViewPr varScale="1">
        <p:scale>
          <a:sx n="107" d="100"/>
          <a:sy n="107" d="100"/>
        </p:scale>
        <p:origin x="177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" y="366"/>
            <a:ext cx="9143024" cy="685726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t>3/16/2025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eacherofrussia.ru/" TargetMode="External"/><Relationship Id="rId7" Type="http://schemas.openxmlformats.org/officeDocument/2006/relationships/hyperlink" Target="https://iro86.ru/index.php/meropriyatiya/konkursi/1996-arkhiv-konkursov-za-2016-2023-gg/arkhiv-konkursov-2024-goda" TargetMode="External"/><Relationship Id="rId2" Type="http://schemas.openxmlformats.org/officeDocument/2006/relationships/hyperlink" Target="https://edu.gov.ru/activity/main_activities/talent_support/competitions_for_educator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ravobraz.ru/konkursy/za-nravstvennyj-podvig-uchitelya/" TargetMode="External"/><Relationship Id="rId5" Type="http://schemas.openxmlformats.org/officeDocument/2006/relationships/hyperlink" Target="https://bfnm.ru/index.php/vserossijskij-konkurs-professionalnogo-masterstva-pedagogov-moj-luchshij-urok/polozhenie-o-rossijskom-konkurse-professionalnogo-masterstva-pedagogov-moj-luchshij-urok" TargetMode="External"/><Relationship Id="rId4" Type="http://schemas.openxmlformats.org/officeDocument/2006/relationships/hyperlink" Target="https://flagmany.rsv.r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vpn-journal.ru/" TargetMode="External"/><Relationship Id="rId13" Type="http://schemas.openxmlformats.org/officeDocument/2006/relationships/hyperlink" Target="https://science-pedagogy.ru/" TargetMode="External"/><Relationship Id="rId3" Type="http://schemas.openxmlformats.org/officeDocument/2006/relationships/hyperlink" Target="https://www.surgu.ru/nauka/nauchnye-izdaniya-surgu1/severnyy-region-nauka-obrazovanie-kultura/o-zhurnale" TargetMode="External"/><Relationship Id="rId7" Type="http://schemas.openxmlformats.org/officeDocument/2006/relationships/hyperlink" Target="https://su-journal.ru/" TargetMode="External"/><Relationship Id="rId12" Type="http://schemas.openxmlformats.org/officeDocument/2006/relationships/hyperlink" Target="https://scipress.ru/pedagogy/" TargetMode="External"/><Relationship Id="rId2" Type="http://schemas.openxmlformats.org/officeDocument/2006/relationships/hyperlink" Target="https://www.surgu.ru/nauka/konferencii/obschaya-informatsiya1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hspu.ru/struktura-universiteta/nauka/nauchnye-meroprijatija/" TargetMode="External"/><Relationship Id="rId11" Type="http://schemas.openxmlformats.org/officeDocument/2006/relationships/hyperlink" Target="https://po-journal.ru/" TargetMode="External"/><Relationship Id="rId5" Type="http://schemas.openxmlformats.org/officeDocument/2006/relationships/hyperlink" Target="https://shspu.ru/struktura-universiteta/nauka/nauchnye-meroprijatija/nauchno-prakticheskie-meroprijatija-v-2025-godu-na-baze-shgpu/" TargetMode="External"/><Relationship Id="rId10" Type="http://schemas.openxmlformats.org/officeDocument/2006/relationships/hyperlink" Target="https://mhs-journal.ru/" TargetMode="External"/><Relationship Id="rId4" Type="http://schemas.openxmlformats.org/officeDocument/2006/relationships/hyperlink" Target="https://www.surgpu.ru/nauchnaya-deyatelnost/" TargetMode="External"/><Relationship Id="rId9" Type="http://schemas.openxmlformats.org/officeDocument/2006/relationships/hyperlink" Target="https://opi-journal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" y="1470470"/>
            <a:ext cx="7799832" cy="2387600"/>
          </a:xfrm>
        </p:spPr>
        <p:txBody>
          <a:bodyPr>
            <a:noAutofit/>
          </a:bodyPr>
          <a:lstStyle/>
          <a:p>
            <a:r>
              <a:rPr lang="ru-RU" sz="4400" b="1" dirty="0">
                <a:ln w="13462">
                  <a:solidFill>
                    <a:srgbClr val="1E2A5A"/>
                  </a:solidFill>
                  <a:prstDash val="solid"/>
                </a:ln>
                <a:solidFill>
                  <a:srgbClr val="A0C23A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Аттестация педагогических работников: трансляция опыта и конкурсное движение</a:t>
            </a:r>
            <a:endParaRPr lang="en-US" sz="4400" b="1" dirty="0">
              <a:ln w="13462">
                <a:solidFill>
                  <a:srgbClr val="1E2A5A"/>
                </a:solidFill>
                <a:prstDash val="solid"/>
              </a:ln>
              <a:solidFill>
                <a:srgbClr val="A0C23A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55806" y="4513384"/>
            <a:ext cx="4418175" cy="1887415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b="1" dirty="0">
                <a:solidFill>
                  <a:srgbClr val="1F5480"/>
                </a:solidFill>
              </a:rPr>
              <a:t>СТЕРХОВ АЛЕКСЕЙ АЛЕКСЕЕВИЧ</a:t>
            </a:r>
          </a:p>
          <a:p>
            <a:pPr algn="just"/>
            <a:r>
              <a:rPr lang="ru-RU" dirty="0">
                <a:solidFill>
                  <a:srgbClr val="1F5480"/>
                </a:solidFill>
              </a:rPr>
              <a:t>Заместитель директора по УВР МБОУ гимназии «Лаборатория Салахова», кандидат педагогических наук, эксперт Всероссийского экспертного педагогического совета Министерства просвещения РФ</a:t>
            </a:r>
            <a:endParaRPr lang="en-US" dirty="0">
              <a:solidFill>
                <a:srgbClr val="1F54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436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311" y="591670"/>
            <a:ext cx="7799832" cy="1224026"/>
          </a:xfrm>
        </p:spPr>
        <p:txBody>
          <a:bodyPr>
            <a:normAutofit/>
          </a:bodyPr>
          <a:lstStyle/>
          <a:p>
            <a:r>
              <a:rPr lang="ru-RU" sz="3200" b="1" dirty="0">
                <a:ln w="13462">
                  <a:solidFill>
                    <a:srgbClr val="1E2A5A"/>
                  </a:solidFill>
                  <a:prstDash val="solid"/>
                </a:ln>
                <a:solidFill>
                  <a:srgbClr val="A0C23A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  <a:t>Конкурсное движение</a:t>
            </a:r>
            <a:br>
              <a:rPr lang="ru-RU" sz="3200" b="1" dirty="0">
                <a:ln w="13462">
                  <a:solidFill>
                    <a:srgbClr val="1E2A5A"/>
                  </a:solidFill>
                  <a:prstDash val="solid"/>
                </a:ln>
                <a:solidFill>
                  <a:srgbClr val="A0C23A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+mn-lt"/>
              </a:rPr>
            </a:br>
            <a:endParaRPr lang="en-US" sz="3200" b="1" dirty="0">
              <a:ln w="13462">
                <a:solidFill>
                  <a:srgbClr val="1E2A5A"/>
                </a:solidFill>
                <a:prstDash val="solid"/>
              </a:ln>
              <a:solidFill>
                <a:srgbClr val="A0C23A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183121"/>
              </p:ext>
            </p:extLst>
          </p:nvPr>
        </p:nvGraphicFramePr>
        <p:xfrm>
          <a:off x="461474" y="1430214"/>
          <a:ext cx="8166712" cy="5355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4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2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1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Конкурсы </a:t>
                      </a:r>
                      <a:r>
                        <a:rPr lang="ru-RU" sz="2000" b="1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Минпросвещения</a:t>
                      </a: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РФ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Конкурсы ХМАО - Югры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4042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  <a:hlinkClick r:id="rId2"/>
                        </a:rPr>
                        <a:t>https://edu.gov.ru/activity/main_activities/talent_support/competitions_for_educators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Всероссийский конкурс «Учитель года России»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Проект «Флагманы образования»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Всероссийский конкурс профессионального мастерства педагогов «Мой лучший урок»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Всероссийский конкурс в области педагогики, работы с детьми и молодежью до 20 лет «За нравственный подвиг учителя»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https://iro86.ru/index.php/meropriyatiya/konkursi/1996-arkhiv-konkursov-za-2016-2023-gg/arkhiv-konkursov-2024-goda</a:t>
                      </a: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Окружной конкурс на звание «Лучшего педагога»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Конкурс на присвоение статуса «Педагог Югры»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endParaRPr lang="ru-RU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Конкурс на присуждение премии Губернатора ХМАО-Югры победителям конкурса «Педагог-новатор»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784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797" y="-1629507"/>
            <a:ext cx="7246033" cy="2445296"/>
          </a:xfrm>
        </p:spPr>
        <p:txBody>
          <a:bodyPr>
            <a:normAutofit/>
          </a:bodyPr>
          <a:lstStyle/>
          <a:p>
            <a:r>
              <a:rPr lang="ru-RU" sz="2800" b="1" dirty="0">
                <a:ln w="13462">
                  <a:solidFill>
                    <a:srgbClr val="1E2A5A"/>
                  </a:solidFill>
                  <a:prstDash val="solid"/>
                </a:ln>
                <a:solidFill>
                  <a:srgbClr val="A0C23A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Первая и высшая квалификационная категория</a:t>
            </a:r>
            <a:endParaRPr lang="en-US" sz="2800" b="1" dirty="0">
              <a:ln w="13462">
                <a:solidFill>
                  <a:srgbClr val="1E2A5A"/>
                </a:solidFill>
                <a:prstDash val="solid"/>
              </a:ln>
              <a:solidFill>
                <a:srgbClr val="A0C23A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0020" y="815789"/>
            <a:ext cx="8186870" cy="5593557"/>
          </a:xfrm>
        </p:spPr>
        <p:txBody>
          <a:bodyPr>
            <a:noAutofit/>
          </a:bodyPr>
          <a:lstStyle/>
          <a:p>
            <a:pPr algn="just"/>
            <a:r>
              <a:rPr lang="ru-RU" sz="1600" b="1" kern="50" dirty="0">
                <a:effectLst/>
                <a:ea typeface="Lucida Sans Unicode" panose="020B0602030504020204" pitchFamily="34" charset="0"/>
              </a:rPr>
              <a:t>5.4. </a:t>
            </a:r>
            <a:r>
              <a:rPr lang="ru-RU" sz="1600" kern="50" dirty="0">
                <a:effectLst/>
                <a:ea typeface="Lucida Sans Unicode" panose="020B0602030504020204" pitchFamily="34" charset="0"/>
              </a:rPr>
              <a:t>Участие в очных профессиональных конкурсах </a:t>
            </a:r>
            <a:r>
              <a:rPr lang="ru-RU" sz="1600" kern="50" dirty="0" err="1">
                <a:effectLst/>
                <a:ea typeface="Lucida Sans Unicode" panose="020B0602030504020204" pitchFamily="34" charset="0"/>
              </a:rPr>
              <a:t>Минпросвещения</a:t>
            </a:r>
            <a:r>
              <a:rPr lang="ru-RU" sz="1600" kern="50" dirty="0">
                <a:effectLst/>
                <a:ea typeface="Lucida Sans Unicode" panose="020B0602030504020204" pitchFamily="34" charset="0"/>
              </a:rPr>
              <a:t> России, реализуемых Академией </a:t>
            </a:r>
            <a:r>
              <a:rPr lang="ru-RU" sz="1600" kern="50" dirty="0" err="1">
                <a:effectLst/>
                <a:ea typeface="Lucida Sans Unicode" panose="020B0602030504020204" pitchFamily="34" charset="0"/>
              </a:rPr>
              <a:t>Минпросвещения</a:t>
            </a:r>
            <a:r>
              <a:rPr lang="ru-RU" sz="1600" kern="50" dirty="0">
                <a:effectLst/>
                <a:ea typeface="Lucida Sans Unicode" panose="020B0602030504020204" pitchFamily="34" charset="0"/>
              </a:rPr>
              <a:t> России или реализуемых при поддержке </a:t>
            </a:r>
            <a:r>
              <a:rPr lang="ru-RU" sz="1600" kern="50" dirty="0" err="1">
                <a:effectLst/>
                <a:ea typeface="Lucida Sans Unicode" panose="020B0602030504020204" pitchFamily="34" charset="0"/>
              </a:rPr>
              <a:t>Минпросвещения</a:t>
            </a:r>
            <a:r>
              <a:rPr lang="ru-RU" sz="1600" kern="50" dirty="0">
                <a:effectLst/>
                <a:ea typeface="Lucida Sans Unicode" panose="020B0602030504020204" pitchFamily="34" charset="0"/>
              </a:rPr>
              <a:t> России, в конкурсе на присуждение премии Губернатора победителям конкурса «Педагог-новатор», конкурсе на присвоение статуса «Педагог Югры»</a:t>
            </a:r>
          </a:p>
          <a:p>
            <a:pPr algn="just"/>
            <a:r>
              <a:rPr lang="ru-RU" sz="1600" kern="50" dirty="0">
                <a:effectLst/>
                <a:ea typeface="Lucida Sans Unicode" panose="020B0602030504020204" pitchFamily="34" charset="0"/>
              </a:rPr>
              <a:t>3 – на федеральном уровне</a:t>
            </a:r>
          </a:p>
          <a:p>
            <a:pPr algn="just"/>
            <a:r>
              <a:rPr lang="ru-RU" sz="1600" kern="50" dirty="0">
                <a:ea typeface="Lucida Sans Unicode" panose="020B0602030504020204" pitchFamily="34" charset="0"/>
              </a:rPr>
              <a:t>2 – на региональном уровне</a:t>
            </a:r>
          </a:p>
          <a:p>
            <a:pPr algn="just"/>
            <a:r>
              <a:rPr lang="ru-RU" sz="1600" kern="50" dirty="0">
                <a:effectLst/>
                <a:ea typeface="Lucida Sans Unicode" panose="020B0602030504020204" pitchFamily="34" charset="0"/>
              </a:rPr>
              <a:t>1 – на муниципальном уровне</a:t>
            </a:r>
          </a:p>
          <a:p>
            <a:pPr algn="just"/>
            <a:r>
              <a:rPr lang="ru-RU" sz="1600" kern="50" dirty="0">
                <a:ea typeface="Lucida Sans Unicode" panose="020B0602030504020204" pitchFamily="34" charset="0"/>
              </a:rPr>
              <a:t>0 – нет </a:t>
            </a:r>
          </a:p>
          <a:p>
            <a:pPr algn="just"/>
            <a:r>
              <a:rPr lang="ru-RU" sz="1600" b="1" kern="50" dirty="0">
                <a:effectLst/>
                <a:ea typeface="Lucida Sans Unicode" panose="020B0602030504020204" pitchFamily="34" charset="0"/>
              </a:rPr>
              <a:t>5.5. </a:t>
            </a:r>
            <a:r>
              <a:rPr lang="ru-RU" sz="1600" kern="50" dirty="0">
                <a:effectLst/>
                <a:ea typeface="Lucida Sans Unicode" panose="020B0602030504020204" pitchFamily="34" charset="0"/>
              </a:rPr>
              <a:t>Результативность участия в очных профессиональных конкурсах  </a:t>
            </a:r>
            <a:r>
              <a:rPr lang="ru-RU" sz="1600" kern="50" dirty="0" err="1">
                <a:effectLst/>
                <a:ea typeface="Lucida Sans Unicode" panose="020B0602030504020204" pitchFamily="34" charset="0"/>
              </a:rPr>
              <a:t>Минпросвещения</a:t>
            </a:r>
            <a:r>
              <a:rPr lang="ru-RU" sz="1600" kern="50" dirty="0">
                <a:effectLst/>
                <a:ea typeface="Lucida Sans Unicode" panose="020B0602030504020204" pitchFamily="34" charset="0"/>
              </a:rPr>
              <a:t> России, реализуемых Академией </a:t>
            </a:r>
            <a:r>
              <a:rPr lang="ru-RU" sz="1600" kern="50" dirty="0" err="1">
                <a:effectLst/>
                <a:ea typeface="Lucida Sans Unicode" panose="020B0602030504020204" pitchFamily="34" charset="0"/>
              </a:rPr>
              <a:t>Минпросвещения</a:t>
            </a:r>
            <a:r>
              <a:rPr lang="ru-RU" sz="1600" kern="50" dirty="0">
                <a:effectLst/>
                <a:ea typeface="Lucida Sans Unicode" panose="020B0602030504020204" pitchFamily="34" charset="0"/>
              </a:rPr>
              <a:t> России или реализуемых при поддержке </a:t>
            </a:r>
            <a:r>
              <a:rPr lang="ru-RU" sz="1600" kern="50" dirty="0" err="1">
                <a:effectLst/>
                <a:ea typeface="Lucida Sans Unicode" panose="020B0602030504020204" pitchFamily="34" charset="0"/>
              </a:rPr>
              <a:t>Минпросвещения</a:t>
            </a:r>
            <a:r>
              <a:rPr lang="ru-RU" sz="1600" kern="50" dirty="0">
                <a:effectLst/>
                <a:ea typeface="Lucida Sans Unicode" panose="020B0602030504020204" pitchFamily="34" charset="0"/>
              </a:rPr>
              <a:t> России, в конкурсе на присуждение премии Губернатора победителям конкурса «Педагог-новатор», конкурсе на присвоение статуса «Педагог Югры»</a:t>
            </a:r>
          </a:p>
          <a:p>
            <a:pPr algn="l"/>
            <a:r>
              <a:rPr lang="ru-RU" sz="1600" dirty="0">
                <a:effectLst/>
                <a:ea typeface="Times New Roman" panose="02020603050405020304" pitchFamily="18" charset="0"/>
              </a:rPr>
              <a:t>6 – победы (1 место) во всероссийских конкурсах</a:t>
            </a:r>
          </a:p>
          <a:p>
            <a:pPr algn="l"/>
            <a:r>
              <a:rPr lang="ru-RU" sz="1600" dirty="0">
                <a:ea typeface="Times New Roman" panose="02020603050405020304" pitchFamily="18" charset="0"/>
              </a:rPr>
              <a:t>5 – призовые места (2-3) во всероссийских конкурсах</a:t>
            </a:r>
          </a:p>
          <a:p>
            <a:pPr algn="l"/>
            <a:r>
              <a:rPr lang="ru-RU" sz="1600" dirty="0">
                <a:effectLst/>
                <a:ea typeface="Times New Roman" panose="02020603050405020304" pitchFamily="18" charset="0"/>
              </a:rPr>
              <a:t>4 – победы (1 место) в региональных конкурсах</a:t>
            </a:r>
          </a:p>
          <a:p>
            <a:pPr algn="l"/>
            <a:r>
              <a:rPr lang="ru-RU" sz="1600" dirty="0">
                <a:ea typeface="Times New Roman" panose="02020603050405020304" pitchFamily="18" charset="0"/>
              </a:rPr>
              <a:t>3 – призовые места (2-3) в региональных конкурсах</a:t>
            </a:r>
          </a:p>
          <a:p>
            <a:pPr algn="l"/>
            <a:r>
              <a:rPr lang="ru-RU" sz="1600" dirty="0">
                <a:effectLst/>
                <a:ea typeface="Times New Roman" panose="02020603050405020304" pitchFamily="18" charset="0"/>
              </a:rPr>
              <a:t>2 – победы (1 место) в муниципальных конкурсах</a:t>
            </a:r>
          </a:p>
          <a:p>
            <a:pPr algn="l"/>
            <a:r>
              <a:rPr lang="ru-RU" sz="1600" dirty="0">
                <a:ea typeface="Times New Roman" panose="02020603050405020304" pitchFamily="18" charset="0"/>
              </a:rPr>
              <a:t>1 – призовые места (2-3) в муниципальных конкурсах</a:t>
            </a:r>
            <a:endParaRPr lang="ru-RU" sz="1600" dirty="0">
              <a:effectLst/>
              <a:ea typeface="Times New Roman" panose="02020603050405020304" pitchFamily="18" charset="0"/>
            </a:endParaRPr>
          </a:p>
          <a:p>
            <a:pPr algn="l"/>
            <a:endParaRPr lang="ru-RU" sz="1800" dirty="0">
              <a:effectLst/>
              <a:ea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rgbClr val="1F5480"/>
              </a:solidFill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6949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7011" y="-1606061"/>
            <a:ext cx="7246033" cy="2778369"/>
          </a:xfrm>
        </p:spPr>
        <p:txBody>
          <a:bodyPr>
            <a:normAutofit/>
          </a:bodyPr>
          <a:lstStyle/>
          <a:p>
            <a:r>
              <a:rPr lang="ru-RU" sz="3200" b="1" dirty="0">
                <a:ln w="13462">
                  <a:solidFill>
                    <a:srgbClr val="1E2A5A"/>
                  </a:solidFill>
                  <a:prstDash val="solid"/>
                </a:ln>
                <a:solidFill>
                  <a:srgbClr val="A0C23A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Трансляция опыта</a:t>
            </a:r>
            <a:endParaRPr lang="en-US" sz="3200" b="1" dirty="0">
              <a:ln w="13462">
                <a:solidFill>
                  <a:srgbClr val="1E2A5A"/>
                </a:solidFill>
                <a:prstDash val="solid"/>
              </a:ln>
              <a:solidFill>
                <a:srgbClr val="A0C23A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+mn-lt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3A3A5076-2D2F-3ACE-8C62-321778C1C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446076"/>
              </p:ext>
            </p:extLst>
          </p:nvPr>
        </p:nvGraphicFramePr>
        <p:xfrm>
          <a:off x="628650" y="1425389"/>
          <a:ext cx="7886700" cy="4327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86700">
                  <a:extLst>
                    <a:ext uri="{9D8B030D-6E8A-4147-A177-3AD203B41FA5}">
                      <a16:colId xmlns:a16="http://schemas.microsoft.com/office/drawing/2014/main" val="1692722794"/>
                    </a:ext>
                  </a:extLst>
                </a:gridCol>
              </a:tblGrid>
              <a:tr h="4327410">
                <a:tc>
                  <a:txBody>
                    <a:bodyPr/>
                    <a:lstStyle/>
                    <a:p>
                      <a:pPr marL="78740" marR="88900" algn="just">
                        <a:lnSpc>
                          <a:spcPts val="1390"/>
                        </a:lnSpc>
                        <a:buNone/>
                      </a:pPr>
                      <a:r>
                        <a:rPr lang="ru-RU" sz="2400" dirty="0">
                          <a:effectLst/>
                          <a:latin typeface="+mn-lt"/>
                        </a:rPr>
                        <a:t>5 – наличие авторской монографии и /или публикаций в журналах из Перечня ВАК РФ</a:t>
                      </a:r>
                    </a:p>
                    <a:p>
                      <a:pPr marL="78740" marR="88900" algn="just">
                        <a:lnSpc>
                          <a:spcPts val="1390"/>
                        </a:lnSpc>
                        <a:buNone/>
                      </a:pPr>
                      <a:endParaRPr lang="ru-RU" sz="2400" dirty="0">
                        <a:effectLst/>
                        <a:latin typeface="+mn-lt"/>
                      </a:endParaRPr>
                    </a:p>
                    <a:p>
                      <a:pPr marL="78740" marR="88900" algn="just">
                        <a:lnSpc>
                          <a:spcPts val="1390"/>
                        </a:lnSpc>
                        <a:buNone/>
                      </a:pPr>
                      <a:r>
                        <a:rPr lang="ru-RU" sz="2400" dirty="0">
                          <a:effectLst/>
                          <a:latin typeface="+mn-lt"/>
                        </a:rPr>
                        <a:t>4 – наличие авторских печатных учебных (учебно-методических) пособий, методических рекомендаций, сборников задач, упражнений, справочников</a:t>
                      </a:r>
                    </a:p>
                    <a:p>
                      <a:pPr marL="78740" marR="88900" algn="just">
                        <a:lnSpc>
                          <a:spcPts val="1390"/>
                        </a:lnSpc>
                        <a:buNone/>
                      </a:pPr>
                      <a:endParaRPr lang="ru-RU" sz="2400" dirty="0">
                        <a:effectLst/>
                        <a:latin typeface="+mn-lt"/>
                      </a:endParaRPr>
                    </a:p>
                    <a:p>
                      <a:pPr marL="78740" marR="88900" algn="just">
                        <a:lnSpc>
                          <a:spcPts val="1390"/>
                        </a:lnSpc>
                        <a:buNone/>
                      </a:pPr>
                      <a:r>
                        <a:rPr lang="ru-RU" sz="2400" dirty="0">
                          <a:effectLst/>
                          <a:latin typeface="+mn-lt"/>
                        </a:rPr>
                        <a:t>3</a:t>
                      </a:r>
                      <a:r>
                        <a:rPr lang="ru-RU" sz="2400" kern="50" dirty="0">
                          <a:effectLst/>
                          <a:latin typeface="+mn-lt"/>
                        </a:rPr>
                        <a:t> –</a:t>
                      </a:r>
                      <a:r>
                        <a:rPr lang="ru-RU" sz="2400" dirty="0">
                          <a:effectLst/>
                          <a:latin typeface="+mn-lt"/>
                        </a:rPr>
                        <a:t> проведение мастер-классов и иных методических мероприятий на муниципальном уровне;</a:t>
                      </a:r>
                    </a:p>
                    <a:p>
                      <a:pPr marL="78740" marR="88900" algn="just">
                        <a:lnSpc>
                          <a:spcPts val="1390"/>
                        </a:lnSpc>
                        <a:buNone/>
                      </a:pPr>
                      <a:endParaRPr lang="ru-RU" sz="2400" dirty="0">
                        <a:effectLst/>
                        <a:latin typeface="+mn-lt"/>
                      </a:endParaRPr>
                    </a:p>
                    <a:p>
                      <a:pPr marL="87630" algn="just">
                        <a:buNone/>
                      </a:pPr>
                      <a:r>
                        <a:rPr lang="ru-RU" sz="2400" dirty="0">
                          <a:effectLst/>
                          <a:latin typeface="+mn-lt"/>
                        </a:rPr>
                        <a:t>2</a:t>
                      </a:r>
                      <a:r>
                        <a:rPr lang="ru-RU" sz="2400" kern="50" dirty="0">
                          <a:effectLst/>
                          <a:latin typeface="+mn-lt"/>
                        </a:rPr>
                        <a:t> –</a:t>
                      </a:r>
                      <a:r>
                        <a:rPr lang="ru-RU" sz="2400" dirty="0">
                          <a:effectLst/>
                          <a:latin typeface="+mn-lt"/>
                        </a:rPr>
                        <a:t> наличие авторских (соавторских) опубликованных материалов в сборниках трудов конференций, журналах РИНЦ;</a:t>
                      </a:r>
                    </a:p>
                    <a:p>
                      <a:pPr marL="87630" algn="just">
                        <a:buNone/>
                      </a:pPr>
                      <a:endParaRPr lang="ru-RU" sz="2400" dirty="0">
                        <a:effectLst/>
                        <a:latin typeface="+mn-lt"/>
                      </a:endParaRPr>
                    </a:p>
                    <a:p>
                      <a:pPr marL="78740" marR="88900" algn="just">
                        <a:lnSpc>
                          <a:spcPts val="1390"/>
                        </a:lnSpc>
                        <a:buNone/>
                      </a:pPr>
                      <a:r>
                        <a:rPr lang="ru-RU" sz="2400" dirty="0">
                          <a:effectLst/>
                          <a:latin typeface="+mn-lt"/>
                        </a:rPr>
                        <a:t>1</a:t>
                      </a:r>
                      <a:r>
                        <a:rPr lang="ru-RU" sz="2400" kern="50" dirty="0">
                          <a:effectLst/>
                          <a:latin typeface="+mn-lt"/>
                        </a:rPr>
                        <a:t> –</a:t>
                      </a:r>
                      <a:r>
                        <a:rPr lang="ru-RU" sz="2400" dirty="0">
                          <a:effectLst/>
                          <a:latin typeface="+mn-lt"/>
                        </a:rPr>
                        <a:t> выступление с докладом на конференциях, педагогических чтениях, семинарах не ниже муниципального уровня; </a:t>
                      </a:r>
                    </a:p>
                    <a:p>
                      <a:pPr marL="78740" marR="88900" algn="just">
                        <a:lnSpc>
                          <a:spcPts val="1390"/>
                        </a:lnSpc>
                        <a:buNone/>
                      </a:pPr>
                      <a:endParaRPr lang="ru-RU" sz="2400" dirty="0">
                        <a:effectLst/>
                        <a:latin typeface="+mn-lt"/>
                      </a:endParaRPr>
                    </a:p>
                    <a:p>
                      <a:pPr marL="78740" marR="88900" algn="just">
                        <a:lnSpc>
                          <a:spcPts val="1390"/>
                        </a:lnSpc>
                        <a:buNone/>
                      </a:pPr>
                      <a:r>
                        <a:rPr lang="ru-RU" sz="24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0 - нет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469654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0315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418948-D3FA-5B6C-22BD-6E9A84C75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110" y="0"/>
            <a:ext cx="8028240" cy="68103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n w="13462">
                  <a:solidFill>
                    <a:srgbClr val="1E2A5A"/>
                  </a:solidFill>
                  <a:prstDash val="solid"/>
                </a:ln>
                <a:solidFill>
                  <a:srgbClr val="A0C23A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Трансляция опыта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445925-DEA1-34E5-D2BA-E4474F27E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41" y="681037"/>
            <a:ext cx="9024359" cy="52715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800" b="1" kern="50" dirty="0" err="1">
                <a:ea typeface="Lucida Sans Unicode" panose="020B0602030504020204" pitchFamily="34" charset="0"/>
              </a:rPr>
              <a:t>СурГУ</a:t>
            </a:r>
            <a:r>
              <a:rPr lang="ru-RU" sz="1800" b="1" kern="50" dirty="0">
                <a:ea typeface="Lucida Sans Unicode" panose="020B0602030504020204" pitchFamily="34" charset="0"/>
              </a:rPr>
              <a:t> </a:t>
            </a:r>
            <a:r>
              <a:rPr lang="en-US" sz="1800" b="1" kern="50" dirty="0">
                <a:ea typeface="Lucida Sans Unicode" panose="020B0602030504020204" pitchFamily="34" charset="0"/>
                <a:hlinkClick r:id="rId2"/>
              </a:rPr>
              <a:t>https://www.surgu.ru/nauka/konferencii/obschaya-informatsiya122</a:t>
            </a:r>
            <a:endParaRPr lang="ru-RU" sz="1800" b="1" kern="50" dirty="0">
              <a:ea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en-US" sz="1800" b="1" kern="50" dirty="0">
                <a:effectLst/>
                <a:ea typeface="Lucida Sans Unicode" panose="020B0602030504020204" pitchFamily="34" charset="0"/>
                <a:hlinkClick r:id="rId3"/>
              </a:rPr>
              <a:t>https://www.surgu.ru/nauka/nauchnye-izdaniya-surgu1/severnyy-region-nauka-obrazovanie-kultura/o-zhurnale</a:t>
            </a:r>
            <a:endParaRPr lang="ru-RU" sz="1800" b="1" kern="50" dirty="0">
              <a:effectLst/>
              <a:ea typeface="Lucida Sans Unicode" panose="020B0602030504020204" pitchFamily="34" charset="0"/>
            </a:endParaRPr>
          </a:p>
          <a:p>
            <a:pPr marL="0" indent="0">
              <a:buNone/>
            </a:pPr>
            <a:endParaRPr lang="ru-RU" sz="1800" b="1" kern="50" dirty="0">
              <a:ea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ru-RU" sz="1800" b="1" kern="50" dirty="0" err="1">
                <a:ea typeface="Lucida Sans Unicode" panose="020B0602030504020204" pitchFamily="34" charset="0"/>
              </a:rPr>
              <a:t>СурГПУ</a:t>
            </a:r>
            <a:r>
              <a:rPr lang="ru-RU" sz="1800" b="1" kern="50" dirty="0">
                <a:ea typeface="Lucida Sans Unicode" panose="020B0602030504020204" pitchFamily="34" charset="0"/>
              </a:rPr>
              <a:t> </a:t>
            </a:r>
            <a:r>
              <a:rPr lang="en-US" sz="1800" b="1" kern="50" dirty="0">
                <a:ea typeface="Lucida Sans Unicode" panose="020B0602030504020204" pitchFamily="34" charset="0"/>
                <a:hlinkClick r:id="rId4"/>
              </a:rPr>
              <a:t>https://www.surgpu.ru/nauchnaya-deyatelnost/</a:t>
            </a:r>
            <a:endParaRPr lang="ru-RU" sz="1800" b="1" kern="50" dirty="0">
              <a:ea typeface="Lucida Sans Unicode" panose="020B0602030504020204" pitchFamily="34" charset="0"/>
            </a:endParaRPr>
          </a:p>
          <a:p>
            <a:pPr marL="0" indent="0">
              <a:buNone/>
            </a:pPr>
            <a:endParaRPr lang="ru-RU" sz="1800" b="1" kern="50" dirty="0">
              <a:effectLst/>
              <a:ea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ru-RU" sz="1800" b="1" kern="50" dirty="0">
                <a:ea typeface="Lucida Sans Unicode" panose="020B0602030504020204" pitchFamily="34" charset="0"/>
              </a:rPr>
              <a:t>ШГПУ </a:t>
            </a:r>
            <a:r>
              <a:rPr lang="en-US" sz="1800" b="1" kern="50" dirty="0">
                <a:ea typeface="Lucida Sans Unicode" panose="020B0602030504020204" pitchFamily="34" charset="0"/>
                <a:hlinkClick r:id="rId5"/>
              </a:rPr>
              <a:t>https://shspu.ru/struktura-universiteta/nauka/nauchnye-meroprijatija/nauchno-prakticheskie-meroprijatija-v-2025-godu-na-baze-shgpu/</a:t>
            </a:r>
            <a:endParaRPr lang="ru-RU" sz="1800" b="1" kern="50" dirty="0">
              <a:ea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en-US" sz="1800" b="1" kern="50" dirty="0">
                <a:effectLst/>
                <a:ea typeface="Lucida Sans Unicode" panose="020B0602030504020204" pitchFamily="34" charset="0"/>
                <a:hlinkClick r:id="rId6"/>
              </a:rPr>
              <a:t>https://shspu.ru/struktura-universiteta/nauka/nauchnye-meroprijatija/</a:t>
            </a:r>
            <a:endParaRPr lang="ru-RU" sz="1800" b="1" kern="50" dirty="0">
              <a:ea typeface="Lucida Sans Unicode" panose="020B0602030504020204" pitchFamily="34" charset="0"/>
            </a:endParaRPr>
          </a:p>
          <a:p>
            <a:pPr marL="0" indent="0" algn="ctr">
              <a:buNone/>
            </a:pPr>
            <a:r>
              <a:rPr lang="ru-RU" sz="1800" b="1" kern="50" dirty="0">
                <a:solidFill>
                  <a:srgbClr val="FF0000"/>
                </a:solidFill>
                <a:effectLst/>
                <a:ea typeface="Lucida Sans Unicode" panose="020B0602030504020204" pitchFamily="34" charset="0"/>
              </a:rPr>
              <a:t>Журналы ВАК</a:t>
            </a:r>
          </a:p>
          <a:p>
            <a:pPr marL="0" indent="0">
              <a:buNone/>
            </a:pPr>
            <a:r>
              <a:rPr lang="ru-RU" sz="1800" b="1" kern="50" dirty="0">
                <a:ea typeface="Lucida Sans Unicode" panose="020B0602030504020204" pitchFamily="34" charset="0"/>
              </a:rPr>
              <a:t>Современный ученый </a:t>
            </a:r>
            <a:r>
              <a:rPr lang="en-US" sz="1800" b="1" kern="50" dirty="0">
                <a:ea typeface="Lucida Sans Unicode" panose="020B0602030504020204" pitchFamily="34" charset="0"/>
                <a:hlinkClick r:id="rId7"/>
              </a:rPr>
              <a:t>https://su-journal.ru/</a:t>
            </a:r>
            <a:endParaRPr lang="ru-RU" sz="1800" b="1" kern="50" dirty="0">
              <a:ea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ru-RU" sz="1800" b="1" kern="50" dirty="0">
                <a:effectLst/>
                <a:ea typeface="Lucida Sans Unicode" panose="020B0602030504020204" pitchFamily="34" charset="0"/>
              </a:rPr>
              <a:t>Вестник педагогических наук </a:t>
            </a:r>
            <a:r>
              <a:rPr lang="en-US" sz="1800" b="1" kern="50" dirty="0">
                <a:effectLst/>
                <a:ea typeface="Lucida Sans Unicode" panose="020B0602030504020204" pitchFamily="34" charset="0"/>
                <a:hlinkClick r:id="rId8"/>
              </a:rPr>
              <a:t>https://vpn-journal.ru/</a:t>
            </a:r>
            <a:endParaRPr lang="ru-RU" sz="1800" b="1" kern="50" dirty="0">
              <a:effectLst/>
              <a:ea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ru-RU" sz="1800" b="1" kern="50" dirty="0">
                <a:ea typeface="Lucida Sans Unicode" panose="020B0602030504020204" pitchFamily="34" charset="0"/>
              </a:rPr>
              <a:t>Обзор педагогических исследований </a:t>
            </a:r>
            <a:r>
              <a:rPr lang="en-US" sz="1800" b="1" kern="50" dirty="0">
                <a:ea typeface="Lucida Sans Unicode" panose="020B0602030504020204" pitchFamily="34" charset="0"/>
                <a:hlinkClick r:id="rId9"/>
              </a:rPr>
              <a:t>https://opi-journal.ru/</a:t>
            </a:r>
            <a:endParaRPr lang="ru-RU" sz="1800" b="1" kern="50" dirty="0">
              <a:ea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ru-RU" sz="1800" b="1" kern="50" dirty="0">
                <a:effectLst/>
                <a:ea typeface="Lucida Sans Unicode" panose="020B0602030504020204" pitchFamily="34" charset="0"/>
              </a:rPr>
              <a:t>Успехи гуманитарных наук </a:t>
            </a:r>
            <a:r>
              <a:rPr lang="en-US" sz="1800" b="1" kern="50" dirty="0">
                <a:effectLst/>
                <a:ea typeface="Lucida Sans Unicode" panose="020B0602030504020204" pitchFamily="34" charset="0"/>
                <a:hlinkClick r:id="rId10"/>
              </a:rPr>
              <a:t>https://mhs-journal.ru/</a:t>
            </a:r>
            <a:endParaRPr lang="ru-RU" sz="1800" b="1" kern="50" dirty="0">
              <a:effectLst/>
              <a:ea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ru-RU" sz="1800" b="1" kern="50" dirty="0">
                <a:ea typeface="Lucida Sans Unicode" panose="020B0602030504020204" pitchFamily="34" charset="0"/>
              </a:rPr>
              <a:t>Педагогическое образование </a:t>
            </a:r>
            <a:r>
              <a:rPr lang="en-US" sz="1800" b="1" kern="50" dirty="0">
                <a:ea typeface="Lucida Sans Unicode" panose="020B0602030504020204" pitchFamily="34" charset="0"/>
                <a:hlinkClick r:id="rId11"/>
              </a:rPr>
              <a:t>https://po-journal.ru/</a:t>
            </a:r>
            <a:endParaRPr lang="ru-RU" sz="1800" b="1" kern="50" dirty="0">
              <a:ea typeface="Lucida Sans Unicode" panose="020B0602030504020204" pitchFamily="34" charset="0"/>
            </a:endParaRPr>
          </a:p>
          <a:p>
            <a:pPr marL="0" indent="0" algn="ctr">
              <a:buNone/>
            </a:pPr>
            <a:r>
              <a:rPr lang="ru-RU" sz="1800" b="1" kern="50" dirty="0">
                <a:solidFill>
                  <a:srgbClr val="FF0000"/>
                </a:solidFill>
                <a:effectLst/>
                <a:ea typeface="Lucida Sans Unicode" panose="020B0602030504020204" pitchFamily="34" charset="0"/>
              </a:rPr>
              <a:t>Журналы РИНЦ</a:t>
            </a:r>
          </a:p>
          <a:p>
            <a:pPr marL="0" indent="0">
              <a:buNone/>
            </a:pPr>
            <a:r>
              <a:rPr lang="ru-RU" sz="1800" b="1" kern="50" dirty="0">
                <a:effectLst/>
                <a:ea typeface="Lucida Sans Unicode" panose="020B0602030504020204" pitchFamily="34" charset="0"/>
              </a:rPr>
              <a:t>Мир педагогики и психологии </a:t>
            </a:r>
            <a:r>
              <a:rPr lang="en-US" sz="1800" b="1" kern="50" dirty="0">
                <a:effectLst/>
                <a:ea typeface="Lucida Sans Unicode" panose="020B0602030504020204" pitchFamily="34" charset="0"/>
                <a:hlinkClick r:id="rId12"/>
              </a:rPr>
              <a:t>https://scipress.ru/pedagogy/</a:t>
            </a:r>
            <a:endParaRPr lang="ru-RU" sz="1800" b="1" kern="50" dirty="0">
              <a:effectLst/>
              <a:ea typeface="Lucida Sans Unicode" panose="020B0602030504020204" pitchFamily="34" charset="0"/>
            </a:endParaRPr>
          </a:p>
          <a:p>
            <a:pPr marL="0" indent="0">
              <a:buNone/>
            </a:pPr>
            <a:r>
              <a:rPr lang="ru-RU" sz="1800" b="1" kern="50" dirty="0">
                <a:effectLst/>
                <a:ea typeface="Lucida Sans Unicode" panose="020B0602030504020204" pitchFamily="34" charset="0"/>
              </a:rPr>
              <a:t>Научное обозрение. Педагогические науки </a:t>
            </a:r>
            <a:r>
              <a:rPr lang="en-US" sz="1800" b="1" kern="50" dirty="0">
                <a:effectLst/>
                <a:ea typeface="Lucida Sans Unicode" panose="020B0602030504020204" pitchFamily="34" charset="0"/>
                <a:hlinkClick r:id="rId13"/>
              </a:rPr>
              <a:t>https://science-pedagogy.ru/</a:t>
            </a:r>
            <a:endParaRPr lang="ru-RU" sz="1800" b="1" kern="50" dirty="0">
              <a:effectLst/>
              <a:ea typeface="Lucida Sans Unicode" panose="020B0602030504020204" pitchFamily="34" charset="0"/>
            </a:endParaRPr>
          </a:p>
          <a:p>
            <a:pPr marL="0" indent="0">
              <a:buNone/>
            </a:pPr>
            <a:endParaRPr lang="ru-RU" sz="1800" b="1" kern="50" dirty="0">
              <a:effectLst/>
              <a:ea typeface="Lucida Sans Unicode" panose="020B0602030504020204" pitchFamily="34" charset="0"/>
            </a:endParaRPr>
          </a:p>
          <a:p>
            <a:pPr marL="0" indent="0">
              <a:buNone/>
            </a:pPr>
            <a:endParaRPr lang="ru-RU" sz="1800" kern="50" dirty="0">
              <a:solidFill>
                <a:srgbClr val="FF0000"/>
              </a:solidFill>
              <a:effectLst/>
              <a:ea typeface="Lucida Sans Unicode" panose="020B0602030504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818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3236</TotalTime>
  <Words>542</Words>
  <Application>Microsoft Office PowerPoint</Application>
  <PresentationFormat>Экран (4:3)</PresentationFormat>
  <Paragraphs>66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Lucida Sans Unicode</vt:lpstr>
      <vt:lpstr>Times New Roman</vt:lpstr>
      <vt:lpstr>Office Theme</vt:lpstr>
      <vt:lpstr>Аттестация педагогических работников: трансляция опыта и конкурсное движение</vt:lpstr>
      <vt:lpstr>Конкурсное движение </vt:lpstr>
      <vt:lpstr>Первая и высшая квалификационная категория</vt:lpstr>
      <vt:lpstr>Трансляция опыта</vt:lpstr>
      <vt:lpstr>Трансляция опыта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Алексей</cp:lastModifiedBy>
  <cp:revision>121</cp:revision>
  <dcterms:created xsi:type="dcterms:W3CDTF">2018-09-04T12:10:47Z</dcterms:created>
  <dcterms:modified xsi:type="dcterms:W3CDTF">2025-03-16T14:30:25Z</dcterms:modified>
</cp:coreProperties>
</file>