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handoutMasterIdLst>
    <p:handoutMasterId r:id="rId18"/>
  </p:handoutMasterIdLst>
  <p:sldIdLst>
    <p:sldId id="267" r:id="rId3"/>
    <p:sldId id="256" r:id="rId4"/>
    <p:sldId id="257" r:id="rId5"/>
    <p:sldId id="258" r:id="rId6"/>
    <p:sldId id="259" r:id="rId7"/>
    <p:sldId id="260" r:id="rId8"/>
    <p:sldId id="261" r:id="rId9"/>
    <p:sldId id="266" r:id="rId10"/>
    <p:sldId id="264" r:id="rId11"/>
    <p:sldId id="269" r:id="rId12"/>
    <p:sldId id="270" r:id="rId13"/>
    <p:sldId id="273" r:id="rId14"/>
    <p:sldId id="271" r:id="rId15"/>
    <p:sldId id="272" r:id="rId16"/>
    <p:sldId id="268" r:id="rId17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912DE-BB5E-46EE-8A4C-E5997B404AB9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C4B57-DC0C-4B95-A1B7-2E27F907D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991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D0138C04-865D-419F-BA32-3D28B882CA5A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16.12.2021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EDE3B90B-1164-4FBE-8F4B-9B5745DD17D0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111013E-A591-49F3-9B79-BA26EAADB4D9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16.12.2021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E7169D9-F2A3-4F50-A736-9122BDBBC27A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edsovet.su/fgos/6025_formy_i_metody_obuchenia_po_fgos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4429" y="116632"/>
            <a:ext cx="9066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НАЧАЛЬНАЯ ШКОЛА №30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628800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карта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адаптированных образовательных программ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08104" y="4941168"/>
            <a:ext cx="3130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Шатова Анна Александровна,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55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576000" y="1533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40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sz="36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организацией обучения по АООП НОО  с тяжелыми нарушениями речи (5.1 )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endParaRPr lang="ru-RU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150729"/>
              </p:ext>
            </p:extLst>
          </p:nvPr>
        </p:nvGraphicFramePr>
        <p:xfrm>
          <a:off x="251520" y="2060848"/>
          <a:ext cx="8712966" cy="30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35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Актуализация знаний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Словарный диктант (</a:t>
                      </a:r>
                      <a:r>
                        <a:rPr lang="ru-RU" sz="1100" dirty="0" smtClean="0">
                          <a:effectLst/>
                        </a:rPr>
                        <a:t>фронтально, парная)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Диктует слова, контролирует </a:t>
                      </a:r>
                      <a:r>
                        <a:rPr lang="ru-RU" sz="1100" dirty="0" smtClean="0">
                          <a:effectLst/>
                        </a:rPr>
                        <a:t>написание слов в схемы</a:t>
                      </a:r>
                      <a:r>
                        <a:rPr lang="ru-RU" sz="1100" baseline="0" dirty="0" smtClean="0">
                          <a:effectLst/>
                        </a:rPr>
                        <a:t> 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и объяснение </a:t>
                      </a:r>
                      <a:r>
                        <a:rPr lang="ru-RU" sz="1100" dirty="0" smtClean="0">
                          <a:effectLst/>
                        </a:rPr>
                        <a:t>орфограмм так же для обогащения словарного</a:t>
                      </a:r>
                      <a:r>
                        <a:rPr lang="ru-RU" sz="1100" baseline="0" dirty="0" smtClean="0">
                          <a:effectLst/>
                        </a:rPr>
                        <a:t> запаса и представления слов использовать карточки с изображением слов. 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</a:t>
                      </a:r>
                      <a:r>
                        <a:rPr lang="ru-RU" sz="1100" u="sng" dirty="0">
                          <a:effectLst/>
                        </a:rPr>
                        <a:t>а</a:t>
                      </a:r>
                      <a:r>
                        <a:rPr lang="ru-RU" sz="1100" dirty="0">
                          <a:effectLst/>
                        </a:rPr>
                        <a:t>кета, п</a:t>
                      </a:r>
                      <a:r>
                        <a:rPr lang="ru-RU" sz="1100" u="sng" dirty="0">
                          <a:effectLst/>
                        </a:rPr>
                        <a:t>о</a:t>
                      </a:r>
                      <a:r>
                        <a:rPr lang="ru-RU" sz="1100" dirty="0">
                          <a:effectLst/>
                        </a:rPr>
                        <a:t>года, б</a:t>
                      </a:r>
                      <a:r>
                        <a:rPr lang="ru-RU" sz="1100" u="sng" dirty="0">
                          <a:effectLst/>
                        </a:rPr>
                        <a:t>е</a:t>
                      </a:r>
                      <a:r>
                        <a:rPr lang="ru-RU" sz="1100" dirty="0">
                          <a:effectLst/>
                        </a:rPr>
                        <a:t>реза, к</a:t>
                      </a:r>
                      <a:r>
                        <a:rPr lang="ru-RU" sz="1100" u="sng" dirty="0">
                          <a:effectLst/>
                        </a:rPr>
                        <a:t>а</a:t>
                      </a:r>
                      <a:r>
                        <a:rPr lang="ru-RU" sz="1100" dirty="0">
                          <a:effectLst/>
                        </a:rPr>
                        <a:t>ртоф</a:t>
                      </a:r>
                      <a:r>
                        <a:rPr lang="ru-RU" sz="1100" u="sng" dirty="0">
                          <a:effectLst/>
                        </a:rPr>
                        <a:t>е</a:t>
                      </a:r>
                      <a:r>
                        <a:rPr lang="ru-RU" sz="1100" dirty="0">
                          <a:effectLst/>
                        </a:rPr>
                        <a:t>ль, ж</a:t>
                      </a:r>
                      <a:r>
                        <a:rPr lang="ru-RU" sz="1100" u="sng" dirty="0">
                          <a:effectLst/>
                        </a:rPr>
                        <a:t>е</a:t>
                      </a:r>
                      <a:r>
                        <a:rPr lang="ru-RU" sz="1100" dirty="0">
                          <a:effectLst/>
                        </a:rPr>
                        <a:t>лтый, ш</a:t>
                      </a:r>
                      <a:r>
                        <a:rPr lang="ru-RU" sz="1100" u="sng" dirty="0">
                          <a:effectLst/>
                        </a:rPr>
                        <a:t>ё</a:t>
                      </a:r>
                      <a:r>
                        <a:rPr lang="ru-RU" sz="1100" dirty="0">
                          <a:effectLst/>
                        </a:rPr>
                        <a:t>л, </a:t>
                      </a:r>
                      <a:r>
                        <a:rPr lang="ru-RU" sz="1100" u="sng" dirty="0">
                          <a:effectLst/>
                        </a:rPr>
                        <a:t>о</a:t>
                      </a:r>
                      <a:r>
                        <a:rPr lang="ru-RU" sz="1100" dirty="0">
                          <a:effectLst/>
                        </a:rPr>
                        <a:t>г</a:t>
                      </a:r>
                      <a:r>
                        <a:rPr lang="ru-RU" sz="1100" u="sng" dirty="0">
                          <a:effectLst/>
                        </a:rPr>
                        <a:t>оро</a:t>
                      </a:r>
                      <a:r>
                        <a:rPr lang="ru-RU" sz="1100" dirty="0">
                          <a:effectLst/>
                        </a:rPr>
                        <a:t>д.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Мыслительные</a:t>
                      </a:r>
                      <a:r>
                        <a:rPr lang="ru-RU" sz="1100" baseline="0" dirty="0" smtClean="0">
                          <a:effectLst/>
                        </a:rPr>
                        <a:t> операции и учебные навыки Словарная работа в парах (У детей на столах – листы со схемами вида 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aseline="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</a:rPr>
                        <a:t>Читается слово, клетки заполняются детьми </a:t>
                      </a:r>
                      <a:r>
                        <a:rPr lang="ru-RU" sz="1100" dirty="0" smtClean="0">
                          <a:effectLst/>
                        </a:rPr>
                        <a:t> последовательно объясняя</a:t>
                      </a:r>
                      <a:r>
                        <a:rPr lang="ru-RU" sz="1100" baseline="0" dirty="0" smtClean="0">
                          <a:effectLst/>
                        </a:rPr>
                        <a:t> орфограммы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 smtClean="0">
                          <a:effectLst/>
                        </a:rPr>
                        <a:t>Коммуникативные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none" dirty="0" smtClean="0">
                          <a:effectLst/>
                        </a:rPr>
                        <a:t>(согласование</a:t>
                      </a:r>
                      <a:r>
                        <a:rPr lang="ru-RU" sz="1100" u="none" baseline="0" dirty="0" smtClean="0">
                          <a:effectLst/>
                        </a:rPr>
                        <a:t> действий с партнёром), использовать речевые средства для предоставления результата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baseline="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baseline="0" dirty="0" smtClean="0">
                          <a:effectLst/>
                        </a:rPr>
                        <a:t>Познавательные: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none" baseline="0" dirty="0" smtClean="0">
                          <a:effectLst/>
                        </a:rPr>
                        <a:t>(</a:t>
                      </a:r>
                      <a:r>
                        <a:rPr lang="ru-RU" sz="1100" u="none" baseline="0" dirty="0" err="1" smtClean="0">
                          <a:effectLst/>
                        </a:rPr>
                        <a:t>общеучебные</a:t>
                      </a:r>
                      <a:r>
                        <a:rPr lang="ru-RU" sz="1100" u="none" baseline="0" dirty="0" smtClean="0">
                          <a:effectLst/>
                        </a:rPr>
                        <a:t>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baseline="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baseline="0" dirty="0" smtClean="0">
                          <a:effectLst/>
                        </a:rPr>
                        <a:t>Регулятивные: </a:t>
                      </a:r>
                      <a:r>
                        <a:rPr lang="ru-RU" sz="1100" u="none" baseline="0" dirty="0" smtClean="0">
                          <a:effectLst/>
                        </a:rPr>
                        <a:t>(Коррекция, оценка</a:t>
                      </a:r>
                      <a:r>
                        <a:rPr lang="ru-RU" sz="1100" u="sng" baseline="0" dirty="0" smtClean="0">
                          <a:effectLst/>
                        </a:rPr>
                        <a:t>) выполнять взаимопроверку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Развивать грамотность, </a:t>
                      </a:r>
                      <a:r>
                        <a:rPr lang="ru-RU" sz="1100" dirty="0" smtClean="0">
                          <a:effectLst/>
                        </a:rPr>
                        <a:t>орфографическую </a:t>
                      </a:r>
                      <a:r>
                        <a:rPr lang="ru-RU" sz="1100" dirty="0">
                          <a:effectLst/>
                        </a:rPr>
                        <a:t>зоркость</a:t>
                      </a:r>
                      <a:r>
                        <a:rPr lang="ru-RU" sz="1100" dirty="0" smtClean="0">
                          <a:effectLst/>
                        </a:rPr>
                        <a:t>. Расширение представлений</a:t>
                      </a:r>
                      <a:r>
                        <a:rPr lang="ru-RU" sz="1100" baseline="0" dirty="0" smtClean="0">
                          <a:effectLst/>
                        </a:rPr>
                        <a:t> об окружающем. 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505159"/>
              </p:ext>
            </p:extLst>
          </p:nvPr>
        </p:nvGraphicFramePr>
        <p:xfrm>
          <a:off x="270776" y="1052736"/>
          <a:ext cx="8693712" cy="900080"/>
        </p:xfrm>
        <a:graphic>
          <a:graphicData uri="http://schemas.openxmlformats.org/drawingml/2006/table">
            <a:tbl>
              <a:tblPr/>
              <a:tblGrid>
                <a:gridCol w="896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44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76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работы, формы, методы, приемы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педагогического взаимодействия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УУД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обучающихся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6000" y="5661248"/>
            <a:ext cx="1833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Пример схемы: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27784" y="5611669"/>
            <a:ext cx="504056" cy="501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85153" y="5611669"/>
            <a:ext cx="504056" cy="501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58491" y="5611669"/>
            <a:ext cx="504056" cy="501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26816" y="5611669"/>
            <a:ext cx="504056" cy="501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5611669"/>
            <a:ext cx="504056" cy="501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940152" y="5611669"/>
            <a:ext cx="504056" cy="501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Левая круглая скобка 12"/>
          <p:cNvSpPr/>
          <p:nvPr/>
        </p:nvSpPr>
        <p:spPr>
          <a:xfrm>
            <a:off x="2555776" y="5301208"/>
            <a:ext cx="216024" cy="122413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ая круглая скобка 13"/>
          <p:cNvSpPr/>
          <p:nvPr/>
        </p:nvSpPr>
        <p:spPr>
          <a:xfrm>
            <a:off x="6336019" y="5294462"/>
            <a:ext cx="216378" cy="122413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6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395536" y="188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40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sz="36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организацией обучения по АООП НОО  с задержкой психического развития (7.2 )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endParaRPr lang="ru-RU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52463"/>
              </p:ext>
            </p:extLst>
          </p:nvPr>
        </p:nvGraphicFramePr>
        <p:xfrm>
          <a:off x="202706" y="1052736"/>
          <a:ext cx="8759107" cy="900080"/>
        </p:xfrm>
        <a:graphic>
          <a:graphicData uri="http://schemas.openxmlformats.org/drawingml/2006/table">
            <a:tbl>
              <a:tblPr/>
              <a:tblGrid>
                <a:gridCol w="912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8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1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27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76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работы, формы, методы, приемы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педагогического взаимодействия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УУД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обучающихся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157341"/>
              </p:ext>
            </p:extLst>
          </p:nvPr>
        </p:nvGraphicFramePr>
        <p:xfrm>
          <a:off x="225777" y="2060848"/>
          <a:ext cx="8712966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4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94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Актуализация знаний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Словарный диктант (фронтально)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Диктует слова, контролирует написание и объяснение </a:t>
                      </a:r>
                      <a:r>
                        <a:rPr lang="ru-RU" sz="1100" dirty="0" smtClean="0">
                          <a:effectLst/>
                        </a:rPr>
                        <a:t>орфограмм.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</a:t>
                      </a:r>
                      <a:r>
                        <a:rPr lang="ru-RU" sz="1100" u="sng" dirty="0">
                          <a:effectLst/>
                        </a:rPr>
                        <a:t>а</a:t>
                      </a:r>
                      <a:r>
                        <a:rPr lang="ru-RU" sz="1100" dirty="0">
                          <a:effectLst/>
                        </a:rPr>
                        <a:t>кета, п</a:t>
                      </a:r>
                      <a:r>
                        <a:rPr lang="ru-RU" sz="1100" u="sng" dirty="0">
                          <a:effectLst/>
                        </a:rPr>
                        <a:t>о</a:t>
                      </a:r>
                      <a:r>
                        <a:rPr lang="ru-RU" sz="1100" dirty="0">
                          <a:effectLst/>
                        </a:rPr>
                        <a:t>года, б</a:t>
                      </a:r>
                      <a:r>
                        <a:rPr lang="ru-RU" sz="1100" u="sng" dirty="0">
                          <a:effectLst/>
                        </a:rPr>
                        <a:t>е</a:t>
                      </a:r>
                      <a:r>
                        <a:rPr lang="ru-RU" sz="1100" dirty="0">
                          <a:effectLst/>
                        </a:rPr>
                        <a:t>реза, к</a:t>
                      </a:r>
                      <a:r>
                        <a:rPr lang="ru-RU" sz="1100" u="sng" dirty="0">
                          <a:effectLst/>
                        </a:rPr>
                        <a:t>а</a:t>
                      </a:r>
                      <a:r>
                        <a:rPr lang="ru-RU" sz="1100" dirty="0">
                          <a:effectLst/>
                        </a:rPr>
                        <a:t>ртоф</a:t>
                      </a:r>
                      <a:r>
                        <a:rPr lang="ru-RU" sz="1100" u="sng" dirty="0">
                          <a:effectLst/>
                        </a:rPr>
                        <a:t>е</a:t>
                      </a:r>
                      <a:r>
                        <a:rPr lang="ru-RU" sz="1100" dirty="0">
                          <a:effectLst/>
                        </a:rPr>
                        <a:t>ль, ж</a:t>
                      </a:r>
                      <a:r>
                        <a:rPr lang="ru-RU" sz="1100" u="sng" dirty="0">
                          <a:effectLst/>
                        </a:rPr>
                        <a:t>е</a:t>
                      </a:r>
                      <a:r>
                        <a:rPr lang="ru-RU" sz="1100" dirty="0">
                          <a:effectLst/>
                        </a:rPr>
                        <a:t>лтый, ш</a:t>
                      </a:r>
                      <a:r>
                        <a:rPr lang="ru-RU" sz="1100" u="sng" dirty="0">
                          <a:effectLst/>
                        </a:rPr>
                        <a:t>ё</a:t>
                      </a:r>
                      <a:r>
                        <a:rPr lang="ru-RU" sz="1100" dirty="0">
                          <a:effectLst/>
                        </a:rPr>
                        <a:t>л, </a:t>
                      </a:r>
                      <a:r>
                        <a:rPr lang="ru-RU" sz="1100" u="sng" dirty="0">
                          <a:effectLst/>
                        </a:rPr>
                        <a:t>о</a:t>
                      </a:r>
                      <a:r>
                        <a:rPr lang="ru-RU" sz="1100" dirty="0">
                          <a:effectLst/>
                        </a:rPr>
                        <a:t>г</a:t>
                      </a:r>
                      <a:r>
                        <a:rPr lang="ru-RU" sz="1100" u="sng" dirty="0">
                          <a:effectLst/>
                        </a:rPr>
                        <a:t>оро</a:t>
                      </a:r>
                      <a:r>
                        <a:rPr lang="ru-RU" sz="1100" dirty="0">
                          <a:effectLst/>
                        </a:rPr>
                        <a:t>д.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Выполняют письмо под диктовку (один ученик у доски, один – комментирует правильность написания), подчеркивают орфограммы</a:t>
                      </a:r>
                      <a:r>
                        <a:rPr lang="ru-RU" sz="1100" dirty="0" smtClean="0">
                          <a:effectLst/>
                        </a:rPr>
                        <a:t>. При затруднении в написании используется демонстрационный</a:t>
                      </a:r>
                      <a:r>
                        <a:rPr lang="ru-RU" sz="1100" baseline="0" dirty="0" smtClean="0">
                          <a:effectLst/>
                        </a:rPr>
                        <a:t> материал (схема, рисунок), словарь значений слов.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effectLst/>
                        </a:rPr>
                        <a:t>Личностные: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контролируют свои </a:t>
                      </a:r>
                      <a:r>
                        <a:rPr lang="ru-RU" sz="1100" dirty="0" smtClean="0">
                          <a:effectLst/>
                        </a:rPr>
                        <a:t>действия</a:t>
                      </a:r>
                      <a:r>
                        <a:rPr lang="ru-RU" sz="1100" baseline="0" dirty="0" smtClean="0">
                          <a:effectLst/>
                        </a:rPr>
                        <a:t> используя словарь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effectLst/>
                        </a:rPr>
                        <a:t>Предметные: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запоминают словарные слова, учатся видеть орфограммы</a:t>
                      </a:r>
                      <a:r>
                        <a:rPr lang="ru-RU" sz="11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Коммуникативные</a:t>
                      </a:r>
                      <a:r>
                        <a:rPr lang="ru-RU" sz="1100" baseline="0" dirty="0" smtClean="0">
                          <a:effectLst/>
                        </a:rPr>
                        <a:t>: Согласовывать мнение и находить общее решение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Развивать грамотность, </a:t>
                      </a:r>
                      <a:r>
                        <a:rPr lang="ru-RU" sz="1100" dirty="0" smtClean="0">
                          <a:effectLst/>
                        </a:rPr>
                        <a:t>орфографическую </a:t>
                      </a:r>
                      <a:r>
                        <a:rPr lang="ru-RU" sz="1100" dirty="0">
                          <a:effectLst/>
                        </a:rPr>
                        <a:t>зоркость.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97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9001"/>
            <a:ext cx="8229240" cy="553998"/>
          </a:xfrm>
        </p:spPr>
        <p:txBody>
          <a:bodyPr/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демонстрирующего материала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shatova_aa\Desktop\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71" y="1556792"/>
            <a:ext cx="4183427" cy="313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hatova_aa\Desktop\img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556792"/>
            <a:ext cx="4148797" cy="311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86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395536" y="211006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организацией обучения по </a:t>
            </a:r>
          </a:p>
          <a:p>
            <a:pPr algn="ctr">
              <a:lnSpc>
                <a:spcPct val="100000"/>
              </a:lnSpc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АООП НОО  с расстройством аутистического спектра (8.1 )</a:t>
            </a:r>
            <a: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350129"/>
              </p:ext>
            </p:extLst>
          </p:nvPr>
        </p:nvGraphicFramePr>
        <p:xfrm>
          <a:off x="179512" y="1331280"/>
          <a:ext cx="8782205" cy="900080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3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76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работы, формы, методы, приемы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педагогического взаимодействия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УУД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обучающихся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196636"/>
              </p:ext>
            </p:extLst>
          </p:nvPr>
        </p:nvGraphicFramePr>
        <p:xfrm>
          <a:off x="179513" y="2204864"/>
          <a:ext cx="8759135" cy="4434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4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94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Актуализация знаний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Словарный диктант (фронтально)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Диктует слова, контролирует написание и объяснение орфограмм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</a:t>
                      </a:r>
                      <a:r>
                        <a:rPr lang="ru-RU" sz="1100" u="sng" dirty="0">
                          <a:effectLst/>
                        </a:rPr>
                        <a:t>а</a:t>
                      </a:r>
                      <a:r>
                        <a:rPr lang="ru-RU" sz="1100" dirty="0">
                          <a:effectLst/>
                        </a:rPr>
                        <a:t>кета, п</a:t>
                      </a:r>
                      <a:r>
                        <a:rPr lang="ru-RU" sz="1100" u="sng" dirty="0">
                          <a:effectLst/>
                        </a:rPr>
                        <a:t>о</a:t>
                      </a:r>
                      <a:r>
                        <a:rPr lang="ru-RU" sz="1100" dirty="0">
                          <a:effectLst/>
                        </a:rPr>
                        <a:t>года, б</a:t>
                      </a:r>
                      <a:r>
                        <a:rPr lang="ru-RU" sz="1100" u="sng" dirty="0">
                          <a:effectLst/>
                        </a:rPr>
                        <a:t>е</a:t>
                      </a:r>
                      <a:r>
                        <a:rPr lang="ru-RU" sz="1100" dirty="0">
                          <a:effectLst/>
                        </a:rPr>
                        <a:t>реза, к</a:t>
                      </a:r>
                      <a:r>
                        <a:rPr lang="ru-RU" sz="1100" u="sng" dirty="0">
                          <a:effectLst/>
                        </a:rPr>
                        <a:t>а</a:t>
                      </a:r>
                      <a:r>
                        <a:rPr lang="ru-RU" sz="1100" dirty="0">
                          <a:effectLst/>
                        </a:rPr>
                        <a:t>ртоф</a:t>
                      </a:r>
                      <a:r>
                        <a:rPr lang="ru-RU" sz="1100" u="sng" dirty="0">
                          <a:effectLst/>
                        </a:rPr>
                        <a:t>е</a:t>
                      </a:r>
                      <a:r>
                        <a:rPr lang="ru-RU" sz="1100" dirty="0">
                          <a:effectLst/>
                        </a:rPr>
                        <a:t>ль, ж</a:t>
                      </a:r>
                      <a:r>
                        <a:rPr lang="ru-RU" sz="1100" u="sng" dirty="0">
                          <a:effectLst/>
                        </a:rPr>
                        <a:t>е</a:t>
                      </a:r>
                      <a:r>
                        <a:rPr lang="ru-RU" sz="1100" dirty="0">
                          <a:effectLst/>
                        </a:rPr>
                        <a:t>лтый, ш</a:t>
                      </a:r>
                      <a:r>
                        <a:rPr lang="ru-RU" sz="1100" u="sng" dirty="0">
                          <a:effectLst/>
                        </a:rPr>
                        <a:t>ё</a:t>
                      </a:r>
                      <a:r>
                        <a:rPr lang="ru-RU" sz="1100" dirty="0">
                          <a:effectLst/>
                        </a:rPr>
                        <a:t>л, </a:t>
                      </a:r>
                      <a:r>
                        <a:rPr lang="ru-RU" sz="1100" u="sng" dirty="0">
                          <a:effectLst/>
                        </a:rPr>
                        <a:t>о</a:t>
                      </a:r>
                      <a:r>
                        <a:rPr lang="ru-RU" sz="1100" dirty="0">
                          <a:effectLst/>
                        </a:rPr>
                        <a:t>г</a:t>
                      </a:r>
                      <a:r>
                        <a:rPr lang="ru-RU" sz="1100" u="sng" dirty="0">
                          <a:effectLst/>
                        </a:rPr>
                        <a:t>оро</a:t>
                      </a:r>
                      <a:r>
                        <a:rPr lang="ru-RU" sz="1100" dirty="0">
                          <a:effectLst/>
                        </a:rPr>
                        <a:t>д</a:t>
                      </a:r>
                      <a:r>
                        <a:rPr lang="ru-RU" sz="11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Для работы используется</a:t>
                      </a:r>
                      <a:r>
                        <a:rPr lang="ru-RU" sz="1100" baseline="0" dirty="0" smtClean="0">
                          <a:effectLst/>
                        </a:rPr>
                        <a:t> демонстрационный материал иллюстрации к словам, звуковые анимации для привлечения внимания. 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Выполняют письмо под </a:t>
                      </a:r>
                      <a:r>
                        <a:rPr lang="ru-RU" sz="1100" dirty="0" smtClean="0">
                          <a:effectLst/>
                        </a:rPr>
                        <a:t>диктовку,</a:t>
                      </a:r>
                      <a:r>
                        <a:rPr lang="ru-RU" sz="1100" baseline="0" dirty="0" smtClean="0">
                          <a:effectLst/>
                        </a:rPr>
                        <a:t> при затруднении используется готовая табличка в которую вписываются изученные орфограммы с иллюстрацией предметов (учителем проверяется </a:t>
                      </a:r>
                      <a:r>
                        <a:rPr lang="ru-RU" sz="1100" dirty="0" smtClean="0">
                          <a:effectLst/>
                        </a:rPr>
                        <a:t>правильность </a:t>
                      </a:r>
                      <a:r>
                        <a:rPr lang="ru-RU" sz="1100" dirty="0">
                          <a:effectLst/>
                        </a:rPr>
                        <a:t>написания), подчеркивают орфограммы</a:t>
                      </a:r>
                      <a:r>
                        <a:rPr lang="ru-RU" sz="1100" dirty="0" smtClean="0">
                          <a:effectLst/>
                        </a:rPr>
                        <a:t>. Нахождение существенных</a:t>
                      </a:r>
                      <a:r>
                        <a:rPr lang="ru-RU" sz="1100" baseline="0" dirty="0" smtClean="0">
                          <a:effectLst/>
                        </a:rPr>
                        <a:t> признаков того или иного предмета. 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Коммуникативные:</a:t>
                      </a:r>
                      <a:r>
                        <a:rPr lang="ru-RU" sz="1100" baseline="0" dirty="0" smtClean="0">
                          <a:effectLst/>
                        </a:rPr>
                        <a:t> сотрудничество с учителям.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</a:rPr>
                        <a:t>Познавательные: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</a:rPr>
                        <a:t>Поиск и выделение необходимой информации. Построение речевого высказывание (устной) письменной форме.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Развивать </a:t>
                      </a:r>
                      <a:r>
                        <a:rPr lang="ru-RU" sz="1100" dirty="0">
                          <a:effectLst/>
                        </a:rPr>
                        <a:t>грамотность, </a:t>
                      </a:r>
                      <a:r>
                        <a:rPr lang="ru-RU" sz="1100" dirty="0" smtClean="0">
                          <a:effectLst/>
                        </a:rPr>
                        <a:t>орфографическую </a:t>
                      </a:r>
                      <a:r>
                        <a:rPr lang="ru-RU" sz="1100" dirty="0">
                          <a:effectLst/>
                        </a:rPr>
                        <a:t>зоркость.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17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atova_aa\Desktop\hello_html_7973bef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5976662" cy="448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240" cy="1142640"/>
          </a:xfrm>
        </p:spPr>
        <p:txBody>
          <a:bodyPr/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демонстрирующего материала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43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4429" y="116632"/>
            <a:ext cx="9066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НАЧАЛЬНАЯ ШКОЛА №30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628800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карта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адаптированных образовательных программ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08104" y="4941168"/>
            <a:ext cx="3130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Шатова Анна Александровна,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22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201600" y="292320"/>
            <a:ext cx="8690400" cy="62326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 algn="just">
              <a:lnSpc>
                <a:spcPct val="12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ru-RU" sz="2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карта урока – </a:t>
            </a:r>
            <a:r>
              <a:rPr lang="ru-RU" sz="2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обобщенно-графическое выражение сценария урока, являющееся основой его проектирования и построения.</a:t>
            </a:r>
          </a:p>
          <a:p>
            <a:pPr marL="343080" indent="-342720" algn="just">
              <a:lnSpc>
                <a:spcPct val="12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ru-RU" sz="2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карта урока по ФГОС имеет вид таблицы. Однако это не единственное отличие от традиционного конспекта. Их намного больше и касаются они информационной наполненности каждой из указанных форм.</a:t>
            </a:r>
          </a:p>
          <a:p>
            <a:pPr marL="343080" indent="-342720" algn="just">
              <a:lnSpc>
                <a:spcPct val="120000"/>
              </a:lnSpc>
              <a:spcBef>
                <a:spcPts val="56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ru-RU" sz="28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Приведем их сравнительную характеристику (см. ниже).</a:t>
            </a:r>
          </a:p>
          <a:p>
            <a:pPr>
              <a:lnSpc>
                <a:spcPct val="100000"/>
              </a:lnSpc>
              <a:spcBef>
                <a:spcPts val="201"/>
              </a:spcBef>
            </a:pPr>
            <a:endParaRPr lang="ru-RU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  <p:graphicFrame>
        <p:nvGraphicFramePr>
          <p:cNvPr id="84" name="Table 2"/>
          <p:cNvGraphicFramePr/>
          <p:nvPr>
            <p:extLst>
              <p:ext uri="{D42A27DB-BD31-4B8C-83A1-F6EECF244321}">
                <p14:modId xmlns:p14="http://schemas.microsoft.com/office/powerpoint/2010/main" val="3499318112"/>
              </p:ext>
            </p:extLst>
          </p:nvPr>
        </p:nvGraphicFramePr>
        <p:xfrm>
          <a:off x="393958" y="1340768"/>
          <a:ext cx="8445600" cy="4946040"/>
        </p:xfrm>
        <a:graphic>
          <a:graphicData uri="http://schemas.openxmlformats.org/drawingml/2006/table">
            <a:tbl>
              <a:tblPr/>
              <a:tblGrid>
                <a:gridCol w="422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4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Технологическая карта урока по ФГОС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200" marR="79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6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Конспект урока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200" marR="79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6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Демонстрация  системно - </a:t>
                      </a:r>
                      <a:r>
                        <a:rPr lang="ru-RU" sz="1600" b="1" strike="noStrike" spc="-1" dirty="0" err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деятельностного</a:t>
                      </a:r>
                      <a:r>
                        <a:rPr lang="ru-RU" sz="16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подхода: </a:t>
                      </a:r>
                      <a:r>
                        <a:rPr lang="ru-RU" sz="1600" b="1" strike="noStrike" spc="-1" dirty="0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вертикальных столбцов</a:t>
                      </a:r>
                      <a:r>
                        <a:rPr lang="ru-RU" sz="1600" b="1" strike="noStrike" spc="-1" baseline="0" dirty="0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ход урока( с фиксированием этапа урока), деятельность учителя, деятельность учащихся. Количество горизонтальных столбцов зависит от типа урока, который проектирует учитель. 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200" marR="79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вид сценария, который включает в основном описание слов и действий учителя.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200" marR="79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4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деятельности обучающихся с указанием УУД, формируемых в процесса каждого учебного действия.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200" marR="79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Содержит указание и описание основных </a:t>
                      </a:r>
                      <a:r>
                        <a:rPr lang="ru-RU" sz="1600" b="0" u="sng" strike="noStrike" spc="-1" dirty="0">
                          <a:solidFill>
                            <a:srgbClr val="0000FF"/>
                          </a:solidFill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форм и методов, используемых на уроке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200" marR="79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1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6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Осознание планируемых результатов каждого вида деятельности и контролировать этот процесс.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200" marR="79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Указываются только общие цели всего урока.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200" marR="79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332656"/>
            <a:ext cx="7767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СРАВНИТЕЛЬНАЯ ХАРАКТЕРИСТИКА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39639" y="-133203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9000"/>
          </a:bodyPr>
          <a:lstStyle/>
          <a:p>
            <a:pPr algn="ctr">
              <a:lnSpc>
                <a:spcPct val="100000"/>
              </a:lnSpc>
            </a:pPr>
            <a:r>
              <a:rPr lang="ru-RU" sz="27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7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 карта </a:t>
            </a:r>
            <a:r>
              <a:rPr lang="ru-RU" sz="27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 по </a:t>
            </a:r>
            <a:r>
              <a:rPr lang="ru-RU" sz="27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</a:p>
          <a:p>
            <a:pPr algn="ctr">
              <a:lnSpc>
                <a:spcPct val="100000"/>
              </a:lnSpc>
            </a:pPr>
            <a:r>
              <a:rPr lang="ru-RU" sz="27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(урок математики, фрагмент)</a:t>
            </a:r>
            <a:endParaRPr lang="ru-RU" sz="27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7" name="Table 2"/>
          <p:cNvGraphicFramePr/>
          <p:nvPr>
            <p:extLst>
              <p:ext uri="{D42A27DB-BD31-4B8C-83A1-F6EECF244321}">
                <p14:modId xmlns:p14="http://schemas.microsoft.com/office/powerpoint/2010/main" val="3807864666"/>
              </p:ext>
            </p:extLst>
          </p:nvPr>
        </p:nvGraphicFramePr>
        <p:xfrm>
          <a:off x="274706" y="980728"/>
          <a:ext cx="8759107" cy="5696216"/>
        </p:xfrm>
        <a:graphic>
          <a:graphicData uri="http://schemas.openxmlformats.org/drawingml/2006/table">
            <a:tbl>
              <a:tblPr/>
              <a:tblGrid>
                <a:gridCol w="883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8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1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27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76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работы, формы, методы, приемы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педагогического взаимодействия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УУД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обучающихся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356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Мотивация к учебной деятельности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Словесное приветствие.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Приветствует детей, проверяет их готовность к уроку. Настраивает на </a:t>
                      </a:r>
                      <a:r>
                        <a:rPr lang="ru-RU" sz="12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активную работу</a:t>
                      </a:r>
                      <a:r>
                        <a:rPr lang="ru-RU" sz="1200" b="0" strike="noStrike" spc="-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Выполнение</a:t>
                      </a:r>
                      <a:r>
                        <a:rPr lang="ru-RU" sz="1200" b="0" strike="noStrike" spc="-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дыхательной гимнастики (так же используется после активной </a:t>
                      </a:r>
                      <a:r>
                        <a:rPr lang="ru-RU" sz="1200" b="0" strike="noStrike" spc="-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физминутки</a:t>
                      </a:r>
                      <a:r>
                        <a:rPr lang="ru-RU" sz="1200" b="0" strike="noStrike" spc="-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360" indent="-171000" algn="just">
                        <a:lnSpc>
                          <a:spcPct val="115000"/>
                        </a:lnSpc>
                        <a:buClr>
                          <a:srgbClr val="FF0000"/>
                        </a:buClr>
                        <a:buFont typeface="StarSymbol"/>
                        <a:buChar char="-"/>
                      </a:pPr>
                      <a:r>
                        <a:rPr lang="ru-RU" sz="12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Здравствуйте, ребята!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 урок начнем с разминки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Выпрямляем наши спинки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Вправо, влево повернулись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друг другу улыбнулись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Вы готовы к нашему уроку?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u="sng" strike="noStrike" spc="-1" dirty="0">
                          <a:solidFill>
                            <a:srgbClr val="000000"/>
                          </a:solidFill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Личностные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управление своим настроением, умение выражать эмоции.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u="sng" strike="noStrike" spc="-1" dirty="0" err="1">
                          <a:solidFill>
                            <a:srgbClr val="000000"/>
                          </a:solidFill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организовывать рабочее место, настраиваться на познавательную деятельность.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Организовать детей.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Проверить готовность к уроку.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0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Интерактивная игра «Сядет тот, кто …».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marL="171360" indent="-171000" algn="just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StarSymbol"/>
                        <a:buChar char="-"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каким настроением вы пришли на урок? Сейчас проверим.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360" indent="-171000" algn="just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StarSymbol"/>
                        <a:buChar char="-"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Сядет тот, кто выполнит инструкцию (хлопать, топать, присесть, подпрыгнуть , соседу по парте улыбнется)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Отвечают на вопросы, обмениваются позитивными эмоциями, улыбаются.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позитивное настроение.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76000" y="1533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40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sz="36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организацией обучения по АООП НОО  с тяжелыми нарушениями речи (5.1 )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endParaRPr lang="ru-RU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90" name="Table 3"/>
          <p:cNvGraphicFramePr/>
          <p:nvPr>
            <p:extLst>
              <p:ext uri="{D42A27DB-BD31-4B8C-83A1-F6EECF244321}">
                <p14:modId xmlns:p14="http://schemas.microsoft.com/office/powerpoint/2010/main" val="287937141"/>
              </p:ext>
            </p:extLst>
          </p:nvPr>
        </p:nvGraphicFramePr>
        <p:xfrm>
          <a:off x="216000" y="1008000"/>
          <a:ext cx="8783640" cy="5833440"/>
        </p:xfrm>
        <a:graphic>
          <a:graphicData uri="http://schemas.openxmlformats.org/drawingml/2006/table">
            <a:tbl>
              <a:tblPr/>
              <a:tblGrid>
                <a:gridCol w="929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8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784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работы, формы, методы, приемы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педагогического взаимодействия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УУД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обучающихся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04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Этап открытия новых знаний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Фронтальная 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Парная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Прочитайте задачу1. 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360" indent="-171000" algn="just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StarSymbol"/>
                        <a:buChar char="-"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(В нашем доме 9 этажей, а в соседнем на 3 этажа больше. Сколько этажей в соседнем доме?)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(Выяснить понимание слов и словосочетаний,   обозначающих математические понятия, применить виды коррекционной работы исходя из затруднений обучающихся)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360" indent="-171000" algn="just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StarSymbol"/>
                        <a:buChar char="-"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Составьте краткую запись к задаче (на слайде выделить главные (опорные) слова. 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360" indent="-171000" algn="just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StarSymbol"/>
                        <a:buChar char="-"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Организует обсуждение способа решения задачи.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360" indent="-171000" algn="just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StarSymbol"/>
                        <a:buChar char="-"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Подводит обучающихся к выводу что данная задача на увеличение числа на несколько единиц.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Читают задачу.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Отвечают на вопросы, высказывают свои предположения.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Формулируют вывод.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i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 и выделение необходимой информации. Структурирование знаний.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объектов.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i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последовательности промежуточных целей с учетом конечного результата; составление плана последовательности действий. 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 УУД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работать в парах, обсуждать вопросы со сверстниками. Умение слушать и вступать в диалог.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составить модель и алгоритм задачи.</a:t>
                      </a:r>
                    </a:p>
                    <a:p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1.Прочитать задачу.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2.Найти ключевые слова.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3.Подумать!!! Какое число необходимо найти,  большее или меньшее?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3.Сделать модель условия задачи.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4.Записать решение.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5.Записать   ответ задачи.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2"/>
          <p:cNvSpPr txBox="1"/>
          <p:nvPr/>
        </p:nvSpPr>
        <p:spPr>
          <a:xfrm>
            <a:off x="467640" y="1268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93" name="Table 3"/>
          <p:cNvGraphicFramePr/>
          <p:nvPr>
            <p:extLst>
              <p:ext uri="{D42A27DB-BD31-4B8C-83A1-F6EECF244321}">
                <p14:modId xmlns:p14="http://schemas.microsoft.com/office/powerpoint/2010/main" val="615545885"/>
              </p:ext>
            </p:extLst>
          </p:nvPr>
        </p:nvGraphicFramePr>
        <p:xfrm>
          <a:off x="190440" y="908721"/>
          <a:ext cx="8783640" cy="6071616"/>
        </p:xfrm>
        <a:graphic>
          <a:graphicData uri="http://schemas.openxmlformats.org/drawingml/2006/table">
            <a:tbl>
              <a:tblPr/>
              <a:tblGrid>
                <a:gridCol w="853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8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7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350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работы, формы, методы, приемы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педагогического взаимодействия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УУД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обучающихся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47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Этап открытия новых знаний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Фронтальная 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Парная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-Прочитайте задачу.1.</a:t>
                      </a:r>
                      <a:endParaRPr lang="ru-RU" sz="1200" b="0" strike="noStrike" spc="-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нашем доме 9 этажей, а в соседнем на 3 этажа больше. Сколько этажей в соседнем доме?)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-Давайте определим ,  какие объекты указаны в задаче? -О чем говорится в задаче?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-К какому объекту  относится число 9?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-А число 3?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-Выполните  рисунок  задачи.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-Поверьте.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16000" marR="0" indent="-216000" algn="just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(Поиск решения задачи )</a:t>
                      </a:r>
                    </a:p>
                    <a:p>
                      <a:pPr marL="216000" indent="-216000"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Подводит обучающихся к выводу что данная задача на увеличение числа на несколько единиц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Читают задачу.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Отвечают на вопросы, высказывают свои предположения.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Формулируют вывод.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u="sng" strike="noStrike" spc="-1" dirty="0">
                          <a:solidFill>
                            <a:srgbClr val="000000"/>
                          </a:solidFill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Регулятивные: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умение принимать и сохранять цель и задачи учебной деятельности; осуществляют контроль своих умений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u="sng" strike="noStrike" spc="-1" dirty="0">
                          <a:solidFill>
                            <a:srgbClr val="000000"/>
                          </a:solidFill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Познавательные: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умение  ориентироваться  в информации, отличать новое от  известного;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Коммуникативные: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слушать и понимать других; умение оформлять свои мысли в устной форме; работать в группе;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участвовать в диалоге.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u="sng" strike="noStrike" spc="-1" dirty="0">
                          <a:solidFill>
                            <a:srgbClr val="000000"/>
                          </a:solidFill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Личностные: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осознают свои трудности и стремятся к их преодолению, проявляют способность к контролю своих действий и действий одноклассников.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составить модель и алгоритм задачи.</a:t>
                      </a:r>
                    </a:p>
                    <a:p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1.Прочитать задачу.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2.Найти ключевые слова.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3.Подумать!!! Какое число необходимо найти,  большее или меньшее?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3.Сделать модель условия задачи.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4.Записать решение.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5.Записать   ответ задачи.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Shape 1"/>
          <p:cNvSpPr txBox="1"/>
          <p:nvPr/>
        </p:nvSpPr>
        <p:spPr>
          <a:xfrm>
            <a:off x="467640" y="1260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40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sz="36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организацией обучения по АООП НОО  с задержкой психического развития (7.2 )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endParaRPr lang="ru-RU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2"/>
          <p:cNvSpPr txBox="1"/>
          <p:nvPr/>
        </p:nvSpPr>
        <p:spPr>
          <a:xfrm>
            <a:off x="467640" y="1268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96" name="Table 3"/>
          <p:cNvGraphicFramePr/>
          <p:nvPr>
            <p:extLst>
              <p:ext uri="{D42A27DB-BD31-4B8C-83A1-F6EECF244321}">
                <p14:modId xmlns:p14="http://schemas.microsoft.com/office/powerpoint/2010/main" val="2242130637"/>
              </p:ext>
            </p:extLst>
          </p:nvPr>
        </p:nvGraphicFramePr>
        <p:xfrm>
          <a:off x="190440" y="692696"/>
          <a:ext cx="8846056" cy="6097931"/>
        </p:xfrm>
        <a:graphic>
          <a:graphicData uri="http://schemas.openxmlformats.org/drawingml/2006/table">
            <a:tbl>
              <a:tblPr/>
              <a:tblGrid>
                <a:gridCol w="93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8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6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6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78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педагогического взаимодействия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УУД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7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обучающихся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16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Этап открытия новых знаний 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spc="-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Фронтальная </a:t>
                      </a:r>
                    </a:p>
                    <a:p>
                      <a:r>
                        <a:rPr lang="ru-RU" sz="1200" b="0" strike="noStrike" spc="-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Парная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Прочитайте задачу1.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16000" indent="-216000"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(В нашем доме 9 этажей, а в соседнем на 3 этажа больше. Сколько этажей в соседнем доме?)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(Моделирование задачи обеспечивает усвоение детьми РАС структуры задачи, связей и отношений между числовыми данными, предполагает замещение реальных предметов условными рисунками, схемами и т. д.)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Составить модель двух домов используя кубики, фишки, шаблоны, где обучающийся на наглядном примере увидят отличие и смогут сравнить предметы и придут к формулировкам «больше», «меньше».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Организует обсуждение способа решения задачи.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Подводит обучающихся к выводу что данная задача на увеличение числа на несколько единиц.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Читают задачу.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Изготавливают модел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 задачи используя кубики. Записывают свои результаты в рабочие тетради.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Формулируют вывод.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i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 и выделение необходимой информации. Структурирование знаний.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объектов.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i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последовательности промежуточных целей с учетом конечного результата; составление плана последовательности действий.  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 УУД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работать в парах, обсуждать вопросы со сверстниками. Умение слушать и вступать в диалог.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составить модель и алгоритм задачи.</a:t>
                      </a:r>
                    </a:p>
                    <a:p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1.Прочитать задачу.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2.Найти ключевые слова.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3.Подумать!!! Какое число необходимо найти,  большее или меньшее?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3.Сделать модель условия задачи.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4.Записать решение.</a:t>
                      </a:r>
                    </a:p>
                    <a:p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5.Записать   ответ задачи.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Shape 1"/>
          <p:cNvSpPr txBox="1"/>
          <p:nvPr/>
        </p:nvSpPr>
        <p:spPr>
          <a:xfrm>
            <a:off x="773734" y="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организацией обучения по </a:t>
            </a:r>
          </a:p>
          <a:p>
            <a:pPr algn="ctr">
              <a:lnSpc>
                <a:spcPct val="100000"/>
              </a:lnSpc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АООП НОО  с расстройством аутистического спектра (8.1 )</a:t>
            </a:r>
            <a: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395536" y="6175288"/>
            <a:ext cx="6311899" cy="430887"/>
          </a:xfrm>
        </p:spPr>
        <p:txBody>
          <a:bodyPr/>
          <a:lstStyle/>
          <a:p>
            <a:pPr algn="ctr"/>
            <a:r>
              <a:rPr lang="ru-RU" sz="28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оделирование условия задачи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4941168"/>
            <a:ext cx="560196" cy="52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59632" y="4512168"/>
            <a:ext cx="560196" cy="52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259632" y="4051536"/>
            <a:ext cx="560196" cy="52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259632" y="3547530"/>
            <a:ext cx="560196" cy="52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259632" y="3063013"/>
            <a:ext cx="560196" cy="52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259632" y="2564904"/>
            <a:ext cx="560196" cy="52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259632" y="2035529"/>
            <a:ext cx="560196" cy="52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259632" y="5470543"/>
            <a:ext cx="560196" cy="52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259632" y="1569907"/>
            <a:ext cx="560196" cy="52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346893" y="5470542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346892" y="4941167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347864" y="4403705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347864" y="3878185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347864" y="3348810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346892" y="2817415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611560" y="2433651"/>
            <a:ext cx="3337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 </a:t>
            </a:r>
          </a:p>
          <a:p>
            <a:endParaRPr lang="ru-RU" dirty="0"/>
          </a:p>
          <a:p>
            <a:r>
              <a:rPr lang="ru-RU" dirty="0" smtClean="0"/>
              <a:t>этажей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211960" y="2909613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  этажей на 3 больше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140421" y="99157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 дом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227681" y="-7970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  <a:r>
              <a:rPr lang="ru-RU" dirty="0" smtClean="0"/>
              <a:t> дом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347864" y="2352254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3347864" y="1834594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346892" y="1305219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346892" y="775844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346892" y="246469"/>
            <a:ext cx="560196" cy="529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36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217138"/>
              </p:ext>
            </p:extLst>
          </p:nvPr>
        </p:nvGraphicFramePr>
        <p:xfrm>
          <a:off x="323528" y="2708920"/>
          <a:ext cx="8568952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94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Актуализация знаний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Словарный диктант (фронтально)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Диктует слова, контролирует написание и объяснение орфограмм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Р</a:t>
                      </a:r>
                      <a:r>
                        <a:rPr lang="ru-RU" sz="1100" u="sng" dirty="0">
                          <a:effectLst/>
                          <a:latin typeface="+mn-lt"/>
                        </a:rPr>
                        <a:t>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кета, п</a:t>
                      </a:r>
                      <a:r>
                        <a:rPr lang="ru-RU" sz="1100" u="sng" dirty="0">
                          <a:effectLst/>
                          <a:latin typeface="+mn-lt"/>
                        </a:rPr>
                        <a:t>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года, б</a:t>
                      </a:r>
                      <a:r>
                        <a:rPr lang="ru-RU" sz="1100" u="sng" dirty="0">
                          <a:effectLst/>
                          <a:latin typeface="+mn-lt"/>
                        </a:rPr>
                        <a:t>е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реза, к</a:t>
                      </a:r>
                      <a:r>
                        <a:rPr lang="ru-RU" sz="1100" u="sng" dirty="0">
                          <a:effectLst/>
                          <a:latin typeface="+mn-lt"/>
                        </a:rPr>
                        <a:t>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ртоф</a:t>
                      </a:r>
                      <a:r>
                        <a:rPr lang="ru-RU" sz="1100" u="sng" dirty="0">
                          <a:effectLst/>
                          <a:latin typeface="+mn-lt"/>
                        </a:rPr>
                        <a:t>е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ль, ж</a:t>
                      </a:r>
                      <a:r>
                        <a:rPr lang="ru-RU" sz="1100" u="sng" dirty="0">
                          <a:effectLst/>
                          <a:latin typeface="+mn-lt"/>
                        </a:rPr>
                        <a:t>е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лтый, ш</a:t>
                      </a:r>
                      <a:r>
                        <a:rPr lang="ru-RU" sz="1100" u="sng" dirty="0">
                          <a:effectLst/>
                          <a:latin typeface="+mn-lt"/>
                        </a:rPr>
                        <a:t>ё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л, </a:t>
                      </a:r>
                      <a:r>
                        <a:rPr lang="ru-RU" sz="1100" u="sng" dirty="0">
                          <a:effectLst/>
                          <a:latin typeface="+mn-lt"/>
                        </a:rPr>
                        <a:t>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г</a:t>
                      </a:r>
                      <a:r>
                        <a:rPr lang="ru-RU" sz="1100" u="sng" dirty="0">
                          <a:effectLst/>
                          <a:latin typeface="+mn-lt"/>
                        </a:rPr>
                        <a:t>оро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д.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Выполняют письмо под диктовку (один ученик у доски, один – комментирует правильность написания), подчеркивают орфограммы.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effectLst/>
                          <a:latin typeface="+mn-lt"/>
                        </a:rPr>
                        <a:t>Личностные: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контролируют свои действия.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effectLst/>
                          <a:latin typeface="+mn-lt"/>
                        </a:rPr>
                        <a:t>Предметные: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запоминают словарные слова, учатся видеть орфограммы.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Развивать грамотность,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орфографическую 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зоркость.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090645"/>
              </p:ext>
            </p:extLst>
          </p:nvPr>
        </p:nvGraphicFramePr>
        <p:xfrm>
          <a:off x="323528" y="1772816"/>
          <a:ext cx="8568952" cy="900080"/>
        </p:xfrm>
        <a:graphic>
          <a:graphicData uri="http://schemas.openxmlformats.org/drawingml/2006/table">
            <a:tbl>
              <a:tblPr/>
              <a:tblGrid>
                <a:gridCol w="883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25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76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работы, формы, методы, приемы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педагогического взаимодействия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УУД</a:t>
                      </a:r>
                      <a:endParaRPr lang="ru-RU" sz="1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обучающихся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Shap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anchor="ctr">
            <a:normAutofit fontScale="99000"/>
          </a:bodyPr>
          <a:lstStyle/>
          <a:p>
            <a:pPr algn="ctr">
              <a:lnSpc>
                <a:spcPct val="100000"/>
              </a:lnSpc>
            </a:pPr>
            <a:r>
              <a:rPr lang="ru-RU" sz="27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7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Технологические  </a:t>
            </a:r>
            <a:r>
              <a:rPr lang="ru-RU" sz="27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карты урока по </a:t>
            </a:r>
            <a:r>
              <a:rPr lang="ru-RU" sz="27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</a:p>
          <a:p>
            <a:pPr algn="ctr">
              <a:lnSpc>
                <a:spcPct val="100000"/>
              </a:lnSpc>
            </a:pPr>
            <a:r>
              <a:rPr lang="ru-RU" sz="27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(урок русского языка, фрагмент)</a:t>
            </a:r>
            <a:endParaRPr lang="ru-RU" sz="27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1109</TotalTime>
  <Words>1565</Words>
  <Application>Microsoft Office PowerPoint</Application>
  <PresentationFormat>Экран (4:3)</PresentationFormat>
  <Paragraphs>289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DejaVu Sans</vt:lpstr>
      <vt:lpstr>StarSymbol</vt:lpstr>
      <vt:lpstr>Symbol</vt:lpstr>
      <vt:lpstr>Times New Roman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Технологические  карты урока по ФГОС  (урок русского языка, фрагмент)</vt:lpstr>
      <vt:lpstr>Презентация PowerPoint</vt:lpstr>
      <vt:lpstr>Презентация PowerPoint</vt:lpstr>
      <vt:lpstr>Пример демонстрирующего материала </vt:lpstr>
      <vt:lpstr>Презентация PowerPoint</vt:lpstr>
      <vt:lpstr>Пример демонстрирующего материала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Косивская Э. Э.</dc:creator>
  <dc:description/>
  <cp:lastModifiedBy>Загретдинова С. А.</cp:lastModifiedBy>
  <cp:revision>40</cp:revision>
  <cp:lastPrinted>2021-12-16T09:14:12Z</cp:lastPrinted>
  <dcterms:created xsi:type="dcterms:W3CDTF">2021-12-15T05:28:12Z</dcterms:created>
  <dcterms:modified xsi:type="dcterms:W3CDTF">2021-12-16T10:35:41Z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