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2" r:id="rId5"/>
    <p:sldId id="257" r:id="rId6"/>
    <p:sldId id="264" r:id="rId7"/>
    <p:sldId id="260" r:id="rId8"/>
    <p:sldId id="265" r:id="rId9"/>
    <p:sldId id="259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215962627_45623907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846640" cy="1008113"/>
          </a:xfrm>
        </p:spPr>
        <p:txBody>
          <a:bodyPr/>
          <a:lstStyle/>
          <a:p>
            <a:r>
              <a:rPr lang="ru-RU" sz="4800" b="1" dirty="0" smtClean="0"/>
              <a:t>Конструктор рабочих программ</a:t>
            </a:r>
            <a:endParaRPr lang="ru-RU" sz="4800" b="1" dirty="0"/>
          </a:p>
        </p:txBody>
      </p:sp>
      <p:pic>
        <p:nvPicPr>
          <p:cNvPr id="1028" name="Picture 4" descr="https://edsoo.ru/static/projects/edsoo/assets/images/content/poster_work_programs_desig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4967"/>
            <a:ext cx="4896544" cy="45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621166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hlinkClick r:id="rId3"/>
              </a:rPr>
              <a:t>https://edsoo.ru/constructor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408351"/>
            <a:ext cx="2758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Презентацию составила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Бурундукова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Елена Николаевна,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учитель МБОУ СОШ №5,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г. </a:t>
            </a:r>
            <a:r>
              <a:rPr lang="ru-RU" sz="1600" b="1" smtClean="0">
                <a:solidFill>
                  <a:schemeClr val="bg1">
                    <a:lumMod val="50000"/>
                  </a:schemeClr>
                </a:solidFill>
              </a:rPr>
              <a:t>Сургут, 2023 г.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896" b="5640"/>
          <a:stretch/>
        </p:blipFill>
        <p:spPr bwMode="auto">
          <a:xfrm>
            <a:off x="457200" y="1991031"/>
            <a:ext cx="8155858" cy="41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31" b="5534"/>
          <a:stretch/>
        </p:blipFill>
        <p:spPr bwMode="auto">
          <a:xfrm>
            <a:off x="179511" y="1196752"/>
            <a:ext cx="89083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5123"/>
          <a:stretch/>
        </p:blipFill>
        <p:spPr bwMode="auto">
          <a:xfrm>
            <a:off x="457200" y="2019299"/>
            <a:ext cx="8229600" cy="40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0792" b="4299"/>
          <a:stretch/>
        </p:blipFill>
        <p:spPr bwMode="auto">
          <a:xfrm>
            <a:off x="251520" y="692696"/>
            <a:ext cx="888825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Тематическое планирование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r="8796" b="5534"/>
          <a:stretch/>
        </p:blipFill>
        <p:spPr bwMode="auto">
          <a:xfrm>
            <a:off x="128870" y="1268760"/>
            <a:ext cx="90151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Цифровые образовательные ресурсы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303" b="5430"/>
          <a:stretch/>
        </p:blipFill>
        <p:spPr bwMode="auto">
          <a:xfrm>
            <a:off x="251520" y="1700808"/>
            <a:ext cx="8682931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Поурочное планирование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 r="463" b="5946"/>
          <a:stretch/>
        </p:blipFill>
        <p:spPr bwMode="auto">
          <a:xfrm>
            <a:off x="323528" y="1772816"/>
            <a:ext cx="864095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4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Учебно-методическое обеспечение образовательного процесса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46" r="694" b="6357"/>
          <a:stretch/>
        </p:blipFill>
        <p:spPr bwMode="auto">
          <a:xfrm>
            <a:off x="467544" y="1844824"/>
            <a:ext cx="8172450" cy="40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программы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123"/>
          <a:stretch/>
        </p:blipFill>
        <p:spPr bwMode="auto">
          <a:xfrm>
            <a:off x="457200" y="1981199"/>
            <a:ext cx="8229600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9766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354013" algn="l"/>
              </a:tabLst>
            </a:pPr>
            <a:r>
              <a:rPr lang="ru-RU" sz="1800" b="1" dirty="0" smtClean="0">
                <a:solidFill>
                  <a:srgbClr val="002060"/>
                </a:solidFill>
              </a:rPr>
              <a:t>	Министерством </a:t>
            </a:r>
            <a:r>
              <a:rPr lang="ru-RU" sz="1800" b="1" dirty="0">
                <a:solidFill>
                  <a:srgbClr val="002060"/>
                </a:solidFill>
              </a:rPr>
              <a:t>просвещения Российской Федерации утверждены </a:t>
            </a:r>
            <a:r>
              <a:rPr lang="ru-RU" sz="1800" b="1" dirty="0" smtClean="0">
                <a:solidFill>
                  <a:srgbClr val="002060"/>
                </a:solidFill>
              </a:rPr>
              <a:t>новые федеральные </a:t>
            </a:r>
            <a:r>
              <a:rPr lang="ru-RU" sz="1800" b="1" dirty="0">
                <a:solidFill>
                  <a:srgbClr val="002060"/>
                </a:solidFill>
              </a:rPr>
              <a:t>государственные образовательные стандарты начального общего </a:t>
            </a:r>
            <a:r>
              <a:rPr lang="ru-RU" sz="1800" b="1" dirty="0" smtClean="0">
                <a:solidFill>
                  <a:srgbClr val="002060"/>
                </a:solidFill>
              </a:rPr>
              <a:t>и основного </a:t>
            </a:r>
            <a:r>
              <a:rPr lang="ru-RU" sz="1800" b="1" dirty="0">
                <a:solidFill>
                  <a:srgbClr val="002060"/>
                </a:solidFill>
              </a:rPr>
              <a:t>общего образования, которые </a:t>
            </a:r>
            <a:r>
              <a:rPr lang="ru-RU" sz="1800" b="1" dirty="0" smtClean="0">
                <a:solidFill>
                  <a:srgbClr val="002060"/>
                </a:solidFill>
              </a:rPr>
              <a:t>начнут действовать </a:t>
            </a:r>
            <a:r>
              <a:rPr lang="ru-RU" sz="1800" b="1" dirty="0">
                <a:solidFill>
                  <a:srgbClr val="002060"/>
                </a:solidFill>
              </a:rPr>
              <a:t>с 1 сентября </a:t>
            </a:r>
            <a:r>
              <a:rPr lang="ru-RU" sz="1800" b="1" dirty="0" smtClean="0">
                <a:solidFill>
                  <a:srgbClr val="002060"/>
                </a:solidFill>
              </a:rPr>
              <a:t>2022 года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354013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</a:rPr>
              <a:t>В </a:t>
            </a:r>
            <a:r>
              <a:rPr lang="ru-RU" sz="1800" b="1" dirty="0">
                <a:solidFill>
                  <a:srgbClr val="FF0000"/>
                </a:solidFill>
              </a:rPr>
              <a:t>обновлённых ФГОС сформулированы максимально </a:t>
            </a:r>
            <a:r>
              <a:rPr lang="ru-RU" sz="1800" b="1" dirty="0" smtClean="0">
                <a:solidFill>
                  <a:srgbClr val="FF0000"/>
                </a:solidFill>
              </a:rPr>
              <a:t>конкретные требования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к предметам школьной программы, позволяющие ответить </a:t>
            </a:r>
            <a:r>
              <a:rPr lang="ru-RU" sz="1800" b="1" dirty="0" smtClean="0">
                <a:solidFill>
                  <a:srgbClr val="002060"/>
                </a:solidFill>
              </a:rPr>
              <a:t>на вопросы</a:t>
            </a:r>
            <a:r>
              <a:rPr lang="ru-RU" sz="1800" b="1" dirty="0">
                <a:solidFill>
                  <a:srgbClr val="002060"/>
                </a:solidFill>
              </a:rPr>
              <a:t>: </a:t>
            </a:r>
            <a:r>
              <a:rPr lang="ru-RU" sz="1800" b="1" dirty="0">
                <a:solidFill>
                  <a:srgbClr val="FF0000"/>
                </a:solidFill>
              </a:rPr>
              <a:t>что конкретно ученик будет знать, чем овладеет, что освоит.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354013" algn="l"/>
              </a:tabLst>
            </a:pPr>
            <a:r>
              <a:rPr lang="ru-RU" sz="1800" b="1" dirty="0">
                <a:solidFill>
                  <a:srgbClr val="00206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В целях информационного </a:t>
            </a:r>
            <a:r>
              <a:rPr lang="ru-RU" sz="1800" b="1" dirty="0">
                <a:solidFill>
                  <a:srgbClr val="002060"/>
                </a:solidFill>
              </a:rPr>
              <a:t>и методического сопровождения введения </a:t>
            </a:r>
            <a:r>
              <a:rPr lang="ru-RU" sz="1800" b="1" dirty="0" smtClean="0">
                <a:solidFill>
                  <a:srgbClr val="002060"/>
                </a:solidFill>
              </a:rPr>
              <a:t>обновлённых ФГОС </a:t>
            </a:r>
            <a:r>
              <a:rPr lang="ru-RU" sz="1800" b="1" dirty="0">
                <a:solidFill>
                  <a:srgbClr val="002060"/>
                </a:solidFill>
              </a:rPr>
              <a:t>ФГБНУ «Институт стратегии развития образования Российской </a:t>
            </a:r>
            <a:r>
              <a:rPr lang="ru-RU" sz="1800" b="1" dirty="0" smtClean="0">
                <a:solidFill>
                  <a:srgbClr val="002060"/>
                </a:solidFill>
              </a:rPr>
              <a:t>академии образования</a:t>
            </a:r>
            <a:r>
              <a:rPr lang="ru-RU" sz="1800" b="1" dirty="0">
                <a:solidFill>
                  <a:srgbClr val="002060"/>
                </a:solidFill>
              </a:rPr>
              <a:t>» при поддержке </a:t>
            </a:r>
            <a:r>
              <a:rPr lang="ru-RU" sz="1800" b="1" dirty="0" smtClean="0">
                <a:solidFill>
                  <a:srgbClr val="002060"/>
                </a:solidFill>
              </a:rPr>
              <a:t>Министерства просвещения Российской Федерации </a:t>
            </a:r>
            <a:r>
              <a:rPr lang="ru-RU" sz="1800" b="1" dirty="0">
                <a:solidFill>
                  <a:srgbClr val="002060"/>
                </a:solidFill>
              </a:rPr>
              <a:t>был разработан портал «Единое содержание общего образования».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Главная страница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14671" r="29749" b="11696"/>
          <a:stretch/>
        </p:blipFill>
        <p:spPr bwMode="auto">
          <a:xfrm>
            <a:off x="1979712" y="1052736"/>
            <a:ext cx="5400600" cy="53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4361" y="642197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hlinkClick r:id="rId3"/>
              </a:rPr>
              <a:t>https://edsoo.ru/constructor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6065" r="180" b="5959"/>
          <a:stretch/>
        </p:blipFill>
        <p:spPr bwMode="auto">
          <a:xfrm>
            <a:off x="827584" y="620688"/>
            <a:ext cx="7488832" cy="37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33750" r="28667" b="14717"/>
          <a:stretch/>
        </p:blipFill>
        <p:spPr bwMode="auto">
          <a:xfrm>
            <a:off x="2184706" y="3645024"/>
            <a:ext cx="4619541" cy="30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Рабочие программы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0846" r="1434" b="5959"/>
          <a:stretch/>
        </p:blipFill>
        <p:spPr bwMode="auto">
          <a:xfrm>
            <a:off x="179512" y="1556792"/>
            <a:ext cx="88713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Виртуальные лабораторные работы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463" b="5946"/>
          <a:stretch/>
        </p:blipFill>
        <p:spPr bwMode="auto">
          <a:xfrm>
            <a:off x="0" y="1484784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1008112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https://edsoo.ru/constructor</a:t>
            </a:r>
            <a:r>
              <a:rPr lang="en-US" sz="3200" b="1" u="sng" dirty="0" smtClean="0">
                <a:solidFill>
                  <a:srgbClr val="0070C0"/>
                </a:solidFill>
              </a:rPr>
              <a:t>/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746" r="1613" b="6596"/>
          <a:stretch/>
        </p:blipFill>
        <p:spPr bwMode="auto">
          <a:xfrm>
            <a:off x="107504" y="1340768"/>
            <a:ext cx="88965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24885" r="22685" b="11298"/>
          <a:stretch/>
        </p:blipFill>
        <p:spPr bwMode="auto">
          <a:xfrm>
            <a:off x="467544" y="548680"/>
            <a:ext cx="836732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r="896" b="5641"/>
          <a:stretch/>
        </p:blipFill>
        <p:spPr bwMode="auto">
          <a:xfrm>
            <a:off x="0" y="1988840"/>
            <a:ext cx="9036496" cy="45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1999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Запись с обучающего вебинара (24.04.2023) доступна по ссылке </a:t>
            </a:r>
            <a:r>
              <a:rPr lang="ru-RU" sz="2400" b="1" dirty="0">
                <a:solidFill>
                  <a:srgbClr val="FF0000"/>
                </a:solidFill>
                <a:hlinkClick r:id="rId3"/>
              </a:rPr>
              <a:t>https://vk.com/video-215962627_456239072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</TotalTime>
  <Words>69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Конструктор рабочих программ</vt:lpstr>
      <vt:lpstr>Презентация PowerPoint</vt:lpstr>
      <vt:lpstr>Главная страница</vt:lpstr>
      <vt:lpstr>Нормативные документы</vt:lpstr>
      <vt:lpstr>Рабочие программы</vt:lpstr>
      <vt:lpstr>Виртуальные лабораторные работы</vt:lpstr>
      <vt:lpstr>https://edsoo.ru/constructor/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Тематическое планирование</vt:lpstr>
      <vt:lpstr>Цифровые образовательные ресурсы</vt:lpstr>
      <vt:lpstr>Поурочное планирование</vt:lpstr>
      <vt:lpstr>Учебно-методическое обеспечение образовательного процесса</vt:lpstr>
      <vt:lpstr>Рабочие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рабочих программ</dc:title>
  <dc:creator>Елена</dc:creator>
  <cp:lastModifiedBy>Елена</cp:lastModifiedBy>
  <cp:revision>13</cp:revision>
  <dcterms:created xsi:type="dcterms:W3CDTF">2023-04-30T02:18:53Z</dcterms:created>
  <dcterms:modified xsi:type="dcterms:W3CDTF">2023-04-30T04:04:34Z</dcterms:modified>
</cp:coreProperties>
</file>