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2" r:id="rId1"/>
  </p:sldMasterIdLst>
  <p:notesMasterIdLst>
    <p:notesMasterId r:id="rId13"/>
  </p:notesMasterIdLst>
  <p:sldIdLst>
    <p:sldId id="285" r:id="rId2"/>
    <p:sldId id="286" r:id="rId3"/>
    <p:sldId id="287" r:id="rId4"/>
    <p:sldId id="288" r:id="rId5"/>
    <p:sldId id="289" r:id="rId6"/>
    <p:sldId id="290" r:id="rId7"/>
    <p:sldId id="267" r:id="rId8"/>
    <p:sldId id="281" r:id="rId9"/>
    <p:sldId id="284" r:id="rId10"/>
    <p:sldId id="283" r:id="rId11"/>
    <p:sldId id="280" r:id="rId1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3C0C"/>
    <a:srgbClr val="3F6486"/>
    <a:srgbClr val="2595C2"/>
    <a:srgbClr val="1F8EB6"/>
    <a:srgbClr val="8FC7D8"/>
    <a:srgbClr val="FD5A76"/>
    <a:srgbClr val="43678B"/>
    <a:srgbClr val="FE5273"/>
    <a:srgbClr val="94CEDC"/>
    <a:srgbClr val="9FD9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4628" autoAdjust="0"/>
  </p:normalViewPr>
  <p:slideViewPr>
    <p:cSldViewPr>
      <p:cViewPr>
        <p:scale>
          <a:sx n="80" d="100"/>
          <a:sy n="80" d="100"/>
        </p:scale>
        <p:origin x="60" y="8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BB904-2B3E-4E87-BD54-FEA91BDA49E1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0BBB7-69C0-4DB5-A1BD-2CAB32E63C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20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487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416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199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509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242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566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756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709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775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275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733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23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68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21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148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415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81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78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7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66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06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33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84505-9EA2-4E40-B7EB-D8CE9431893F}" type="datetimeFigureOut">
              <a:rPr lang="ru-RU" smtClean="0"/>
              <a:pPr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91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iro86.ru/index.php/rcoko/ege-i-gve-11/1960-arkhiv-rtsoko-2020-2024-gg/arkhiv-za-2024-god-rtsoko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iro86.ru/index.php/rcoko/oge-i-gve-9/1958-arkhiv-oge-i-gve-9-2021-2024gg/arkhiv-za-2024-oge-i-gve-9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hyperlink" Target="https://www.surwiki.admsurgut.ru/wiki/index.php?title=%D0%9A%D0%9E%D0%9C%D0%9F%D0%9B%D0%95%D0%9A%D0%A1_%D0%9C%D0%95%D0%A0_%D0%9F%D0%9E_%D0%9F%D0%9E%D0%92%D0%AB%D0%A8%D0%95%D0%9D%D0%98%D0%AE_%D0%9A%D0%90%D0%A7%D0%95%D0%A1%D0%A2%D0%92%D0%90_%D0%9E%D0%91%D0%A0%D0%90%D0%97%D0%9E%D0%92%D0%90%D0%9D%D0%98%D0%AF_%D0%92_%D0%9E%D0%91%D0%A9%D0%95%D0%9E%D0%91%D0%A0%D0%90%D0%97%D0%9E%D0%92%D0%90%D0%A2%D0%95%D0%9B%D0%AC%D0%9D%D0%AB%D0%A5_%D0%9E%D0%A0%D0%93%D0%90%D0%9D%D0%98%D0%97%D0%90%D0%A6%D0%98%D0%AF%D0%A5" TargetMode="Externa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DC2816FC-ED05-4B8D-AC50-DB67CA40C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28" y="188640"/>
            <a:ext cx="11726744" cy="6021210"/>
          </a:xfrm>
        </p:spPr>
        <p:txBody>
          <a:bodyPr>
            <a:normAutofit fontScale="70000" lnSpcReduction="20000"/>
          </a:bodyPr>
          <a:lstStyle/>
          <a:p>
            <a:pPr marL="12065" marR="5080" lvl="0" indent="0" algn="ctr">
              <a:lnSpc>
                <a:spcPct val="114999"/>
              </a:lnSpc>
              <a:spcBef>
                <a:spcPts val="100"/>
              </a:spcBef>
              <a:buNone/>
            </a:pPr>
            <a:r>
              <a:rPr lang="ru-RU" sz="2600" b="1" kern="0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АНАЛИЗ </a:t>
            </a:r>
            <a:r>
              <a:rPr lang="ru-RU" sz="2600" b="1" kern="0" spc="-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ДЕЯТЕЛЬНОСТИ ГМО УЧИТЕЛЕЙ </a:t>
            </a:r>
            <a:r>
              <a:rPr lang="ru-RU" sz="2600" b="1" kern="0" spc="-1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ИНОСТРАННЫХ </a:t>
            </a:r>
            <a:r>
              <a:rPr lang="ru-RU" sz="2600" b="1" kern="0" spc="-57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spc="-1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ЯЗЫКОВ</a:t>
            </a:r>
            <a:r>
              <a:rPr lang="ru-RU" sz="2600" b="1" kern="0" spc="-3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endParaRPr lang="ru-RU" sz="2600" b="1" kern="0" spc="-35" dirty="0" smtClean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12065" marR="5080" lvl="0" indent="0" algn="ctr">
              <a:lnSpc>
                <a:spcPct val="114999"/>
              </a:lnSpc>
              <a:spcBef>
                <a:spcPts val="100"/>
              </a:spcBef>
              <a:buNone/>
            </a:pPr>
            <a:r>
              <a:rPr lang="ru-RU" sz="2600" b="1" kern="0" spc="-10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</a:t>
            </a:r>
            <a:r>
              <a:rPr lang="ru-RU" sz="2600" b="1" kern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spc="-5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2024/25</a:t>
            </a:r>
            <a:r>
              <a:rPr lang="ru-RU" sz="2600" b="1" kern="0" spc="-35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УЧЕБНЫЙ</a:t>
            </a:r>
            <a:r>
              <a:rPr lang="ru-RU" sz="2600" b="1" kern="0" spc="-30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spc="-4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ГОД</a:t>
            </a:r>
            <a:r>
              <a:rPr lang="ru-RU" sz="2600" b="1" kern="0" spc="-1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</a:t>
            </a:r>
          </a:p>
          <a:p>
            <a:pPr marL="407034" marR="400050" lvl="0" indent="0" algn="ctr">
              <a:lnSpc>
                <a:spcPct val="114999"/>
              </a:lnSpc>
              <a:spcBef>
                <a:spcPts val="0"/>
              </a:spcBef>
              <a:buNone/>
            </a:pPr>
            <a:r>
              <a:rPr lang="ru-RU" sz="2600" b="1" kern="0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ОБСУЖДЕНИЕ</a:t>
            </a:r>
            <a:r>
              <a:rPr lang="ru-RU" sz="2600" b="1" kern="0" spc="-4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spc="-1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НАПРАВЛЕНИЙ</a:t>
            </a:r>
            <a:r>
              <a:rPr lang="ru-RU" sz="2600" b="1" kern="0" spc="-40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spc="-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ДЕЯТЕЛЬНОСТИ</a:t>
            </a:r>
            <a:r>
              <a:rPr lang="ru-RU" sz="2600" b="1" kern="0" spc="-40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spc="-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ГМО </a:t>
            </a:r>
            <a:r>
              <a:rPr lang="ru-RU" sz="2600" b="1" kern="0" spc="-575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endParaRPr lang="ru-RU" sz="2600" b="1" kern="0" spc="-575" dirty="0" smtClean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407034" marR="400050" lvl="0" indent="0" algn="ctr">
              <a:lnSpc>
                <a:spcPct val="114999"/>
              </a:lnSpc>
              <a:spcBef>
                <a:spcPts val="0"/>
              </a:spcBef>
              <a:buNone/>
            </a:pPr>
            <a:r>
              <a:rPr lang="ru-RU" sz="2600" b="1" kern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</a:t>
            </a:r>
            <a:r>
              <a:rPr lang="ru-RU" sz="2600" b="1" kern="0" spc="-5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2025/26</a:t>
            </a:r>
            <a:r>
              <a:rPr lang="ru-RU" sz="2600" b="1" kern="0" spc="-35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УЧЕБНЫЙ</a:t>
            </a:r>
            <a:r>
              <a:rPr lang="ru-RU" sz="2600" b="1" kern="0" spc="-30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kern="0" spc="-45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ГОД</a:t>
            </a:r>
          </a:p>
          <a:p>
            <a:pPr marL="269875" marR="1449070" lvl="0" indent="1588" algn="just">
              <a:lnSpc>
                <a:spcPct val="114999"/>
              </a:lnSpc>
              <a:spcBef>
                <a:spcPts val="100"/>
              </a:spcBef>
              <a:buNone/>
            </a:pPr>
            <a:endParaRPr lang="ru-RU" sz="3200" b="1" i="1" spc="-5" dirty="0" smtClean="0">
              <a:solidFill>
                <a:srgbClr val="000066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0"/>
              </a:spcAft>
            </a:pPr>
            <a:r>
              <a:rPr lang="ru-RU" sz="3200" b="1" i="1" spc="-5" dirty="0">
                <a:solidFill>
                  <a:srgbClr val="000066"/>
                </a:solidFill>
                <a:latin typeface="Times New Roman" panose="02020603050405020304" pitchFamily="18" charset="0"/>
              </a:rPr>
              <a:t>Методическая тема - «Совершенствование качества образования по иностранным языкам в соответствии с перспективными задачами развития российского образования»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buNone/>
              <a:tabLst>
                <a:tab pos="10763250" algn="l"/>
              </a:tabLs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Продолжить оказание методической помощи и поддержки учителям иностранных языков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вопросах обновления содержания образования.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Содействовать повышению профессиональных компетенций учителей иностранных языков в вопросах преподавания посредством организации обучающих методических мероприятий (КПК, семинаров-практикумов, мастер-классов,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вебинаров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пр.).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Обеспечить участие учителей иностранных языков в мероприятиях, направленных на  повышение качества подготовки учащихся к государственной итоговой аттестации, формирование функциональной грамотности учащихся.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Способствовать росту профессионализма и педагогического мастерства учителей иностранных языков через диссеминацию накопленного педагогического опыта на мероприятиях различных уровнях, в том числе для молодых специалистов.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1449070" lvl="0" indent="1588" algn="just">
              <a:lnSpc>
                <a:spcPct val="114999"/>
              </a:lnSpc>
              <a:spcBef>
                <a:spcPts val="100"/>
              </a:spcBef>
              <a:buNone/>
            </a:pPr>
            <a:endParaRPr lang="ru-RU" sz="3200" b="1" i="1" spc="-5" dirty="0">
              <a:solidFill>
                <a:srgbClr val="000066"/>
              </a:solidFill>
              <a:latin typeface="Times New Roman"/>
              <a:cs typeface="Times New Roman"/>
            </a:endParaRPr>
          </a:p>
          <a:p>
            <a:pPr marL="407034" marR="400050" lvl="0" indent="0" algn="ctr">
              <a:lnSpc>
                <a:spcPct val="114999"/>
              </a:lnSpc>
              <a:spcBef>
                <a:spcPts val="0"/>
              </a:spcBef>
              <a:buNone/>
            </a:pP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CEFF5B5-1DDA-42F6-88C9-F60EEEB07716}"/>
              </a:ext>
            </a:extLst>
          </p:cNvPr>
          <p:cNvSpPr/>
          <p:nvPr/>
        </p:nvSpPr>
        <p:spPr>
          <a:xfrm>
            <a:off x="359206" y="375547"/>
            <a:ext cx="113534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205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32" y="908720"/>
            <a:ext cx="11784632" cy="5488037"/>
          </a:xfrm>
        </p:spPr>
        <p:txBody>
          <a:bodyPr>
            <a:normAutofit fontScale="92500"/>
          </a:bodyPr>
          <a:lstStyle/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Обсуждение вопросов подготовки к ОГЭ, ЕГЭ</a:t>
            </a:r>
          </a:p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Методические разработки, направленные на повышение результативности ОГЭ, ЕГЭ</a:t>
            </a:r>
          </a:p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Новые технологии в работе учителей иностранных языков</a:t>
            </a:r>
          </a:p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Использование новых информационных технологий</a:t>
            </a:r>
          </a:p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Интернет-ресурсы на уроках английского языка </a:t>
            </a:r>
          </a:p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Подготовка к ВПР, как организовать работу? Особенности работы с детьми ОВЗ при подготовке к ВПР</a:t>
            </a:r>
          </a:p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Особенности работы с детьми с ОВЗ на уроках иностранных языков</a:t>
            </a:r>
          </a:p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Обобщение и транслирование опыта об использовании искусственного интеллекта в работе учителя.</a:t>
            </a:r>
          </a:p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Нейросети как инструмент обучения и методической поддержки </a:t>
            </a:r>
          </a:p>
          <a:p>
            <a:pPr marL="0" indent="0" algn="just" defTabSz="457200">
              <a:lnSpc>
                <a:spcPct val="13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Повышение мотивации учащихся к участию во внеурочных мероприятиях по иностранным языкам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40479A9-B4E0-44D4-865A-6F33F477E83F}"/>
              </a:ext>
            </a:extLst>
          </p:cNvPr>
          <p:cNvSpPr/>
          <p:nvPr/>
        </p:nvSpPr>
        <p:spPr>
          <a:xfrm>
            <a:off x="119336" y="330001"/>
            <a:ext cx="11953328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Ваш взгляд, какие основные темы должны быть рассмотрены на заседаниях ГМО в 25/2026 уч. г.?</a:t>
            </a:r>
          </a:p>
        </p:txBody>
      </p:sp>
    </p:spTree>
    <p:extLst>
      <p:ext uri="{BB962C8B-B14F-4D97-AF65-F5344CB8AC3E}">
        <p14:creationId xmlns:p14="http://schemas.microsoft.com/office/powerpoint/2010/main" val="2838294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DC2816FC-ED05-4B8D-AC50-DB67CA40C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28" y="980728"/>
            <a:ext cx="11726744" cy="5229122"/>
          </a:xfrm>
        </p:spPr>
        <p:txBody>
          <a:bodyPr>
            <a:normAutofit fontScale="92500" lnSpcReduction="10000"/>
          </a:bodyPr>
          <a:lstStyle/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Повышение методической грамотности </a:t>
            </a:r>
            <a:r>
              <a:rPr lang="ru-RU" sz="20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учителей в вопросах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подготовки к ГИА, актуальных форм организации внеурочной деятельности по предмету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Сотрудничество с представителями высшей школы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Приглашение действующих экспертов ОГЭ, ЕГЭ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Проведение репетиционных (городских) экзаменов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Организация практических форм (мастер-классы по технологиям в соответствии с требованиями ФГОС)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Определение единого дня для проведения ГМО в месяце или триместре 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Организация онлайн подключения для коллег, не имеющих возможности присутствовать лично на заседаниях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Хотелось бы заранее знать программу на год, какие планируются мероприятия и когда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Больше практикумов по ОГЭ, ЕГЭ для обучающихся 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endParaRPr lang="ru-RU" sz="2000" dirty="0">
              <a:latin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CEFF5B5-1DDA-42F6-88C9-F60EEEB07716}"/>
              </a:ext>
            </a:extLst>
          </p:cNvPr>
          <p:cNvSpPr/>
          <p:nvPr/>
        </p:nvSpPr>
        <p:spPr>
          <a:xfrm>
            <a:off x="359206" y="375547"/>
            <a:ext cx="113534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Ваши предложения и пожелания по совершенствованию деятельности ГМО в 2025/2026 уч. г.</a:t>
            </a:r>
          </a:p>
        </p:txBody>
      </p:sp>
    </p:spTree>
    <p:extLst>
      <p:ext uri="{BB962C8B-B14F-4D97-AF65-F5344CB8AC3E}">
        <p14:creationId xmlns:p14="http://schemas.microsoft.com/office/powerpoint/2010/main" val="2857123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ГМО – 4, учителей – более 100 чел.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DC2816FC-ED05-4B8D-AC50-DB67CA40C54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07034" marR="400050" lvl="0" indent="0">
              <a:lnSpc>
                <a:spcPct val="114999"/>
              </a:lnSpc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Обмен опытом:</a:t>
            </a:r>
          </a:p>
          <a:p>
            <a:pPr marL="407034" marR="400050" lvl="0" indent="0">
              <a:lnSpc>
                <a:spcPct val="114999"/>
              </a:lnSpc>
              <a:spcBef>
                <a:spcPts val="0"/>
              </a:spcBef>
              <a:buNone/>
            </a:pPr>
            <a:endParaRPr lang="ru-RU" sz="3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4234" marR="400050" indent="-457200">
              <a:lnSpc>
                <a:spcPct val="114999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ГМО -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учителей ОО </a:t>
            </a:r>
          </a:p>
          <a:p>
            <a:pPr marL="407034" marR="400050" lvl="0" indent="0">
              <a:lnSpc>
                <a:spcPct val="114999"/>
              </a:lnSpc>
              <a:spcBef>
                <a:spcPts val="0"/>
              </a:spcBef>
              <a:buNone/>
            </a:pPr>
            <a:endParaRPr lang="ru-RU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4234" marR="400050" lvl="0" indent="-457200">
              <a:lnSpc>
                <a:spcPct val="114999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Практикума по подготовке к ГИА по английскому языку </a:t>
            </a:r>
            <a:endParaRPr lang="ru-RU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7034" marR="400050" lvl="0" indent="0" algn="ctr">
              <a:lnSpc>
                <a:spcPct val="114999"/>
              </a:lnSpc>
              <a:spcBef>
                <a:spcPts val="0"/>
              </a:spcBef>
              <a:buNone/>
            </a:pPr>
            <a:endParaRPr lang="ru-RU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marR="400050" lvl="0" indent="0" algn="ctr">
              <a:lnSpc>
                <a:spcPct val="114999"/>
              </a:lnSpc>
              <a:spcBef>
                <a:spcPts val="0"/>
              </a:spcBef>
              <a:buNone/>
            </a:pP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</a:t>
            </a: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партнеры:</a:t>
            </a:r>
          </a:p>
          <a:p>
            <a:pPr marL="0" marR="400050" lvl="0" indent="0" algn="ctr">
              <a:lnSpc>
                <a:spcPct val="114999"/>
              </a:lnSpc>
              <a:spcBef>
                <a:spcPts val="0"/>
              </a:spcBef>
              <a:buNone/>
            </a:pP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400050" lvl="0" indent="0" algn="ctr">
              <a:lnSpc>
                <a:spcPct val="114999"/>
              </a:lnSpc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СурГУ</a:t>
            </a: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СурГПУ</a:t>
            </a: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400050" lvl="0" indent="0" algn="ctr">
              <a:lnSpc>
                <a:spcPct val="114999"/>
              </a:lnSpc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МКУ «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ЦДиК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»), </a:t>
            </a:r>
            <a:endParaRPr lang="ru-RU" sz="3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400050" lvl="0" indent="0" algn="ctr">
              <a:lnSpc>
                <a:spcPct val="114999"/>
              </a:lnSpc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«ИОЦ»</a:t>
            </a:r>
          </a:p>
          <a:p>
            <a:pPr marR="400050" algn="ctr">
              <a:lnSpc>
                <a:spcPct val="114999"/>
              </a:lnSpc>
              <a:spcBef>
                <a:spcPts val="0"/>
              </a:spcBef>
            </a:pP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CEFF5B5-1DDA-42F6-88C9-F60EEEB07716}"/>
              </a:ext>
            </a:extLst>
          </p:cNvPr>
          <p:cNvSpPr/>
          <p:nvPr/>
        </p:nvSpPr>
        <p:spPr>
          <a:xfrm>
            <a:off x="359206" y="375547"/>
            <a:ext cx="113534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46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kern="0" spc="-5" dirty="0">
                <a:solidFill>
                  <a:srgbClr val="7030A0"/>
                </a:solidFill>
                <a:latin typeface="Times New Roman"/>
                <a:cs typeface="Times New Roman"/>
              </a:rPr>
              <a:t>Основные</a:t>
            </a:r>
            <a:r>
              <a:rPr lang="ru-RU" sz="2800" b="1" kern="0" spc="1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5" dirty="0">
                <a:solidFill>
                  <a:srgbClr val="7030A0"/>
                </a:solidFill>
                <a:latin typeface="Times New Roman"/>
                <a:cs typeface="Times New Roman"/>
              </a:rPr>
              <a:t>вопросы</a:t>
            </a:r>
            <a:r>
              <a:rPr lang="ru-RU" sz="2800" b="1" kern="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5" dirty="0">
                <a:solidFill>
                  <a:srgbClr val="7030A0"/>
                </a:solidFill>
                <a:latin typeface="Times New Roman"/>
                <a:cs typeface="Times New Roman"/>
              </a:rPr>
              <a:t>и </a:t>
            </a:r>
            <a:r>
              <a:rPr lang="ru-RU" sz="2800" b="1" kern="0" spc="-10" dirty="0">
                <a:solidFill>
                  <a:srgbClr val="7030A0"/>
                </a:solidFill>
                <a:latin typeface="Times New Roman"/>
                <a:cs typeface="Times New Roman"/>
              </a:rPr>
              <a:t>направления,</a:t>
            </a:r>
            <a:r>
              <a:rPr lang="ru-RU" sz="2800" b="1" kern="0" spc="1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5" dirty="0">
                <a:solidFill>
                  <a:srgbClr val="7030A0"/>
                </a:solidFill>
                <a:latin typeface="Times New Roman"/>
                <a:cs typeface="Times New Roman"/>
              </a:rPr>
              <a:t>рассмотренные</a:t>
            </a:r>
            <a:r>
              <a:rPr lang="ru-RU" sz="2800" b="1" kern="0" spc="1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5" dirty="0">
                <a:solidFill>
                  <a:srgbClr val="7030A0"/>
                </a:solidFill>
                <a:latin typeface="Times New Roman"/>
                <a:cs typeface="Times New Roman"/>
              </a:rPr>
              <a:t>в</a:t>
            </a:r>
            <a:r>
              <a:rPr lang="ru-RU" sz="2800" b="1" kern="0" spc="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10" dirty="0">
                <a:solidFill>
                  <a:srgbClr val="7030A0"/>
                </a:solidFill>
                <a:latin typeface="Times New Roman"/>
                <a:cs typeface="Times New Roman"/>
              </a:rPr>
              <a:t>рамках</a:t>
            </a:r>
            <a:r>
              <a:rPr lang="ru-RU" sz="2800" b="1" kern="0" spc="2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5" dirty="0">
                <a:solidFill>
                  <a:srgbClr val="7030A0"/>
                </a:solidFill>
                <a:latin typeface="Times New Roman"/>
                <a:cs typeface="Times New Roman"/>
              </a:rPr>
              <a:t>деятельности </a:t>
            </a:r>
            <a:r>
              <a:rPr lang="ru-RU" sz="2800" b="1" kern="0" spc="-68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20" dirty="0">
                <a:solidFill>
                  <a:srgbClr val="7030A0"/>
                </a:solidFill>
                <a:latin typeface="Times New Roman"/>
                <a:cs typeface="Times New Roman"/>
              </a:rPr>
              <a:t>ГМО</a:t>
            </a:r>
            <a:r>
              <a:rPr lang="ru-RU" sz="2800" b="1" kern="0" spc="1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5" dirty="0">
                <a:solidFill>
                  <a:srgbClr val="7030A0"/>
                </a:solidFill>
                <a:latin typeface="Times New Roman"/>
                <a:cs typeface="Times New Roman"/>
              </a:rPr>
              <a:t>учителей </a:t>
            </a:r>
            <a:r>
              <a:rPr lang="ru-RU" sz="2800" b="1" kern="0" dirty="0">
                <a:solidFill>
                  <a:srgbClr val="7030A0"/>
                </a:solidFill>
                <a:latin typeface="Times New Roman"/>
                <a:cs typeface="Times New Roman"/>
              </a:rPr>
              <a:t>иностранного</a:t>
            </a:r>
            <a:r>
              <a:rPr lang="ru-RU" sz="2800" b="1" kern="0" spc="-1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15" dirty="0">
                <a:solidFill>
                  <a:srgbClr val="7030A0"/>
                </a:solidFill>
                <a:latin typeface="Times New Roman"/>
                <a:cs typeface="Times New Roman"/>
              </a:rPr>
              <a:t>языка</a:t>
            </a:r>
            <a:r>
              <a:rPr lang="ru-RU" sz="2800" b="1" kern="0" spc="1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10" dirty="0" smtClean="0">
                <a:solidFill>
                  <a:srgbClr val="7030A0"/>
                </a:solidFill>
                <a:latin typeface="Times New Roman"/>
                <a:cs typeface="Times New Roman"/>
              </a:rPr>
              <a:t/>
            </a:r>
            <a:br>
              <a:rPr lang="ru-RU" sz="2800" b="1" kern="0" spc="10" dirty="0" smtClean="0">
                <a:solidFill>
                  <a:srgbClr val="7030A0"/>
                </a:solidFill>
                <a:latin typeface="Times New Roman"/>
                <a:cs typeface="Times New Roman"/>
              </a:rPr>
            </a:br>
            <a:r>
              <a:rPr lang="ru-RU" sz="2800" b="1" kern="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в</a:t>
            </a:r>
            <a:r>
              <a:rPr lang="ru-RU" sz="2800" b="1" kern="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2024/25</a:t>
            </a:r>
            <a:r>
              <a:rPr lang="ru-RU" sz="2800" b="1" kern="0" spc="-2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10" dirty="0">
                <a:solidFill>
                  <a:srgbClr val="7030A0"/>
                </a:solidFill>
                <a:latin typeface="Times New Roman"/>
                <a:cs typeface="Times New Roman"/>
              </a:rPr>
              <a:t>учебном</a:t>
            </a:r>
            <a:r>
              <a:rPr lang="ru-RU" sz="2800" b="1" kern="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40" dirty="0">
                <a:solidFill>
                  <a:srgbClr val="7030A0"/>
                </a:solidFill>
                <a:latin typeface="Times New Roman"/>
                <a:cs typeface="Times New Roman"/>
              </a:rPr>
              <a:t>году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CEFF5B5-1DDA-42F6-88C9-F60EEEB07716}"/>
              </a:ext>
            </a:extLst>
          </p:cNvPr>
          <p:cNvSpPr/>
          <p:nvPr/>
        </p:nvSpPr>
        <p:spPr>
          <a:xfrm>
            <a:off x="359206" y="375547"/>
            <a:ext cx="113534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83432" y="2276872"/>
            <a:ext cx="10729192" cy="4736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ФООП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ru-RU" b="1" spc="-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детьми</a:t>
            </a:r>
            <a:r>
              <a:rPr lang="ru-RU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условия эффективного обучения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иностранному языку учащихся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АООП ООО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Подготовка к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ВсОШ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иностранным языкам и анализ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Подготовка к ГИА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Профориентация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внутришкольного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оценивания предметных достижений обучающихся по учебному предмету «Иностранный язык»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Применение в образовательном процессе современных информационных и коммуникативных технологий, информационных образовательных сред, эффективных методик преподавания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Психологическое сопровождение учащихся в период ГИА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477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kern="0" spc="-10" dirty="0">
                <a:solidFill>
                  <a:srgbClr val="7030A0"/>
                </a:solidFill>
                <a:latin typeface="Times New Roman"/>
                <a:cs typeface="Times New Roman"/>
              </a:rPr>
              <a:t>Совершенствование</a:t>
            </a:r>
            <a:r>
              <a:rPr lang="ru-RU" sz="2800" b="1" kern="0" spc="1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dirty="0">
                <a:solidFill>
                  <a:srgbClr val="7030A0"/>
                </a:solidFill>
                <a:latin typeface="Times New Roman"/>
                <a:cs typeface="Times New Roman"/>
              </a:rPr>
              <a:t>профессиональных</a:t>
            </a:r>
            <a:r>
              <a:rPr lang="ru-RU" sz="2800" b="1" kern="0" spc="1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25" dirty="0">
                <a:solidFill>
                  <a:srgbClr val="7030A0"/>
                </a:solidFill>
                <a:latin typeface="Times New Roman"/>
                <a:cs typeface="Times New Roman"/>
              </a:rPr>
              <a:t>компетенций</a:t>
            </a:r>
            <a:r>
              <a:rPr lang="ru-RU" sz="2800" b="1" kern="0" spc="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b="1" kern="0" spc="-25" dirty="0">
                <a:solidFill>
                  <a:srgbClr val="7030A0"/>
                </a:solidFill>
                <a:latin typeface="Times New Roman"/>
                <a:cs typeface="Times New Roman"/>
              </a:rPr>
              <a:t>педагогов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CEFF5B5-1DDA-42F6-88C9-F60EEEB07716}"/>
              </a:ext>
            </a:extLst>
          </p:cNvPr>
          <p:cNvSpPr/>
          <p:nvPr/>
        </p:nvSpPr>
        <p:spPr>
          <a:xfrm>
            <a:off x="359206" y="375547"/>
            <a:ext cx="113534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368" y="2276872"/>
            <a:ext cx="11305256" cy="5507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Организовано</a:t>
            </a:r>
            <a:r>
              <a:rPr lang="ru-RU" sz="2400" spc="25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</a:rPr>
              <a:t>участие</a:t>
            </a:r>
            <a:r>
              <a:rPr lang="ru-RU" sz="2400" spc="3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latin typeface="Times New Roman" panose="02020603050405020304" pitchFamily="18" charset="0"/>
              </a:rPr>
              <a:t>учителей</a:t>
            </a:r>
            <a:r>
              <a:rPr lang="ru-RU" sz="2400" spc="3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latin typeface="Times New Roman" panose="02020603050405020304" pitchFamily="18" charset="0"/>
              </a:rPr>
              <a:t>в</a:t>
            </a:r>
            <a:r>
              <a:rPr lang="ru-RU" sz="2400" spc="35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5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вебинарах</a:t>
            </a:r>
            <a:r>
              <a:rPr lang="ru-RU" sz="2400" spc="-5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видеоконсультациях</a:t>
            </a:r>
            <a:r>
              <a:rPr lang="ru-RU" sz="2400" spc="45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</a:rPr>
              <a:t>ФИПИ,</a:t>
            </a:r>
            <a:r>
              <a:rPr lang="ru-RU" sz="2400" spc="45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15" dirty="0">
                <a:solidFill>
                  <a:srgbClr val="000000"/>
                </a:solidFill>
                <a:latin typeface="Times New Roman" panose="02020603050405020304" pitchFamily="18" charset="0"/>
              </a:rPr>
              <a:t>издательств</a:t>
            </a:r>
            <a:r>
              <a:rPr lang="ru-RU" sz="2400" spc="6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latin typeface="Times New Roman" panose="02020603050405020304" pitchFamily="18" charset="0"/>
              </a:rPr>
              <a:t>«Просвещение»,</a:t>
            </a:r>
            <a:r>
              <a:rPr lang="ru-RU" sz="2400" spc="35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20" dirty="0">
                <a:solidFill>
                  <a:srgbClr val="000000"/>
                </a:solidFill>
                <a:latin typeface="Times New Roman" panose="02020603050405020304" pitchFamily="18" charset="0"/>
              </a:rPr>
              <a:t>«Титул»,</a:t>
            </a: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</a:rPr>
              <a:t>«Экзамен»</a:t>
            </a:r>
            <a:r>
              <a:rPr lang="ru-RU" sz="2400" spc="15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latin typeface="Times New Roman" panose="02020603050405020304" pitchFamily="18" charset="0"/>
              </a:rPr>
              <a:t>и </a:t>
            </a:r>
            <a:r>
              <a:rPr lang="ru-RU" sz="2400" spc="-385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latin typeface="Times New Roman" panose="02020603050405020304" pitchFamily="18" charset="0"/>
              </a:rPr>
              <a:t>др</a:t>
            </a:r>
            <a:r>
              <a:rPr lang="ru-RU" sz="2400" spc="-5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lvl="0" algn="just">
              <a:spcAft>
                <a:spcPts val="0"/>
              </a:spcAft>
              <a:tabLst>
                <a:tab pos="457200" algn="l"/>
              </a:tabLs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Организованы семинар и практикумы по подготовке к государственной итоговой аттестации по английскому языку для 9 и 11-х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классов</a:t>
            </a:r>
          </a:p>
          <a:p>
            <a:pPr lvl="0" algn="just">
              <a:spcAft>
                <a:spcPts val="0"/>
              </a:spcAft>
              <a:tabLst>
                <a:tab pos="457200" algn="l"/>
              </a:tabLs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Продолжилась работа по организации индивидуального сопровождения молодых педагогов в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ОУ,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привлечению молодых специалистов  к работе в качестве членов жюри городских конкурсов (педагоги были задействованы в качестве членов жюри)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805" marR="84455" lvl="0" algn="just" defTabSz="914400">
              <a:lnSpc>
                <a:spcPct val="150000"/>
              </a:lnSpc>
              <a:spcBef>
                <a:spcPts val="310"/>
              </a:spcBef>
            </a:pPr>
            <a:endParaRPr lang="ru-RU" sz="1600" kern="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76555" marR="255904" lvl="0" indent="-285750" defTabSz="914400">
              <a:lnSpc>
                <a:spcPct val="150000"/>
              </a:lnSpc>
              <a:spcBef>
                <a:spcPts val="310"/>
              </a:spcBef>
              <a:buFont typeface="Wingdings" panose="05000000000000000000" pitchFamily="2" charset="2"/>
              <a:buChar char="ü"/>
            </a:pPr>
            <a:endParaRPr lang="ru-RU" sz="1600" kern="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872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200" b="1" kern="0" spc="-10" dirty="0">
                <a:solidFill>
                  <a:srgbClr val="7030A0"/>
                </a:solidFill>
                <a:latin typeface="Times New Roman"/>
                <a:cs typeface="Times New Roman"/>
              </a:rPr>
              <a:t>Мероприятия,</a:t>
            </a:r>
            <a:r>
              <a:rPr lang="ru-RU" sz="2200" b="1" kern="0" spc="-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200" b="1" kern="0" spc="-15" dirty="0">
                <a:solidFill>
                  <a:srgbClr val="7030A0"/>
                </a:solidFill>
                <a:latin typeface="Times New Roman"/>
                <a:cs typeface="Times New Roman"/>
              </a:rPr>
              <a:t>направленные</a:t>
            </a:r>
            <a:r>
              <a:rPr lang="ru-RU" sz="2200" b="1" kern="0" spc="1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200" b="1" kern="0" spc="-5" dirty="0">
                <a:solidFill>
                  <a:srgbClr val="7030A0"/>
                </a:solidFill>
                <a:latin typeface="Times New Roman"/>
                <a:cs typeface="Times New Roman"/>
              </a:rPr>
              <a:t>на</a:t>
            </a:r>
            <a:r>
              <a:rPr lang="ru-RU" sz="2200" b="1" kern="0" spc="1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200" b="1" kern="0" spc="-10" dirty="0">
                <a:solidFill>
                  <a:srgbClr val="7030A0"/>
                </a:solidFill>
                <a:latin typeface="Times New Roman"/>
                <a:cs typeface="Times New Roman"/>
              </a:rPr>
              <a:t>формирование </a:t>
            </a:r>
            <a:r>
              <a:rPr lang="ru-RU" sz="2200" b="1" kern="0" spc="-5" dirty="0">
                <a:solidFill>
                  <a:srgbClr val="7030A0"/>
                </a:solidFill>
                <a:latin typeface="Times New Roman"/>
                <a:cs typeface="Times New Roman"/>
              </a:rPr>
              <a:t>и</a:t>
            </a:r>
            <a:r>
              <a:rPr lang="ru-RU" sz="2200" b="1" kern="0" spc="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200" b="1" kern="0" spc="-5" dirty="0">
                <a:solidFill>
                  <a:srgbClr val="7030A0"/>
                </a:solidFill>
                <a:latin typeface="Times New Roman"/>
                <a:cs typeface="Times New Roman"/>
              </a:rPr>
              <a:t>развитие</a:t>
            </a:r>
            <a:r>
              <a:rPr lang="ru-RU" sz="2200" b="1" kern="0" spc="3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200" b="1" kern="0" spc="-10" dirty="0">
                <a:solidFill>
                  <a:srgbClr val="7030A0"/>
                </a:solidFill>
                <a:latin typeface="Times New Roman"/>
                <a:cs typeface="Times New Roman"/>
              </a:rPr>
              <a:t>иноязычной</a:t>
            </a:r>
            <a:r>
              <a:rPr lang="ru-RU" sz="2200" b="1" kern="0" spc="1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200" b="1" kern="0" spc="-20" dirty="0">
                <a:solidFill>
                  <a:srgbClr val="7030A0"/>
                </a:solidFill>
                <a:latin typeface="Times New Roman"/>
                <a:cs typeface="Times New Roman"/>
              </a:rPr>
              <a:t>коммуникативной </a:t>
            </a:r>
            <a:r>
              <a:rPr lang="ru-RU" sz="2200" b="1" kern="0" spc="-53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200" b="1" kern="0" spc="-20" dirty="0">
                <a:solidFill>
                  <a:srgbClr val="7030A0"/>
                </a:solidFill>
                <a:latin typeface="Times New Roman"/>
                <a:cs typeface="Times New Roman"/>
              </a:rPr>
              <a:t>компетенции</a:t>
            </a:r>
            <a:r>
              <a:rPr lang="ru-RU" sz="2200" b="1" kern="0" spc="-15" dirty="0">
                <a:solidFill>
                  <a:srgbClr val="7030A0"/>
                </a:solidFill>
                <a:latin typeface="Times New Roman"/>
                <a:cs typeface="Times New Roman"/>
              </a:rPr>
              <a:t> обучающихся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CEFF5B5-1DDA-42F6-88C9-F60EEEB07716}"/>
              </a:ext>
            </a:extLst>
          </p:cNvPr>
          <p:cNvSpPr/>
          <p:nvPr/>
        </p:nvSpPr>
        <p:spPr>
          <a:xfrm>
            <a:off x="359206" y="375547"/>
            <a:ext cx="113534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368" y="2276872"/>
            <a:ext cx="11305256" cy="1998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805" marR="84455" lvl="0" algn="just" defTabSz="914400">
              <a:lnSpc>
                <a:spcPct val="150000"/>
              </a:lnSpc>
              <a:spcBef>
                <a:spcPts val="310"/>
              </a:spcBef>
            </a:pPr>
            <a:endParaRPr lang="ru-RU" sz="1600" kern="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76555" marR="255904" lvl="0" indent="-285750" defTabSz="914400">
              <a:lnSpc>
                <a:spcPct val="150000"/>
              </a:lnSpc>
              <a:spcBef>
                <a:spcPts val="310"/>
              </a:spcBef>
              <a:buFont typeface="Wingdings" panose="05000000000000000000" pitchFamily="2" charset="2"/>
              <a:buChar char="ü"/>
            </a:pPr>
            <a:endParaRPr lang="ru-RU" sz="1600" kern="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638929"/>
              </p:ext>
            </p:extLst>
          </p:nvPr>
        </p:nvGraphicFramePr>
        <p:xfrm>
          <a:off x="119336" y="1412775"/>
          <a:ext cx="11953328" cy="5354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3328"/>
              </a:tblGrid>
              <a:tr h="665755">
                <a:tc>
                  <a:txBody>
                    <a:bodyPr/>
                    <a:lstStyle/>
                    <a:p>
                      <a:pPr marL="127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Мероприятия</a:t>
                      </a:r>
                      <a:r>
                        <a:rPr kumimoji="0" lang="ru-RU" sz="1800" b="1" i="0" u="none" strike="noStrike" kern="0" cap="none" spc="5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для </a:t>
                      </a:r>
                      <a:r>
                        <a:rPr kumimoji="0" lang="ru-RU" sz="1800" b="1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учащихся</a:t>
                      </a:r>
                      <a:endParaRPr kumimoji="0" lang="ru-RU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endParaRPr lang="ru-RU" sz="1800" dirty="0"/>
                    </a:p>
                  </a:txBody>
                  <a:tcPr/>
                </a:tc>
              </a:tr>
              <a:tr h="467271">
                <a:tc>
                  <a:txBody>
                    <a:bodyPr/>
                    <a:lstStyle/>
                    <a:p>
                      <a:pPr marL="91440" marR="163830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816735" algn="l"/>
                          <a:tab pos="3141345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2000" spc="2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ер</a:t>
                      </a:r>
                      <a:r>
                        <a:rPr sz="2000" spc="5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сийс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я	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лимп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ада	</a:t>
                      </a:r>
                      <a:r>
                        <a:rPr sz="2000" spc="5" dirty="0" err="1">
                          <a:latin typeface="Times New Roman"/>
                          <a:cs typeface="Times New Roman"/>
                        </a:rPr>
                        <a:t>ш</a:t>
                      </a:r>
                      <a:r>
                        <a:rPr sz="2000" spc="-100" dirty="0" err="1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2000" spc="-25" dirty="0" err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dirty="0" err="1">
                          <a:latin typeface="Times New Roman"/>
                          <a:cs typeface="Times New Roman"/>
                        </a:rPr>
                        <a:t>ль</a:t>
                      </a:r>
                      <a:r>
                        <a:rPr sz="2000" spc="-10" dirty="0" err="1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2000" spc="-5" dirty="0" err="1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000" spc="-100" dirty="0" err="1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2000" dirty="0" err="1">
                          <a:latin typeface="Times New Roman"/>
                          <a:cs typeface="Times New Roman"/>
                        </a:rPr>
                        <a:t>ов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2000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ru-RU" sz="2000" spc="-5" dirty="0" smtClean="0">
                          <a:latin typeface="Times New Roman"/>
                          <a:cs typeface="Times New Roman"/>
                        </a:rPr>
                        <a:t>школьный/</a:t>
                      </a:r>
                      <a:r>
                        <a:rPr sz="2000" spc="-5" dirty="0" err="1" smtClean="0">
                          <a:latin typeface="Times New Roman"/>
                          <a:cs typeface="Times New Roman"/>
                        </a:rPr>
                        <a:t>муниципальный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 err="1" smtClean="0">
                          <a:latin typeface="Times New Roman"/>
                          <a:cs typeface="Times New Roman"/>
                        </a:rPr>
                        <a:t>региональный</a:t>
                      </a:r>
                      <a:r>
                        <a:rPr sz="2000" spc="-5" dirty="0" smtClean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lang="ru-RU" sz="2000" spc="-5" dirty="0" smtClean="0">
                          <a:latin typeface="Times New Roman"/>
                          <a:cs typeface="Times New Roman"/>
                        </a:rPr>
                        <a:t>всероссийский</a:t>
                      </a:r>
                      <a:r>
                        <a:rPr sz="20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/>
                </a:tc>
              </a:tr>
              <a:tr h="700485">
                <a:tc>
                  <a:txBody>
                    <a:bodyPr/>
                    <a:lstStyle/>
                    <a:p>
                      <a:pPr marL="91440" marR="85090" lvl="0" indent="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-3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Городской</a:t>
                      </a:r>
                      <a:r>
                        <a:rPr kumimoji="0" lang="ru-RU" sz="2000" b="0" i="0" u="none" strike="noStrike" kern="1200" cap="none" spc="26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конкурс</a:t>
                      </a:r>
                      <a:r>
                        <a:rPr kumimoji="0" lang="ru-RU" sz="2000" b="0" i="0" u="none" strike="noStrike" kern="1200" cap="none" spc="26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1200" cap="none" spc="-1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медиапроектов</a:t>
                      </a:r>
                      <a:r>
                        <a:rPr kumimoji="0" lang="ru-RU" sz="2000" b="0" i="0" u="none" strike="noStrike" kern="1200" cap="none" spc="28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120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на</a:t>
                      </a:r>
                      <a:r>
                        <a:rPr kumimoji="0" lang="ru-RU" sz="2000" b="0" i="0" u="none" strike="noStrike" kern="1200" cap="none" spc="28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иностранных</a:t>
                      </a:r>
                      <a:r>
                        <a:rPr kumimoji="0" lang="ru-RU" sz="2000" b="0" i="0" u="none" strike="noStrike" kern="1200" cap="none" spc="27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120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языках</a:t>
                      </a:r>
                      <a:r>
                        <a:rPr kumimoji="0" lang="ru-RU" sz="2000" b="0" i="0" u="none" strike="noStrike" kern="1200" cap="none" spc="26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120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«</a:t>
                      </a:r>
                      <a:r>
                        <a:rPr kumimoji="0" lang="ru-RU" sz="2000" b="0" i="0" u="none" strike="noStrike" kern="1200" cap="none" spc="-5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Storytime</a:t>
                      </a:r>
                      <a:r>
                        <a:rPr kumimoji="0" lang="ru-RU" sz="2000" b="0" i="0" u="none" strike="noStrike" kern="120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»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/>
                </a:tc>
              </a:tr>
              <a:tr h="701098">
                <a:tc>
                  <a:txBody>
                    <a:bodyPr/>
                    <a:lstStyle/>
                    <a:p>
                      <a:pPr marL="91440" marR="85090" lvl="0" indent="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Городской конкурс эссе на иностранных языках</a:t>
                      </a:r>
                    </a:p>
                    <a:p>
                      <a:pPr marL="91440" marR="85090">
                        <a:lnSpc>
                          <a:spcPct val="114999"/>
                        </a:lnSpc>
                        <a:spcBef>
                          <a:spcPts val="105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/>
                </a:tc>
              </a:tr>
              <a:tr h="931328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50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Фестиваль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школьных</a:t>
                      </a:r>
                      <a:r>
                        <a:rPr kumimoji="0" lang="ru-RU" sz="2000" b="0" i="0" u="none" strike="noStrike" kern="0" cap="none" spc="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театров</a:t>
                      </a:r>
                      <a:r>
                        <a:rPr kumimoji="0" lang="ru-RU" sz="2000" b="0" i="0" u="none" strike="noStrike" kern="0" cap="none" spc="-12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на</a:t>
                      </a: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английском,</a:t>
                      </a:r>
                      <a:r>
                        <a:rPr kumimoji="0" lang="ru-RU" sz="2000" b="0" i="0" u="none" strike="noStrike" kern="0" cap="none" spc="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немецком</a:t>
                      </a: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и</a:t>
                      </a:r>
                      <a:r>
                        <a:rPr kumimoji="0" lang="ru-RU" sz="2000" b="0" i="0" u="none" strike="noStrike" kern="0" cap="none" spc="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1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французском 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языках</a:t>
                      </a:r>
                    </a:p>
                    <a:p>
                      <a:pPr marL="91440" marR="179070" lvl="0" indent="0" defTabSz="914400" eaLnBrk="1" fontAlgn="auto" latinLnBrk="0" hangingPunct="1">
                        <a:lnSpc>
                          <a:spcPct val="150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3335" marB="0"/>
                </a:tc>
              </a:tr>
              <a:tr h="931328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50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Фестиваль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школьных</a:t>
                      </a:r>
                      <a:r>
                        <a:rPr kumimoji="0" lang="ru-RU" sz="2000" b="0" i="0" u="none" strike="noStrike" kern="0" cap="none" spc="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театров</a:t>
                      </a:r>
                      <a:r>
                        <a:rPr kumimoji="0" lang="ru-RU" sz="2000" b="0" i="0" u="none" strike="noStrike" kern="0" cap="none" spc="-12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на</a:t>
                      </a: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английском,</a:t>
                      </a:r>
                      <a:r>
                        <a:rPr kumimoji="0" lang="ru-RU" sz="2000" b="0" i="0" u="none" strike="noStrike" kern="0" cap="none" spc="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немецком</a:t>
                      </a: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и</a:t>
                      </a:r>
                      <a:r>
                        <a:rPr kumimoji="0" lang="ru-RU" sz="2000" b="0" i="0" u="none" strike="noStrike" kern="0" cap="none" spc="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1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французском 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языках</a:t>
                      </a:r>
                    </a:p>
                    <a:p>
                      <a:pPr marL="91440" marR="179070" lvl="0" indent="0" defTabSz="914400" eaLnBrk="1" fontAlgn="auto" latinLnBrk="0" hangingPunct="1">
                        <a:lnSpc>
                          <a:spcPct val="150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3335" marB="0"/>
                </a:tc>
              </a:tr>
              <a:tr h="931328">
                <a:tc>
                  <a:txBody>
                    <a:bodyPr/>
                    <a:lstStyle/>
                    <a:p>
                      <a:pPr marL="91440" marR="179070" lvl="0" indent="0" defTabSz="914400" eaLnBrk="1" fontAlgn="auto" latinLnBrk="0" hangingPunct="1">
                        <a:lnSpc>
                          <a:spcPct val="150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-1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Межшкольная</a:t>
                      </a:r>
                      <a:r>
                        <a:rPr kumimoji="0" lang="ru-RU" sz="2000" b="0" i="0" u="none" strike="noStrike" kern="0" cap="none" spc="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городская</a:t>
                      </a:r>
                      <a:r>
                        <a:rPr kumimoji="0" lang="ru-RU" sz="2000" b="0" i="0" u="none" strike="noStrike" kern="0" cap="none" spc="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олимпиада</a:t>
                      </a:r>
                      <a:r>
                        <a:rPr kumimoji="0" lang="ru-RU" sz="2000" b="0" i="0" u="none" strike="noStrike" kern="0" cap="none" spc="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по</a:t>
                      </a:r>
                      <a:r>
                        <a:rPr kumimoji="0" lang="ru-RU" sz="2000" b="0" i="0" u="none" strike="noStrike" kern="0" cap="none" spc="1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английскому </a:t>
                      </a:r>
                      <a:r>
                        <a:rPr kumimoji="0" lang="ru-RU" sz="2000" b="0" i="0" u="none" strike="noStrike" kern="0" cap="none" spc="-434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языку</a:t>
                      </a:r>
                      <a:r>
                        <a:rPr kumimoji="0" lang="ru-RU" sz="2000" b="0" i="0" u="none" strike="noStrike" kern="0" cap="none" spc="-1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для </a:t>
                      </a:r>
                      <a:r>
                        <a:rPr kumimoji="0" lang="ru-RU" sz="2000" b="0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учащихся</a:t>
                      </a:r>
                      <a:r>
                        <a:rPr kumimoji="0" lang="ru-RU" sz="2000" b="0" i="0" u="none" strike="noStrike" kern="0" cap="none" spc="-4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4-х</a:t>
                      </a:r>
                      <a:r>
                        <a:rPr kumimoji="0" lang="ru-RU" sz="20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классов</a:t>
                      </a:r>
                    </a:p>
                    <a:p>
                      <a:pPr marL="91440" marR="179070" lvl="0" indent="0" defTabSz="914400" eaLnBrk="1" fontAlgn="auto" latinLnBrk="0" hangingPunct="1">
                        <a:lnSpc>
                          <a:spcPct val="150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333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474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lnSpc>
                <a:spcPts val="2050"/>
              </a:lnSpc>
              <a:spcBef>
                <a:spcPts val="100"/>
              </a:spcBef>
            </a:pPr>
            <a:r>
              <a:rPr lang="ru-RU" sz="2400" b="1" spc="-5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КОМПЛЕКС</a:t>
            </a:r>
            <a:r>
              <a:rPr lang="ru-RU" sz="2400" b="1" spc="-35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ru-RU" sz="2400" b="1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МЕР ПО ПОВЫШЕНИЮ</a:t>
            </a:r>
            <a:r>
              <a:rPr lang="ru-RU" sz="2400" b="1" spc="-30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ru-RU" sz="2400" b="1" spc="-5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КАЧЕСТВА</a:t>
            </a:r>
            <a:r>
              <a:rPr lang="ru-RU" sz="2400" b="1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ru-RU" sz="2400" b="1" spc="-5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ОБРАЗОВАНИЯ</a:t>
            </a:r>
            <a:r>
              <a:rPr lang="ru-RU" sz="2400" b="1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/>
            </a:r>
            <a:br>
              <a:rPr lang="ru-RU" sz="2400" b="1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В</a:t>
            </a:r>
            <a:r>
              <a:rPr lang="ru-RU" sz="2400" b="1" spc="-40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ru-RU" sz="2400" b="1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ОБЩЕОБРАЗОВАТЕЛЬНЫХ</a:t>
            </a:r>
            <a:r>
              <a:rPr lang="ru-RU" sz="2400" b="1" spc="-60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ru-RU" sz="2400" b="1" dirty="0">
                <a:solidFill>
                  <a:srgbClr val="7030A0"/>
                </a:solidFill>
                <a:latin typeface="Times New Roman"/>
                <a:ea typeface="+mn-ea"/>
                <a:cs typeface="Times New Roman"/>
              </a:rPr>
              <a:t>ОРГАНИЗАЦИЯХ</a:t>
            </a:r>
            <a:endParaRPr lang="ru-RU" sz="2400" b="1" dirty="0">
              <a:solidFill>
                <a:srgbClr val="7030A0"/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CEFF5B5-1DDA-42F6-88C9-F60EEEB07716}"/>
              </a:ext>
            </a:extLst>
          </p:cNvPr>
          <p:cNvSpPr/>
          <p:nvPr/>
        </p:nvSpPr>
        <p:spPr>
          <a:xfrm>
            <a:off x="359206" y="375547"/>
            <a:ext cx="113534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6321" y="1690688"/>
            <a:ext cx="2808312" cy="1998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805" marR="84455" lvl="0" algn="just" defTabSz="914400">
              <a:lnSpc>
                <a:spcPct val="150000"/>
              </a:lnSpc>
              <a:spcBef>
                <a:spcPts val="310"/>
              </a:spcBef>
            </a:pPr>
            <a:endParaRPr lang="ru-RU" sz="1600" kern="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76555" marR="255904" lvl="0" indent="-285750" defTabSz="914400">
              <a:lnSpc>
                <a:spcPct val="150000"/>
              </a:lnSpc>
              <a:spcBef>
                <a:spcPts val="310"/>
              </a:spcBef>
              <a:buFont typeface="Wingdings" panose="05000000000000000000" pitchFamily="2" charset="2"/>
              <a:buChar char="ü"/>
            </a:pPr>
            <a:endParaRPr lang="ru-RU" sz="1600" kern="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9336" y="3270081"/>
            <a:ext cx="5328592" cy="3587919"/>
          </a:xfrm>
          <a:prstGeom prst="rect">
            <a:avLst/>
          </a:prstGeom>
        </p:spPr>
      </p:pic>
      <p:sp>
        <p:nvSpPr>
          <p:cNvPr id="6" name="TextBox 5">
            <a:hlinkClick r:id="rId5"/>
          </p:cNvPr>
          <p:cNvSpPr txBox="1"/>
          <p:nvPr/>
        </p:nvSpPr>
        <p:spPr>
          <a:xfrm>
            <a:off x="359206" y="2132856"/>
            <a:ext cx="4512658" cy="593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Комплекс </a:t>
            </a:r>
            <a:r>
              <a:rPr lang="ru-RU" sz="3200" u="sng" dirty="0" smtClean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мер. </a:t>
            </a:r>
            <a:r>
              <a:rPr lang="ru-RU" sz="3200" u="sng" dirty="0" err="1" smtClean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Сурвики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928" y="3501007"/>
            <a:ext cx="6773071" cy="333147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96000" y="2355050"/>
            <a:ext cx="5544616" cy="145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Рекомендации_ОГЭ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u="sng" dirty="0" err="1" smtClean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Рекомендации_ЕГЭ</a:t>
            </a:r>
            <a:endParaRPr lang="ru-RU" sz="2800" u="sng" dirty="0" smtClean="0">
              <a:solidFill>
                <a:srgbClr val="0563C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836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4">
            <a:extLst>
              <a:ext uri="{FF2B5EF4-FFF2-40B4-BE49-F238E27FC236}">
                <a16:creationId xmlns:a16="http://schemas.microsoft.com/office/drawing/2014/main" xmlns="" id="{BDFB8FA8-FE5B-2B2E-976C-116746341E9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653" r="85431" b="79438"/>
          <a:stretch/>
        </p:blipFill>
        <p:spPr>
          <a:xfrm>
            <a:off x="139715" y="57264"/>
            <a:ext cx="1622493" cy="1622493"/>
          </a:xfrm>
          <a:prstGeom prst="rect">
            <a:avLst/>
          </a:prstGeom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99456" y="1679757"/>
            <a:ext cx="10634654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363538" algn="ctr">
              <a:lnSpc>
                <a:spcPct val="100000"/>
              </a:lnSpc>
              <a:buNone/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опроса о деятельности ГМО учителей иностранных языков </a:t>
            </a:r>
          </a:p>
          <a:p>
            <a:pPr marL="0" indent="363538" algn="ctr">
              <a:lnSpc>
                <a:spcPct val="100000"/>
              </a:lnSpc>
              <a:buNone/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2024/25 учебном  году</a:t>
            </a:r>
          </a:p>
          <a:p>
            <a:pPr marL="0" indent="363538" algn="ctr">
              <a:lnSpc>
                <a:spcPct val="100000"/>
              </a:lnSpc>
              <a:buNone/>
            </a:pP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3538" algn="ctr">
              <a:lnSpc>
                <a:spcPct val="100000"/>
              </a:lnSpc>
              <a:buNone/>
            </a:pP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3538" algn="ctr">
              <a:lnSpc>
                <a:spcPct val="100000"/>
              </a:lnSpc>
              <a:buNone/>
            </a:pP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3538" algn="ctr">
              <a:lnSpc>
                <a:spcPct val="100000"/>
              </a:lnSpc>
              <a:buNone/>
            </a:pP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3538" algn="ctr">
              <a:lnSpc>
                <a:spcPct val="100000"/>
              </a:lnSpc>
              <a:buNone/>
            </a:pP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3538" algn="ctr">
              <a:lnSpc>
                <a:spcPct val="100000"/>
              </a:lnSpc>
              <a:buNone/>
            </a:pP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3538" algn="ctr">
              <a:lnSpc>
                <a:spcPct val="100000"/>
              </a:lnSpc>
              <a:buNone/>
            </a:pP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3538" algn="ctr">
              <a:lnSpc>
                <a:spcPct val="100000"/>
              </a:lnSpc>
              <a:buNone/>
            </a:pP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965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253331"/>
            <a:ext cx="11737304" cy="4351338"/>
          </a:xfrm>
        </p:spPr>
        <p:txBody>
          <a:bodyPr>
            <a:normAutofit fontScale="92500" lnSpcReduction="10000"/>
          </a:bodyPr>
          <a:lstStyle/>
          <a:p>
            <a:pPr marL="457200" indent="-457200" algn="just" defTabSz="457200">
              <a:lnSpc>
                <a:spcPct val="135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Вы удовлетворены деятельностью городского методического объединения учителей иностранных языков (далее-ГМО) в 2024/2025 учебном году?</a:t>
            </a:r>
          </a:p>
          <a:p>
            <a:pPr marL="457200" indent="-457200" algn="just" defTabSz="457200">
              <a:lnSpc>
                <a:spcPct val="135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Вопросы, рассмотренные на заседаниях ГМО в 2024/25 учебном году, были актуальны, имели практическую значимость для профессионального развития?</a:t>
            </a:r>
          </a:p>
          <a:p>
            <a:pPr marL="457200" indent="-457200" algn="just" defTabSz="457200">
              <a:lnSpc>
                <a:spcPct val="135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Методические материалы, предлагаемые на ГМО, качественны, могут быть использованы в практике?</a:t>
            </a:r>
          </a:p>
          <a:p>
            <a:pPr marL="457200" indent="-457200" algn="just" defTabSz="457200">
              <a:lnSpc>
                <a:spcPct val="135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На Ваш взгляд, какие основные темы должны быть рассмотрены на заседаниях ГМО в 2025/2026 учебном году?</a:t>
            </a:r>
          </a:p>
          <a:p>
            <a:pPr marL="457200" indent="-457200" algn="just" defTabSz="457200">
              <a:lnSpc>
                <a:spcPct val="135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Ваши предложения и пожелания по совершенствованию деятельности ГМО в 2025/2026 учебном году.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F430CB0-3A00-4321-A270-CD81A9C03261}"/>
              </a:ext>
            </a:extLst>
          </p:cNvPr>
          <p:cNvSpPr/>
          <p:nvPr/>
        </p:nvSpPr>
        <p:spPr>
          <a:xfrm>
            <a:off x="1108088" y="404664"/>
            <a:ext cx="97930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 деятельности ГМО учителей иностранных языков  в 2024/25 учебном году</a:t>
            </a:r>
          </a:p>
        </p:txBody>
      </p:sp>
    </p:spTree>
    <p:extLst>
      <p:ext uri="{BB962C8B-B14F-4D97-AF65-F5344CB8AC3E}">
        <p14:creationId xmlns:p14="http://schemas.microsoft.com/office/powerpoint/2010/main" val="2536421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xmlns="" id="{A96F5321-CC13-468C-B325-8ED6A1C531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246371"/>
              </p:ext>
            </p:extLst>
          </p:nvPr>
        </p:nvGraphicFramePr>
        <p:xfrm>
          <a:off x="391446" y="1124744"/>
          <a:ext cx="1124917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05320">
                  <a:extLst>
                    <a:ext uri="{9D8B030D-6E8A-4147-A177-3AD203B41FA5}">
                      <a16:colId xmlns:a16="http://schemas.microsoft.com/office/drawing/2014/main" xmlns="" val="3407596021"/>
                    </a:ext>
                  </a:extLst>
                </a:gridCol>
                <a:gridCol w="1617658">
                  <a:extLst>
                    <a:ext uri="{9D8B030D-6E8A-4147-A177-3AD203B41FA5}">
                      <a16:colId xmlns:a16="http://schemas.microsoft.com/office/drawing/2014/main" xmlns="" val="2527044917"/>
                    </a:ext>
                  </a:extLst>
                </a:gridCol>
                <a:gridCol w="1526192">
                  <a:extLst>
                    <a:ext uri="{9D8B030D-6E8A-4147-A177-3AD203B41FA5}">
                      <a16:colId xmlns:a16="http://schemas.microsoft.com/office/drawing/2014/main" xmlns="" val="1730259153"/>
                    </a:ext>
                  </a:extLst>
                </a:gridCol>
              </a:tblGrid>
              <a:tr h="451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Вопрос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Затрудняюсь ответить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3393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 удовлетворены деятельностью городского методического объединения учителей иностранных языков (далее-ГМО) в 2024/2025 учебном году?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472C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6034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Вопросы, рассмотренные на заседаниях ГМО в 2024/25 учебном году, были актуальны, имели практическую значимость для профессионального развития?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472C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8 %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472C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0652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Методические материалы, предлагаемые на ГМО, качественны, могут быть использованы в практике?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472C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62851387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7642FFF5-8337-4F70-8AEE-0B389D3E8C48}"/>
              </a:ext>
            </a:extLst>
          </p:cNvPr>
          <p:cNvSpPr/>
          <p:nvPr/>
        </p:nvSpPr>
        <p:spPr>
          <a:xfrm>
            <a:off x="390230" y="246100"/>
            <a:ext cx="10946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опроса</a:t>
            </a:r>
          </a:p>
        </p:txBody>
      </p:sp>
    </p:spTree>
    <p:extLst>
      <p:ext uri="{BB962C8B-B14F-4D97-AF65-F5344CB8AC3E}">
        <p14:creationId xmlns:p14="http://schemas.microsoft.com/office/powerpoint/2010/main" val="2054503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2649</TotalTime>
  <Words>845</Words>
  <Application>Microsoft Office PowerPoint</Application>
  <PresentationFormat>Широкоэкранный</PresentationFormat>
  <Paragraphs>143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Всего ГМО – 4, учителей – более 100 чел.</vt:lpstr>
      <vt:lpstr>Основные вопросы и направления, рассмотренные в рамках деятельности  ГМО учителей иностранного языка  в 2024/25 учебном году</vt:lpstr>
      <vt:lpstr>Совершенствование профессиональных компетенций педагогов</vt:lpstr>
      <vt:lpstr>Мероприятия, направленные на формирование и развитие иноязычной коммуникативной  компетенции обучающихся</vt:lpstr>
      <vt:lpstr>КОМПЛЕКС МЕР ПО ПОВЫШЕНИЮ КАЧЕСТВА ОБРАЗОВАНИЯ В ОБЩЕОБРАЗОВАТЕЛЬНЫХ ОРГАНИЗАЦИЯХ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детьми с ОВЗ в МБОУ СОШ №1</dc:title>
  <dc:creator>Витолина С. Байгазова</dc:creator>
  <cp:lastModifiedBy>SC-31</cp:lastModifiedBy>
  <cp:revision>102</cp:revision>
  <cp:lastPrinted>2025-04-22T13:21:11Z</cp:lastPrinted>
  <dcterms:created xsi:type="dcterms:W3CDTF">2021-11-17T10:39:05Z</dcterms:created>
  <dcterms:modified xsi:type="dcterms:W3CDTF">2025-04-23T08:26:41Z</dcterms:modified>
</cp:coreProperties>
</file>