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60" r:id="rId3"/>
    <p:sldId id="261" r:id="rId4"/>
    <p:sldId id="262" r:id="rId5"/>
    <p:sldId id="263" r:id="rId6"/>
    <p:sldId id="265" r:id="rId7"/>
    <p:sldId id="258" r:id="rId8"/>
    <p:sldId id="264" r:id="rId9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6217F-EAB3-4D0D-B976-B95160244054}" type="datetimeFigureOut">
              <a:rPr lang="ru-RU" smtClean="0"/>
              <a:t>17.04.25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829AF-3E82-4378-816E-2CBC92E99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833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379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02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441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23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125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svg"/><Relationship Id="rId18" Type="http://schemas.openxmlformats.org/officeDocument/2006/relationships/image" Target="../media/image5.png"/><Relationship Id="rId12" Type="http://schemas.openxmlformats.org/officeDocument/2006/relationships/image" Target="../media/image2.png"/><Relationship Id="rId17" Type="http://schemas.openxmlformats.org/officeDocument/2006/relationships/image" Target="../media/image15.svg"/><Relationship Id="rId2" Type="http://schemas.openxmlformats.org/officeDocument/2006/relationships/image" Target="../media/image1.png"/><Relationship Id="rId16" Type="http://schemas.openxmlformats.org/officeDocument/2006/relationships/image" Target="../media/image4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9.svg"/><Relationship Id="rId15" Type="http://schemas.openxmlformats.org/officeDocument/2006/relationships/image" Target="../media/image13.svg"/><Relationship Id="rId5" Type="http://schemas.openxmlformats.org/officeDocument/2006/relationships/image" Target="../media/image3.svg"/><Relationship Id="rId19" Type="http://schemas.openxmlformats.org/officeDocument/2006/relationships/image" Target="../media/image17.svg"/><Relationship Id="rId1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svg"/><Relationship Id="rId11" Type="http://schemas.openxmlformats.org/officeDocument/2006/relationships/image" Target="../media/image14.jpeg"/><Relationship Id="rId5" Type="http://schemas.openxmlformats.org/officeDocument/2006/relationships/image" Target="../media/image11.png"/><Relationship Id="rId10" Type="http://schemas.openxmlformats.org/officeDocument/2006/relationships/image" Target="../media/image47.svg"/><Relationship Id="rId4" Type="http://schemas.openxmlformats.org/officeDocument/2006/relationships/image" Target="../media/image41.sv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svg"/><Relationship Id="rId11" Type="http://schemas.openxmlformats.org/officeDocument/2006/relationships/image" Target="../media/image19.jpeg"/><Relationship Id="rId5" Type="http://schemas.openxmlformats.org/officeDocument/2006/relationships/image" Target="../media/image16.png"/><Relationship Id="rId10" Type="http://schemas.openxmlformats.org/officeDocument/2006/relationships/image" Target="../media/image56.svg"/><Relationship Id="rId4" Type="http://schemas.openxmlformats.org/officeDocument/2006/relationships/image" Target="../media/image50.sv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6.jpe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image" Target="../media/image67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svg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0" Type="http://schemas.openxmlformats.org/officeDocument/2006/relationships/image" Target="../media/image24.jpeg"/><Relationship Id="rId4" Type="http://schemas.openxmlformats.org/officeDocument/2006/relationships/image" Target="../media/image59.svg"/><Relationship Id="rId9" Type="http://schemas.openxmlformats.org/officeDocument/2006/relationships/image" Target="../media/image64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кулибин</a:t>
            </a:r>
            <a:endParaRPr lang="ru-RU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образовательная среда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Ellipse 81" descr="preencoded.pn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725714" y="3434362"/>
            <a:ext cx="208659" cy="208659"/>
          </a:xfrm>
          <a:prstGeom prst="rect">
            <a:avLst/>
          </a:prstGeom>
        </p:spPr>
      </p:pic>
      <p:pic>
        <p:nvPicPr>
          <p:cNvPr id="5" name="Ellipse 81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/>
        </p:blipFill>
        <p:spPr>
          <a:xfrm>
            <a:off x="725714" y="3897021"/>
            <a:ext cx="208659" cy="208659"/>
          </a:xfrm>
          <a:prstGeom prst="rect">
            <a:avLst/>
          </a:prstGeom>
        </p:spPr>
      </p:pic>
      <p:pic>
        <p:nvPicPr>
          <p:cNvPr id="6" name="Ellipse 81" descr="preencoded.png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/>
        </p:blipFill>
        <p:spPr>
          <a:xfrm>
            <a:off x="725714" y="4359680"/>
            <a:ext cx="208659" cy="208659"/>
          </a:xfrm>
          <a:prstGeom prst="rect">
            <a:avLst/>
          </a:prstGeom>
        </p:spPr>
      </p:pic>
      <p:pic>
        <p:nvPicPr>
          <p:cNvPr id="7" name="Ellipse 81" descr="preencoded.png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/>
        </p:blipFill>
        <p:spPr>
          <a:xfrm>
            <a:off x="725714" y="4822339"/>
            <a:ext cx="208659" cy="208659"/>
          </a:xfrm>
          <a:prstGeom prst="rect">
            <a:avLst/>
          </a:prstGeom>
        </p:spPr>
      </p:pic>
      <p:pic>
        <p:nvPicPr>
          <p:cNvPr id="8" name="Ellipse 81" descr="preencoded.png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/>
        </p:blipFill>
        <p:spPr>
          <a:xfrm>
            <a:off x="725714" y="5284998"/>
            <a:ext cx="208659" cy="208659"/>
          </a:xfrm>
          <a:prstGeom prst="rect">
            <a:avLst/>
          </a:prstGeom>
        </p:spPr>
      </p:pic>
      <p:sp>
        <p:nvSpPr>
          <p:cNvPr id="9" name="6"/>
          <p:cNvSpPr/>
          <p:nvPr/>
        </p:nvSpPr>
        <p:spPr>
          <a:xfrm>
            <a:off x="1035973" y="3449792"/>
            <a:ext cx="2355850" cy="17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400"/>
              </a:lnSpc>
            </a:pPr>
            <a:r>
              <a:rPr lang="en-US" sz="2000" kern="0" spc="-50" dirty="0">
                <a:solidFill>
                  <a:schemeClr val="bg1"/>
                </a:solidFill>
                <a:latin typeface="VK Sans Text Medium" pitchFamily="34" charset="0"/>
                <a:ea typeface="VK Sans Text Medium" pitchFamily="34" charset="-122"/>
                <a:cs typeface="VK Sans Text Medium" pitchFamily="34" charset="-120"/>
              </a:rPr>
              <a:t>Для детей от 6 лет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Text 2"/>
          <p:cNvSpPr/>
          <p:nvPr/>
        </p:nvSpPr>
        <p:spPr>
          <a:xfrm>
            <a:off x="1035973" y="3912450"/>
            <a:ext cx="5334000" cy="17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400"/>
              </a:lnSpc>
            </a:pPr>
            <a:r>
              <a:rPr lang="en-US" sz="2000" kern="0" spc="-50" dirty="0">
                <a:solidFill>
                  <a:schemeClr val="bg1"/>
                </a:solidFill>
                <a:latin typeface="VK Sans Text Medium" pitchFamily="34" charset="0"/>
                <a:ea typeface="VK Sans Text Medium" pitchFamily="34" charset="-122"/>
                <a:cs typeface="VK Sans Text Medium" pitchFamily="34" charset="-120"/>
              </a:rPr>
              <a:t>Не требует дорогостоящего оборудования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Text 3"/>
          <p:cNvSpPr/>
          <p:nvPr/>
        </p:nvSpPr>
        <p:spPr>
          <a:xfrm>
            <a:off x="1035973" y="4375110"/>
            <a:ext cx="4762500" cy="17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400"/>
              </a:lnSpc>
            </a:pPr>
            <a:r>
              <a:rPr lang="en-US" sz="2000" kern="0" spc="-50" dirty="0">
                <a:solidFill>
                  <a:schemeClr val="bg1"/>
                </a:solidFill>
                <a:latin typeface="VK Sans Text Medium" pitchFamily="34" charset="0"/>
                <a:ea typeface="VK Sans Text Medium" pitchFamily="34" charset="-122"/>
                <a:cs typeface="VK Sans Text Medium" pitchFamily="34" charset="-120"/>
              </a:rPr>
              <a:t>Подходит педагогам с любым опытом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Text 4"/>
          <p:cNvSpPr/>
          <p:nvPr/>
        </p:nvSpPr>
        <p:spPr>
          <a:xfrm>
            <a:off x="1035973" y="4837768"/>
            <a:ext cx="4597400" cy="17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400"/>
              </a:lnSpc>
            </a:pPr>
            <a:r>
              <a:rPr lang="en-US" sz="2000" kern="0" spc="-50" dirty="0">
                <a:solidFill>
                  <a:schemeClr val="bg1"/>
                </a:solidFill>
                <a:latin typeface="VK Sans Text Medium" pitchFamily="34" charset="0"/>
                <a:ea typeface="VK Sans Text Medium" pitchFamily="34" charset="-122"/>
                <a:cs typeface="VK Sans Text Medium" pitchFamily="34" charset="-120"/>
              </a:rPr>
              <a:t>Гибкие тарифы для школ и регионов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2" name="Text 5"/>
          <p:cNvSpPr/>
          <p:nvPr/>
        </p:nvSpPr>
        <p:spPr>
          <a:xfrm>
            <a:off x="1035973" y="5315857"/>
            <a:ext cx="5676900" cy="17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400"/>
              </a:lnSpc>
            </a:pPr>
            <a:r>
              <a:rPr lang="en-US" sz="2000" kern="0" spc="-50" dirty="0">
                <a:solidFill>
                  <a:schemeClr val="bg1"/>
                </a:solidFill>
                <a:latin typeface="VK Sans Text Medium" pitchFamily="34" charset="0"/>
                <a:ea typeface="VK Sans Text Medium" pitchFamily="34" charset="-122"/>
                <a:cs typeface="VK Sans Text Medium" pitchFamily="34" charset="-120"/>
              </a:rPr>
              <a:t>Курсы для учащихся и ресурсы для учителей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3" name="Asterisk" descr="preencoded.png"/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6077965" y="1436913"/>
            <a:ext cx="806025" cy="80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47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-"/>
          <p:cNvSpPr/>
          <p:nvPr/>
        </p:nvSpPr>
        <p:spPr>
          <a:xfrm>
            <a:off x="249312" y="983343"/>
            <a:ext cx="11529029" cy="628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3600" kern="0" spc="-50" dirty="0">
                <a:solidFill>
                  <a:srgbClr val="000000"/>
                </a:solidFill>
                <a:latin typeface="Times New Roman" panose="02020603050405020304" pitchFamily="18" charset="0"/>
                <a:ea typeface="VK Sans Text Medium" pitchFamily="34" charset="-122"/>
                <a:cs typeface="Times New Roman" panose="02020603050405020304" pitchFamily="18" charset="0"/>
              </a:rPr>
              <a:t>Изучение робототехники, участие в онлайн-соревнованиях, создание проектов и развитие навыков программирования 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kern="0" spc="-50" dirty="0">
                <a:solidFill>
                  <a:srgbClr val="000000"/>
                </a:solidFill>
                <a:latin typeface="Times New Roman" panose="02020603050405020304" pitchFamily="18" charset="0"/>
                <a:ea typeface="VK Sans Text Medium" pitchFamily="34" charset="-122"/>
                <a:cs typeface="Times New Roman" panose="02020603050405020304" pitchFamily="18" charset="0"/>
              </a:rPr>
              <a:t>в интерактивной середе.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740" y="2296174"/>
            <a:ext cx="9669454" cy="88245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970" y="3455172"/>
            <a:ext cx="6988869" cy="30276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/>
          <a:srcRect l="51100"/>
          <a:stretch/>
        </p:blipFill>
        <p:spPr>
          <a:xfrm>
            <a:off x="7685314" y="3568893"/>
            <a:ext cx="3347774" cy="291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33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ector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279400" y="1549400"/>
            <a:ext cx="355600" cy="262471"/>
          </a:xfrm>
          <a:prstGeom prst="rect">
            <a:avLst/>
          </a:prstGeom>
        </p:spPr>
      </p:pic>
      <p:pic>
        <p:nvPicPr>
          <p:cNvPr id="3" name="Vector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296334" y="2459467"/>
            <a:ext cx="321717" cy="338868"/>
          </a:xfrm>
          <a:prstGeom prst="rect">
            <a:avLst/>
          </a:prstGeom>
        </p:spPr>
      </p:pic>
      <p:pic>
        <p:nvPicPr>
          <p:cNvPr id="4" name="Vector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6239470" y="1490134"/>
            <a:ext cx="373448" cy="355605"/>
          </a:xfrm>
          <a:prstGeom prst="rect">
            <a:avLst/>
          </a:prstGeom>
        </p:spPr>
      </p:pic>
      <p:pic>
        <p:nvPicPr>
          <p:cNvPr id="5" name="Vector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6273850" y="2468034"/>
            <a:ext cx="304694" cy="321735"/>
          </a:xfrm>
          <a:prstGeom prst="rect">
            <a:avLst/>
          </a:prstGeom>
        </p:spPr>
      </p:pic>
      <p:pic>
        <p:nvPicPr>
          <p:cNvPr id="6" name="Frame 5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0" y="3479800"/>
            <a:ext cx="12192000" cy="3378200"/>
          </a:xfrm>
          <a:prstGeom prst="rect">
            <a:avLst/>
          </a:prstGeom>
        </p:spPr>
      </p:pic>
      <p:sp>
        <p:nvSpPr>
          <p:cNvPr id="7" name="Text 0"/>
          <p:cNvSpPr/>
          <p:nvPr/>
        </p:nvSpPr>
        <p:spPr>
          <a:xfrm>
            <a:off x="296334" y="762000"/>
            <a:ext cx="116967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800"/>
              </a:lnSpc>
              <a:spcAft>
                <a:spcPts val="1600"/>
              </a:spcAft>
            </a:pPr>
            <a:r>
              <a:rPr lang="en-US" sz="4000" dirty="0">
                <a:solidFill>
                  <a:srgbClr val="000000"/>
                </a:solidFill>
                <a:latin typeface="Igra Sans Regular" pitchFamily="34" charset="0"/>
                <a:ea typeface="Igra Sans Regular" pitchFamily="34" charset="-122"/>
                <a:cs typeface="Igra Sans Regular" pitchFamily="34" charset="-120"/>
              </a:rPr>
              <a:t>Создана </a:t>
            </a:r>
            <a:r>
              <a:rPr lang="en-US" sz="4000" dirty="0">
                <a:solidFill>
                  <a:srgbClr val="00B94D"/>
                </a:solidFill>
                <a:latin typeface="Igra Sans Regular" pitchFamily="34" charset="0"/>
                <a:ea typeface="Igra Sans Regular" pitchFamily="34" charset="-122"/>
                <a:cs typeface="Igra Sans Regular" pitchFamily="34" charset="-120"/>
              </a:rPr>
              <a:t>для учеников</a:t>
            </a:r>
            <a:endParaRPr lang="en-US" sz="4000" dirty="0"/>
          </a:p>
        </p:txBody>
      </p:sp>
      <p:sp>
        <p:nvSpPr>
          <p:cNvPr id="8" name="Text 1"/>
          <p:cNvSpPr/>
          <p:nvPr/>
        </p:nvSpPr>
        <p:spPr>
          <a:xfrm>
            <a:off x="762000" y="1473200"/>
            <a:ext cx="5219700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400"/>
              </a:lnSpc>
            </a:pPr>
            <a:r>
              <a:rPr lang="en-US" sz="2000" dirty="0">
                <a:solidFill>
                  <a:srgbClr val="000000"/>
                </a:solidFill>
                <a:latin typeface="VK Sans Display Medium" pitchFamily="34" charset="0"/>
                <a:ea typeface="VK Sans Display Medium" pitchFamily="34" charset="-122"/>
                <a:cs typeface="VK Sans Display Medium" pitchFamily="34" charset="-120"/>
              </a:rPr>
              <a:t>Интерактивные задания делают обучение веселым и увлекательным.</a:t>
            </a:r>
            <a:endParaRPr lang="en-US" sz="2000" dirty="0"/>
          </a:p>
        </p:txBody>
      </p:sp>
      <p:sp>
        <p:nvSpPr>
          <p:cNvPr id="9" name="name_3D-"/>
          <p:cNvSpPr/>
          <p:nvPr/>
        </p:nvSpPr>
        <p:spPr>
          <a:xfrm>
            <a:off x="762000" y="2425700"/>
            <a:ext cx="5219700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400"/>
              </a:lnSpc>
            </a:pPr>
            <a:r>
              <a:rPr lang="en-US" sz="2000" dirty="0">
                <a:solidFill>
                  <a:srgbClr val="000000"/>
                </a:solidFill>
                <a:latin typeface="VK Sans Display Medium" pitchFamily="34" charset="0"/>
                <a:ea typeface="VK Sans Display Medium" pitchFamily="34" charset="-122"/>
                <a:cs typeface="VK Sans Display Medium" pitchFamily="34" charset="-120"/>
              </a:rPr>
              <a:t>3D-уровни создают игровую атмосферу, мотивируя учеников к обучению.</a:t>
            </a:r>
            <a:endParaRPr lang="en-US" sz="2000" dirty="0"/>
          </a:p>
        </p:txBody>
      </p:sp>
      <p:sp>
        <p:nvSpPr>
          <p:cNvPr id="10" name="Text 3"/>
          <p:cNvSpPr/>
          <p:nvPr/>
        </p:nvSpPr>
        <p:spPr>
          <a:xfrm>
            <a:off x="6731000" y="1473200"/>
            <a:ext cx="5219700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400"/>
              </a:lnSpc>
            </a:pPr>
            <a:r>
              <a:rPr lang="en-US" sz="2000" dirty="0">
                <a:solidFill>
                  <a:srgbClr val="000000"/>
                </a:solidFill>
                <a:latin typeface="VK Sans Display Medium" pitchFamily="34" charset="0"/>
                <a:ea typeface="VK Sans Display Medium" pitchFamily="34" charset="-122"/>
                <a:cs typeface="VK Sans Display Medium" pitchFamily="34" charset="-120"/>
              </a:rPr>
              <a:t>Самостоятельное обучение дома или совместное обучение в классе.</a:t>
            </a:r>
            <a:endParaRPr lang="en-US" sz="2000" dirty="0"/>
          </a:p>
        </p:txBody>
      </p:sp>
      <p:sp>
        <p:nvSpPr>
          <p:cNvPr id="11" name="Text 4"/>
          <p:cNvSpPr/>
          <p:nvPr/>
        </p:nvSpPr>
        <p:spPr>
          <a:xfrm>
            <a:off x="6731000" y="2425700"/>
            <a:ext cx="5219700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400"/>
              </a:lnSpc>
            </a:pPr>
            <a:r>
              <a:rPr lang="en-US" sz="2000" dirty="0">
                <a:solidFill>
                  <a:srgbClr val="000000"/>
                </a:solidFill>
                <a:latin typeface="VK Sans Display Medium" pitchFamily="34" charset="0"/>
                <a:ea typeface="VK Sans Display Medium" pitchFamily="34" charset="-122"/>
                <a:cs typeface="VK Sans Display Medium" pitchFamily="34" charset="-120"/>
              </a:rPr>
              <a:t>Развитие творческого мышления через эксперименты и создание проектов.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37724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ector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287867" y="1549400"/>
            <a:ext cx="338664" cy="254001"/>
          </a:xfrm>
          <a:prstGeom prst="rect">
            <a:avLst/>
          </a:prstGeom>
        </p:spPr>
      </p:pic>
      <p:pic>
        <p:nvPicPr>
          <p:cNvPr id="3" name="Vector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304800" y="2476500"/>
            <a:ext cx="304800" cy="304800"/>
          </a:xfrm>
          <a:prstGeom prst="rect">
            <a:avLst/>
          </a:prstGeom>
        </p:spPr>
      </p:pic>
      <p:pic>
        <p:nvPicPr>
          <p:cNvPr id="4" name="Vector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6239934" y="1545168"/>
            <a:ext cx="372534" cy="270933"/>
          </a:xfrm>
          <a:prstGeom prst="rect">
            <a:avLst/>
          </a:prstGeom>
        </p:spPr>
      </p:pic>
      <p:pic>
        <p:nvPicPr>
          <p:cNvPr id="5" name="Vector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6256867" y="2459568"/>
            <a:ext cx="338667" cy="338668"/>
          </a:xfrm>
          <a:prstGeom prst="rect">
            <a:avLst/>
          </a:prstGeom>
        </p:spPr>
      </p:pic>
      <p:pic>
        <p:nvPicPr>
          <p:cNvPr id="6" name="Frame 5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0" y="3479800"/>
            <a:ext cx="12192000" cy="3378200"/>
          </a:xfrm>
          <a:prstGeom prst="rect">
            <a:avLst/>
          </a:prstGeom>
        </p:spPr>
      </p:pic>
      <p:sp>
        <p:nvSpPr>
          <p:cNvPr id="7" name="Text 0"/>
          <p:cNvSpPr/>
          <p:nvPr/>
        </p:nvSpPr>
        <p:spPr>
          <a:xfrm>
            <a:off x="247650" y="679451"/>
            <a:ext cx="116967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800"/>
              </a:lnSpc>
              <a:spcAft>
                <a:spcPts val="1600"/>
              </a:spcAft>
            </a:pPr>
            <a:r>
              <a:rPr lang="en-US" sz="4000" dirty="0">
                <a:solidFill>
                  <a:srgbClr val="000000"/>
                </a:solidFill>
                <a:latin typeface="Igra Sans Regular" pitchFamily="34" charset="0"/>
                <a:ea typeface="Igra Sans Regular" pitchFamily="34" charset="-122"/>
                <a:cs typeface="Igra Sans Regular" pitchFamily="34" charset="-120"/>
              </a:rPr>
              <a:t>Разработана</a:t>
            </a:r>
            <a:r>
              <a:rPr lang="en-US" sz="4000" dirty="0">
                <a:solidFill>
                  <a:srgbClr val="0090F5"/>
                </a:solidFill>
                <a:latin typeface="Igra Sans Regular" pitchFamily="34" charset="0"/>
                <a:ea typeface="Igra Sans Regular" pitchFamily="34" charset="-122"/>
                <a:cs typeface="Igra Sans Regular" pitchFamily="34" charset="-120"/>
              </a:rPr>
              <a:t> совместно с педагогами</a:t>
            </a:r>
            <a:endParaRPr lang="en-US" sz="4000" dirty="0"/>
          </a:p>
        </p:txBody>
      </p:sp>
      <p:sp>
        <p:nvSpPr>
          <p:cNvPr id="8" name="Text 1"/>
          <p:cNvSpPr/>
          <p:nvPr/>
        </p:nvSpPr>
        <p:spPr>
          <a:xfrm>
            <a:off x="762000" y="1473200"/>
            <a:ext cx="5219700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400"/>
              </a:lnSpc>
            </a:pPr>
            <a:r>
              <a:rPr lang="en-US" sz="2000" dirty="0">
                <a:solidFill>
                  <a:srgbClr val="000000"/>
                </a:solidFill>
                <a:latin typeface="VK Sans Display Medium" pitchFamily="34" charset="0"/>
                <a:ea typeface="VK Sans Display Medium" pitchFamily="34" charset="-122"/>
                <a:cs typeface="VK Sans Display Medium" pitchFamily="34" charset="-120"/>
              </a:rPr>
              <a:t>Проведение уроков без дорогостоящих комплектов или поврежденных деталей.</a:t>
            </a:r>
            <a:endParaRPr lang="en-US" sz="2000" dirty="0"/>
          </a:p>
        </p:txBody>
      </p:sp>
      <p:sp>
        <p:nvSpPr>
          <p:cNvPr id="9" name="Text 2"/>
          <p:cNvSpPr/>
          <p:nvPr/>
        </p:nvSpPr>
        <p:spPr>
          <a:xfrm>
            <a:off x="762000" y="2425700"/>
            <a:ext cx="5219700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400"/>
              </a:lnSpc>
            </a:pPr>
            <a:r>
              <a:rPr lang="en-US" sz="2000" dirty="0">
                <a:solidFill>
                  <a:srgbClr val="000000"/>
                </a:solidFill>
                <a:latin typeface="VK Sans Display Medium" pitchFamily="34" charset="0"/>
                <a:ea typeface="VK Sans Display Medium" pitchFamily="34" charset="-122"/>
                <a:cs typeface="VK Sans Display Medium" pitchFamily="34" charset="-120"/>
              </a:rPr>
              <a:t>Задания и окружение можно настроить под любой уровень обучения.</a:t>
            </a:r>
            <a:endParaRPr lang="en-US" sz="2000" dirty="0"/>
          </a:p>
        </p:txBody>
      </p:sp>
      <p:sp>
        <p:nvSpPr>
          <p:cNvPr id="10" name="Text 3"/>
          <p:cNvSpPr/>
          <p:nvPr/>
        </p:nvSpPr>
        <p:spPr>
          <a:xfrm>
            <a:off x="6731000" y="1473200"/>
            <a:ext cx="5219700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400"/>
              </a:lnSpc>
            </a:pPr>
            <a:r>
              <a:rPr lang="en-US" sz="2000" dirty="0">
                <a:solidFill>
                  <a:srgbClr val="000000"/>
                </a:solidFill>
                <a:latin typeface="VK Sans Display Medium" pitchFamily="34" charset="0"/>
                <a:ea typeface="VK Sans Display Medium" pitchFamily="34" charset="-122"/>
                <a:cs typeface="VK Sans Display Medium" pitchFamily="34" charset="-120"/>
              </a:rPr>
              <a:t>Платформа подходит для начинающих, содержит видеоуроки и документацию.</a:t>
            </a:r>
            <a:endParaRPr lang="en-US" sz="2000" dirty="0"/>
          </a:p>
        </p:txBody>
      </p:sp>
      <p:sp>
        <p:nvSpPr>
          <p:cNvPr id="11" name="Text 4"/>
          <p:cNvSpPr/>
          <p:nvPr/>
        </p:nvSpPr>
        <p:spPr>
          <a:xfrm>
            <a:off x="6731000" y="2425700"/>
            <a:ext cx="5219700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400"/>
              </a:lnSpc>
            </a:pPr>
            <a:r>
              <a:rPr lang="en-US" sz="2000" dirty="0">
                <a:solidFill>
                  <a:srgbClr val="000000"/>
                </a:solidFill>
                <a:latin typeface="VK Sans Display Medium" pitchFamily="34" charset="0"/>
                <a:ea typeface="VK Sans Display Medium" pitchFamily="34" charset="-122"/>
                <a:cs typeface="VK Sans Display Medium" pitchFamily="34" charset="-120"/>
              </a:rPr>
              <a:t>Проведение занятий и проверка домашних заданий из любого места.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27683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8178800" y="1206500"/>
            <a:ext cx="3759200" cy="5397500"/>
          </a:xfrm>
          <a:prstGeom prst="rect">
            <a:avLst/>
          </a:prstGeom>
        </p:spPr>
      </p:pic>
      <p:pic>
        <p:nvPicPr>
          <p:cNvPr id="3" name="4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4216400" y="1206500"/>
            <a:ext cx="3759200" cy="5397500"/>
          </a:xfrm>
          <a:prstGeom prst="rect">
            <a:avLst/>
          </a:prstGeom>
        </p:spPr>
      </p:pic>
      <p:pic>
        <p:nvPicPr>
          <p:cNvPr id="4" name="39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254000" y="1206500"/>
            <a:ext cx="3759200" cy="5397500"/>
          </a:xfrm>
          <a:prstGeom prst="rect">
            <a:avLst/>
          </a:prstGeom>
        </p:spPr>
      </p:pic>
      <p:pic>
        <p:nvPicPr>
          <p:cNvPr id="5" name="Vector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457199" y="1435097"/>
            <a:ext cx="209685" cy="254001"/>
          </a:xfrm>
          <a:prstGeom prst="rect">
            <a:avLst/>
          </a:prstGeom>
        </p:spPr>
      </p:pic>
      <p:pic>
        <p:nvPicPr>
          <p:cNvPr id="6" name="Frame 237813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3500" y="3454400"/>
            <a:ext cx="4140200" cy="3403600"/>
          </a:xfrm>
          <a:prstGeom prst="rect">
            <a:avLst/>
          </a:prstGeom>
        </p:spPr>
      </p:pic>
      <p:pic>
        <p:nvPicPr>
          <p:cNvPr id="7" name="Vector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4400550" y="1435701"/>
            <a:ext cx="241300" cy="252788"/>
          </a:xfrm>
          <a:prstGeom prst="rect">
            <a:avLst/>
          </a:prstGeom>
        </p:spPr>
      </p:pic>
      <p:pic>
        <p:nvPicPr>
          <p:cNvPr id="8" name="Frame 237822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4368800" y="3810000"/>
            <a:ext cx="3454400" cy="2590800"/>
          </a:xfrm>
          <a:prstGeom prst="rect">
            <a:avLst/>
          </a:prstGeom>
        </p:spPr>
      </p:pic>
      <p:pic>
        <p:nvPicPr>
          <p:cNvPr id="9" name="Vector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/>
        </p:blipFill>
        <p:spPr>
          <a:xfrm>
            <a:off x="8369300" y="1447800"/>
            <a:ext cx="228784" cy="228784"/>
          </a:xfrm>
          <a:prstGeom prst="rect">
            <a:avLst/>
          </a:prstGeom>
        </p:spPr>
      </p:pic>
      <p:pic>
        <p:nvPicPr>
          <p:cNvPr id="10" name="Frame 237823" descr="preencoded.png"/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8331200" y="3708400"/>
            <a:ext cx="3454400" cy="2692400"/>
          </a:xfrm>
          <a:prstGeom prst="rect">
            <a:avLst/>
          </a:prstGeom>
        </p:spPr>
      </p:pic>
      <p:sp>
        <p:nvSpPr>
          <p:cNvPr id="11" name="Text 0"/>
          <p:cNvSpPr/>
          <p:nvPr/>
        </p:nvSpPr>
        <p:spPr>
          <a:xfrm>
            <a:off x="406400" y="571500"/>
            <a:ext cx="9183077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5100"/>
              </a:lnSpc>
              <a:spcAft>
                <a:spcPts val="1600"/>
              </a:spcAft>
            </a:pPr>
            <a:r>
              <a:rPr lang="en-US" sz="4250" dirty="0">
                <a:solidFill>
                  <a:srgbClr val="000000"/>
                </a:solidFill>
                <a:latin typeface="Igra Sans Regular" pitchFamily="34" charset="0"/>
                <a:ea typeface="Igra Sans Regular" pitchFamily="34" charset="-122"/>
                <a:cs typeface="Igra Sans Regular" pitchFamily="34" charset="-120"/>
              </a:rPr>
              <a:t>Комплект инструментов</a:t>
            </a:r>
            <a:endParaRPr lang="en-US" sz="4250" dirty="0"/>
          </a:p>
        </p:txBody>
      </p:sp>
      <p:sp>
        <p:nvSpPr>
          <p:cNvPr id="12" name="Text 1"/>
          <p:cNvSpPr/>
          <p:nvPr/>
        </p:nvSpPr>
        <p:spPr>
          <a:xfrm>
            <a:off x="787400" y="1473200"/>
            <a:ext cx="1752600" cy="17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400"/>
              </a:lnSpc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VK Sans Display Medium" pitchFamily="34" charset="-122"/>
                <a:cs typeface="Times New Roman" panose="02020603050405020304" pitchFamily="18" charset="0"/>
              </a:rPr>
              <a:t>Планы уроков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2"/>
          <p:cNvSpPr/>
          <p:nvPr/>
        </p:nvSpPr>
        <p:spPr>
          <a:xfrm>
            <a:off x="406400" y="1968500"/>
            <a:ext cx="3467100" cy="1238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950"/>
              </a:lnSpc>
            </a:pPr>
            <a:r>
              <a:rPr lang="en-US" sz="2000" kern="0" spc="-100" dirty="0">
                <a:solidFill>
                  <a:srgbClr val="000000"/>
                </a:solidFill>
                <a:latin typeface="Times New Roman" panose="02020603050405020304" pitchFamily="18" charset="0"/>
                <a:ea typeface="VK Sans Text Regular" pitchFamily="34" charset="-122"/>
                <a:cs typeface="Times New Roman" panose="02020603050405020304" pitchFamily="18" charset="0"/>
              </a:rPr>
              <a:t>Пошаговые планы уроков, согласованные со стандартами, с четкими целями, увлекательными упражнениями и комплексными оценками.</a:t>
            </a:r>
            <a:endParaRPr lang="en-US" sz="2000" spc="-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default_name"/>
          <p:cNvSpPr/>
          <p:nvPr/>
        </p:nvSpPr>
        <p:spPr>
          <a:xfrm>
            <a:off x="4749800" y="1473200"/>
            <a:ext cx="1657350" cy="17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400"/>
              </a:lnSpc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VK Sans Display Medium" pitchFamily="34" charset="-122"/>
                <a:cs typeface="Times New Roman" panose="02020603050405020304" pitchFamily="18" charset="0"/>
              </a:rPr>
              <a:t>Презентации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4"/>
          <p:cNvSpPr/>
          <p:nvPr/>
        </p:nvSpPr>
        <p:spPr>
          <a:xfrm>
            <a:off x="4368800" y="1968500"/>
            <a:ext cx="346710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950"/>
              </a:lnSpc>
            </a:pPr>
            <a:r>
              <a:rPr lang="en-US" sz="2000" kern="0" spc="-100" dirty="0">
                <a:solidFill>
                  <a:srgbClr val="000000"/>
                </a:solidFill>
                <a:latin typeface="Times New Roman" panose="02020603050405020304" pitchFamily="18" charset="0"/>
                <a:ea typeface="VK Sans Text Regular" pitchFamily="34" charset="-122"/>
                <a:cs typeface="Times New Roman" panose="02020603050405020304" pitchFamily="18" charset="0"/>
              </a:rPr>
              <a:t>Наглядные слайды с  объяснениями, реальными примерами и пошаговыми инструкциями.</a:t>
            </a:r>
            <a:endParaRPr lang="en-US" sz="2000" spc="-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5"/>
          <p:cNvSpPr/>
          <p:nvPr/>
        </p:nvSpPr>
        <p:spPr>
          <a:xfrm>
            <a:off x="8712200" y="1473200"/>
            <a:ext cx="1492250" cy="17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400"/>
              </a:lnSpc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VK Sans Display Medium" pitchFamily="34" charset="-122"/>
                <a:cs typeface="Times New Roman" panose="02020603050405020304" pitchFamily="18" charset="0"/>
              </a:rPr>
              <a:t>База знаний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6"/>
          <p:cNvSpPr/>
          <p:nvPr/>
        </p:nvSpPr>
        <p:spPr>
          <a:xfrm>
            <a:off x="8331200" y="1917700"/>
            <a:ext cx="3467100" cy="14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950"/>
              </a:lnSpc>
            </a:pPr>
            <a:r>
              <a:rPr lang="en-US" sz="2000" kern="0" spc="-100" dirty="0">
                <a:solidFill>
                  <a:srgbClr val="000000"/>
                </a:solidFill>
                <a:latin typeface="Times New Roman" panose="02020603050405020304" pitchFamily="18" charset="0"/>
                <a:ea typeface="VK Sans Text Regular" pitchFamily="34" charset="-122"/>
                <a:cs typeface="Times New Roman" panose="02020603050405020304" pitchFamily="18" charset="0"/>
              </a:rPr>
              <a:t>Учебники и руководства, помогающие преподавателям в работе с платформой и передовым опытом преподавания, предлагающие быстрый доступ к советам экспертов.</a:t>
            </a:r>
            <a:endParaRPr lang="en-US" sz="2000" spc="-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162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199" y="710310"/>
            <a:ext cx="110816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пользования учителя и учащихся платформа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199" y="1452886"/>
            <a:ext cx="1156063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включения платформы в образовательный процесс необходимо заключить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лицензионный договор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платной версии для школ доступны следующие инструменты: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соревнований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конструктор для создания чемпионатов;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конструктор заданий по программированию;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отчетность о проведенном мероприятии.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кабинет учителя дает возможность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видеть календарь актуальных соревнований;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участникам — регистрироваться на чемпионаты и наблюдать за своим прогрессом;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наставникам — приглашать своих учеников на чемпионаты и участвовать в конкурсах наставников.</a:t>
            </a:r>
          </a:p>
        </p:txBody>
      </p:sp>
    </p:spTree>
    <p:extLst>
      <p:ext uri="{BB962C8B-B14F-4D97-AF65-F5344CB8AC3E}">
        <p14:creationId xmlns:p14="http://schemas.microsoft.com/office/powerpoint/2010/main" val="3604028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641"/>
            <a:ext cx="6522583" cy="54222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237" y="703974"/>
            <a:ext cx="5487933" cy="27870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7184" y="-164370"/>
            <a:ext cx="9503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по линии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3237" y="3733801"/>
            <a:ext cx="5487933" cy="282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191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184" y="-164370"/>
            <a:ext cx="9503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Полет дрона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8" y="745857"/>
            <a:ext cx="5199289" cy="30797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8506" y="3744410"/>
            <a:ext cx="677435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Fly(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x,y,z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лететь с указанным вектором скорости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x&gt;0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лететь вперед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x&lt;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лететь назад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y&gt;0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лететь направо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y&lt;0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лететь налево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z&gt;0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лететь наверх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z&lt;0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лететь вниз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7314" y="3744410"/>
            <a:ext cx="3705742" cy="28578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7486" y="988538"/>
            <a:ext cx="3705742" cy="231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05608"/>
      </p:ext>
    </p:extLst>
  </p:cSld>
  <p:clrMapOvr>
    <a:masterClrMapping/>
  </p:clrMapOvr>
</p:sld>
</file>

<file path=ppt/theme/theme1.xml><?xml version="1.0" encoding="utf-8"?>
<a:theme xmlns:a="http://schemas.openxmlformats.org/drawingml/2006/main" name="Дивиденд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TM03457464[[fn=Дивиденд]]</Template>
  <TotalTime>89</TotalTime>
  <Words>317</Words>
  <Application>Microsoft Office PowerPoint</Application>
  <PresentationFormat>Широкоэкранный</PresentationFormat>
  <Paragraphs>51</Paragraphs>
  <Slides>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Calibri</vt:lpstr>
      <vt:lpstr>Corbel</vt:lpstr>
      <vt:lpstr>Gill Sans MT</vt:lpstr>
      <vt:lpstr>Igra Sans Regular</vt:lpstr>
      <vt:lpstr>Times New Roman</vt:lpstr>
      <vt:lpstr>VK Sans Display Medium</vt:lpstr>
      <vt:lpstr>VK Sans Text Medium</vt:lpstr>
      <vt:lpstr>VK Sans Text Regular</vt:lpstr>
      <vt:lpstr>Wingdings 2</vt:lpstr>
      <vt:lpstr>Дивиденд</vt:lpstr>
      <vt:lpstr>кулибин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кулибин</dc:title>
  <dc:creator>Венера</dc:creator>
  <cp:lastModifiedBy>Мифтахова Венера Фандависовна</cp:lastModifiedBy>
  <cp:revision>10</cp:revision>
  <cp:lastPrinted>2025-04-17T10:32:47Z</cp:lastPrinted>
  <dcterms:created xsi:type="dcterms:W3CDTF">2025-04-16T14:14:17Z</dcterms:created>
  <dcterms:modified xsi:type="dcterms:W3CDTF">2025-04-17T10:33:03Z</dcterms:modified>
</cp:coreProperties>
</file>