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59" r:id="rId4"/>
    <p:sldId id="278" r:id="rId5"/>
    <p:sldId id="260" r:id="rId6"/>
    <p:sldId id="261" r:id="rId7"/>
    <p:sldId id="280" r:id="rId8"/>
    <p:sldId id="28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9" r:id="rId25"/>
    <p:sldId id="281" r:id="rId26"/>
    <p:sldId id="257" r:id="rId2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8" y="-2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19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56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93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67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2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3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22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79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99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55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0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 descr="http://www.playcast.ru/uploads/2016/02/21/17430603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97360" y="-2192982"/>
            <a:ext cx="5544616" cy="960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Рамка 7"/>
          <p:cNvSpPr/>
          <p:nvPr userDrawn="1"/>
        </p:nvSpPr>
        <p:spPr>
          <a:xfrm>
            <a:off x="-57150" y="1"/>
            <a:ext cx="9201150" cy="5185474"/>
          </a:xfrm>
          <a:prstGeom prst="frame">
            <a:avLst>
              <a:gd name="adj1" fmla="val 1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cast.ru/uploads/2016/02/21/17430603.png" TargetMode="External"/><Relationship Id="rId2" Type="http://schemas.openxmlformats.org/officeDocument/2006/relationships/hyperlink" Target="http://pix-batl.ru/toimg/32/yarko_siniy_fon_1920x1080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asyen.ru/load/russkij_jazyk/gia/prezentacija_orfograficheskij_analiz_zadanie_5/59-1-0-73458" TargetMode="External"/><Relationship Id="rId4" Type="http://schemas.openxmlformats.org/officeDocument/2006/relationships/hyperlink" Target="https://rustutors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563638"/>
            <a:ext cx="7772400" cy="1102519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Орфографический анализ  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(</a:t>
            </a:r>
            <a:r>
              <a:rPr lang="ru-RU" sz="4000" b="1" dirty="0" smtClean="0">
                <a:solidFill>
                  <a:srgbClr val="FF0000"/>
                </a:solidFill>
              </a:rPr>
              <a:t>задание № 5 </a:t>
            </a:r>
            <a:r>
              <a:rPr lang="ru-RU" sz="4000" b="1" dirty="0" smtClean="0">
                <a:solidFill>
                  <a:srgbClr val="7030A0"/>
                </a:solidFill>
              </a:rPr>
              <a:t>ОГЭ по русскому языку)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ru-RU" sz="2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15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55526"/>
            <a:ext cx="7886700" cy="28803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Чередующиеся гласные в корне</a:t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71550"/>
            <a:ext cx="7886700" cy="4221213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b="1" dirty="0">
                <a:solidFill>
                  <a:srgbClr val="7030A0"/>
                </a:solidFill>
              </a:rPr>
              <a:t>КОРНИ С </a:t>
            </a:r>
            <a:r>
              <a:rPr lang="ru-RU" b="1" dirty="0" smtClean="0">
                <a:solidFill>
                  <a:srgbClr val="7030A0"/>
                </a:solidFill>
              </a:rPr>
              <a:t>ЧЕРЕДОВАНИЕМ </a:t>
            </a:r>
            <a:r>
              <a:rPr lang="ru-RU" b="1" dirty="0">
                <a:solidFill>
                  <a:srgbClr val="FF0000"/>
                </a:solidFill>
              </a:rPr>
              <a:t>А//О</a:t>
            </a:r>
            <a:r>
              <a:rPr lang="ru-RU" b="1" dirty="0"/>
              <a:t>:</a:t>
            </a:r>
            <a:r>
              <a:rPr lang="ru-RU" dirty="0"/>
              <a:t> </a:t>
            </a:r>
            <a:br>
              <a:rPr lang="ru-RU" dirty="0"/>
            </a:br>
            <a:r>
              <a:rPr lang="ru-RU" i="1" dirty="0" err="1"/>
              <a:t>гар</a:t>
            </a:r>
            <a:r>
              <a:rPr lang="ru-RU" i="1" dirty="0"/>
              <a:t>/гор, </a:t>
            </a:r>
            <a:r>
              <a:rPr lang="ru-RU" i="1" dirty="0" err="1"/>
              <a:t>зар</a:t>
            </a:r>
            <a:r>
              <a:rPr lang="ru-RU" i="1" dirty="0"/>
              <a:t>/</a:t>
            </a:r>
            <a:r>
              <a:rPr lang="ru-RU" i="1" dirty="0" err="1"/>
              <a:t>зор</a:t>
            </a:r>
            <a:r>
              <a:rPr lang="ru-RU" i="1" dirty="0"/>
              <a:t>, клан/клон, </a:t>
            </a:r>
            <a:r>
              <a:rPr lang="ru-RU" i="1" dirty="0" err="1"/>
              <a:t>твар</a:t>
            </a:r>
            <a:r>
              <a:rPr lang="ru-RU" i="1" dirty="0"/>
              <a:t>/</a:t>
            </a:r>
            <a:r>
              <a:rPr lang="ru-RU" i="1" dirty="0" err="1"/>
              <a:t>твор</a:t>
            </a:r>
            <a:r>
              <a:rPr lang="ru-RU" i="1" dirty="0"/>
              <a:t>, плав/плов, лаг/лож, </a:t>
            </a:r>
            <a:r>
              <a:rPr lang="ru-RU" i="1" dirty="0" err="1"/>
              <a:t>кас</a:t>
            </a:r>
            <a:r>
              <a:rPr lang="ru-RU" i="1" dirty="0"/>
              <a:t>/кос, скак/</a:t>
            </a:r>
            <a:r>
              <a:rPr lang="ru-RU" i="1" dirty="0" err="1"/>
              <a:t>скоч</a:t>
            </a:r>
            <a:r>
              <a:rPr lang="ru-RU" i="1" dirty="0"/>
              <a:t>, </a:t>
            </a:r>
            <a:r>
              <a:rPr lang="ru-RU" i="1" dirty="0" err="1"/>
              <a:t>раст</a:t>
            </a:r>
            <a:r>
              <a:rPr lang="ru-RU" i="1" dirty="0"/>
              <a:t>/рос/</a:t>
            </a:r>
            <a:r>
              <a:rPr lang="ru-RU" i="1" dirty="0" err="1"/>
              <a:t>ращ</a:t>
            </a:r>
            <a:r>
              <a:rPr lang="ru-RU" i="1" dirty="0"/>
              <a:t>, </a:t>
            </a:r>
            <a:r>
              <a:rPr lang="ru-RU" i="1" dirty="0" err="1"/>
              <a:t>равн</a:t>
            </a:r>
            <a:r>
              <a:rPr lang="ru-RU" i="1" dirty="0"/>
              <a:t>/</a:t>
            </a:r>
            <a:r>
              <a:rPr lang="ru-RU" i="1" dirty="0" err="1"/>
              <a:t>ровн</a:t>
            </a:r>
            <a:r>
              <a:rPr lang="ru-RU" i="1" dirty="0"/>
              <a:t>, мак/мок</a:t>
            </a:r>
            <a:br>
              <a:rPr lang="ru-RU" i="1" dirty="0"/>
            </a:br>
            <a:r>
              <a:rPr lang="ru-RU" b="1" dirty="0" err="1"/>
              <a:t>Гар</a:t>
            </a:r>
            <a:r>
              <a:rPr lang="ru-RU" b="1" dirty="0"/>
              <a:t>/гор, клан/клон, </a:t>
            </a:r>
            <a:r>
              <a:rPr lang="ru-RU" b="1" dirty="0" err="1"/>
              <a:t>твар</a:t>
            </a:r>
            <a:r>
              <a:rPr lang="ru-RU" b="1" dirty="0"/>
              <a:t>/</a:t>
            </a:r>
            <a:r>
              <a:rPr lang="ru-RU" b="1" dirty="0" err="1"/>
              <a:t>твор</a:t>
            </a:r>
            <a:r>
              <a:rPr lang="ru-RU" dirty="0"/>
              <a:t> – без ударения пишем </a:t>
            </a:r>
            <a:r>
              <a:rPr lang="ru-RU" b="1" dirty="0"/>
              <a:t>О.</a:t>
            </a:r>
            <a:endParaRPr lang="ru-RU" dirty="0"/>
          </a:p>
          <a:p>
            <a:pPr fontAlgn="base"/>
            <a:r>
              <a:rPr lang="ru-RU" b="1" dirty="0" err="1"/>
              <a:t>Зар</a:t>
            </a:r>
            <a:r>
              <a:rPr lang="ru-RU" b="1" dirty="0"/>
              <a:t>/</a:t>
            </a:r>
            <a:r>
              <a:rPr lang="ru-RU" b="1" dirty="0" err="1"/>
              <a:t>зор</a:t>
            </a:r>
            <a:r>
              <a:rPr lang="ru-RU" b="1" dirty="0"/>
              <a:t>, </a:t>
            </a:r>
            <a:r>
              <a:rPr lang="ru-RU" b="1" dirty="0" err="1"/>
              <a:t>плав</a:t>
            </a:r>
            <a:r>
              <a:rPr lang="ru-RU" b="1" dirty="0"/>
              <a:t>/плов</a:t>
            </a:r>
            <a:r>
              <a:rPr lang="ru-RU" dirty="0"/>
              <a:t> – без ударения пишем </a:t>
            </a:r>
            <a:r>
              <a:rPr lang="ru-RU" b="1" dirty="0"/>
              <a:t>А</a:t>
            </a:r>
            <a:endParaRPr lang="ru-RU" dirty="0"/>
          </a:p>
          <a:p>
            <a:pPr fontAlgn="base"/>
            <a:r>
              <a:rPr lang="ru-RU" b="1" dirty="0" err="1"/>
              <a:t>Кас</a:t>
            </a:r>
            <a:r>
              <a:rPr lang="ru-RU" b="1" dirty="0"/>
              <a:t>/кос, лаг/лож</a:t>
            </a:r>
            <a:r>
              <a:rPr lang="ru-RU" dirty="0"/>
              <a:t>  – написание зависит от суффикса </a:t>
            </a:r>
            <a:r>
              <a:rPr lang="ru-RU" b="1" dirty="0"/>
              <a:t>А</a:t>
            </a:r>
            <a:r>
              <a:rPr lang="ru-RU" dirty="0"/>
              <a:t>: если есть суффикс </a:t>
            </a:r>
            <a:r>
              <a:rPr lang="ru-RU" b="1" dirty="0"/>
              <a:t>А,</a:t>
            </a:r>
            <a:r>
              <a:rPr lang="ru-RU" dirty="0"/>
              <a:t> то пишем </a:t>
            </a:r>
            <a:r>
              <a:rPr lang="ru-RU" b="1" dirty="0"/>
              <a:t>А.</a:t>
            </a:r>
            <a:endParaRPr lang="ru-RU" dirty="0"/>
          </a:p>
          <a:p>
            <a:pPr fontAlgn="base"/>
            <a:r>
              <a:rPr lang="ru-RU" b="1" dirty="0" err="1"/>
              <a:t>Раст</a:t>
            </a:r>
            <a:r>
              <a:rPr lang="ru-RU" b="1" dirty="0"/>
              <a:t>/рос/</a:t>
            </a:r>
            <a:r>
              <a:rPr lang="ru-RU" b="1" dirty="0" err="1"/>
              <a:t>ращ</a:t>
            </a:r>
            <a:r>
              <a:rPr lang="ru-RU" b="1" dirty="0"/>
              <a:t>, </a:t>
            </a:r>
            <a:r>
              <a:rPr lang="ru-RU" b="1" dirty="0" err="1"/>
              <a:t>скак</a:t>
            </a:r>
            <a:r>
              <a:rPr lang="ru-RU" b="1" dirty="0"/>
              <a:t>/</a:t>
            </a:r>
            <a:r>
              <a:rPr lang="ru-RU" b="1" dirty="0" err="1"/>
              <a:t>скоч</a:t>
            </a:r>
            <a:r>
              <a:rPr lang="ru-RU" dirty="0"/>
              <a:t> – написание зависит от конечных </a:t>
            </a:r>
            <a:r>
              <a:rPr lang="ru-RU" b="1" dirty="0"/>
              <a:t>согласных </a:t>
            </a:r>
            <a:r>
              <a:rPr lang="ru-RU" dirty="0"/>
              <a:t>в корне.</a:t>
            </a:r>
          </a:p>
          <a:p>
            <a:pPr fontAlgn="base"/>
            <a:r>
              <a:rPr lang="ru-RU" b="1" dirty="0" err="1"/>
              <a:t>Равн</a:t>
            </a:r>
            <a:r>
              <a:rPr lang="ru-RU" b="1" dirty="0"/>
              <a:t>/</a:t>
            </a:r>
            <a:r>
              <a:rPr lang="ru-RU" b="1" dirty="0" err="1"/>
              <a:t>ровн</a:t>
            </a:r>
            <a:r>
              <a:rPr lang="ru-RU" b="1" dirty="0"/>
              <a:t>, мак/мок</a:t>
            </a:r>
            <a:r>
              <a:rPr lang="ru-RU" dirty="0"/>
              <a:t> – написание зависит от значения.</a:t>
            </a:r>
          </a:p>
          <a:p>
            <a:r>
              <a:rPr lang="ru-RU" b="1" dirty="0"/>
              <a:t>МАК</a:t>
            </a:r>
            <a:r>
              <a:rPr lang="ru-RU" dirty="0"/>
              <a:t> – в значении «погружать в жидкость», </a:t>
            </a:r>
            <a:r>
              <a:rPr lang="ru-RU" b="1" dirty="0"/>
              <a:t>МОК</a:t>
            </a:r>
            <a:r>
              <a:rPr lang="ru-RU" dirty="0"/>
              <a:t> – «пропускать жидкость».</a:t>
            </a:r>
            <a:br>
              <a:rPr lang="ru-RU" dirty="0"/>
            </a:br>
            <a:r>
              <a:rPr lang="ru-RU" b="1" dirty="0"/>
              <a:t>РАВН</a:t>
            </a:r>
            <a:r>
              <a:rPr lang="ru-RU" dirty="0"/>
              <a:t> – в значении одинаковый, </a:t>
            </a:r>
            <a:r>
              <a:rPr lang="ru-RU" b="1" dirty="0"/>
              <a:t>РОВН</a:t>
            </a:r>
            <a:r>
              <a:rPr lang="ru-RU" dirty="0"/>
              <a:t> - «ровный, гладкий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Исключение:</a:t>
            </a:r>
            <a:r>
              <a:rPr lang="ru-RU" dirty="0" smtClean="0"/>
              <a:t> </a:t>
            </a:r>
            <a:r>
              <a:rPr lang="ru-RU" b="1" dirty="0" smtClean="0"/>
              <a:t>равнина.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6641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Чередующиеся гласные в корне</a:t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b="1" dirty="0" smtClean="0"/>
              <a:t> </a:t>
            </a:r>
            <a:r>
              <a:rPr lang="ru-RU" b="1" dirty="0">
                <a:solidFill>
                  <a:srgbClr val="7030A0"/>
                </a:solidFill>
              </a:rPr>
              <a:t>КОРНИ С ЧЕРЕДОВАНИЕМ Е//И: 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i="1" dirty="0" err="1"/>
              <a:t>бер</a:t>
            </a:r>
            <a:r>
              <a:rPr lang="ru-RU" i="1" dirty="0"/>
              <a:t>/</a:t>
            </a:r>
            <a:r>
              <a:rPr lang="ru-RU" i="1" dirty="0" err="1"/>
              <a:t>бир</a:t>
            </a:r>
            <a:r>
              <a:rPr lang="ru-RU" i="1" dirty="0"/>
              <a:t>, </a:t>
            </a:r>
            <a:r>
              <a:rPr lang="ru-RU" i="1" dirty="0" err="1"/>
              <a:t>блест</a:t>
            </a:r>
            <a:r>
              <a:rPr lang="ru-RU" i="1" dirty="0"/>
              <a:t>/</a:t>
            </a:r>
            <a:r>
              <a:rPr lang="ru-RU" i="1" dirty="0" err="1"/>
              <a:t>блист</a:t>
            </a:r>
            <a:r>
              <a:rPr lang="ru-RU" i="1" dirty="0"/>
              <a:t>, дер/</a:t>
            </a:r>
            <a:r>
              <a:rPr lang="ru-RU" i="1" dirty="0" err="1"/>
              <a:t>дир</a:t>
            </a:r>
            <a:r>
              <a:rPr lang="ru-RU" i="1" dirty="0"/>
              <a:t>, мер/мир, пер/пир, тер/тир, жег/жиг, стел/</a:t>
            </a:r>
            <a:r>
              <a:rPr lang="ru-RU" i="1" dirty="0" err="1"/>
              <a:t>стил</a:t>
            </a:r>
            <a:r>
              <a:rPr lang="ru-RU" i="1" dirty="0"/>
              <a:t>, чет/</a:t>
            </a:r>
            <a:r>
              <a:rPr lang="ru-RU" i="1" dirty="0" err="1"/>
              <a:t>чит</a:t>
            </a:r>
            <a:r>
              <a:rPr lang="ru-RU" i="1" dirty="0"/>
              <a:t>, им/ин//А(Я)</a:t>
            </a:r>
            <a:br>
              <a:rPr lang="ru-RU" i="1" dirty="0"/>
            </a:br>
            <a:r>
              <a:rPr lang="ru-RU" dirty="0"/>
              <a:t>Все корни с чередованием </a:t>
            </a:r>
            <a:r>
              <a:rPr lang="ru-RU" b="1" dirty="0"/>
              <a:t>Е//И, </a:t>
            </a:r>
            <a:r>
              <a:rPr lang="ru-RU" dirty="0"/>
              <a:t>кроме </a:t>
            </a:r>
            <a:r>
              <a:rPr lang="ru-RU" b="1" dirty="0"/>
              <a:t>ИМ/ИН</a:t>
            </a:r>
            <a:r>
              <a:rPr lang="ru-RU" dirty="0"/>
              <a:t>, зависят от последующего суффикса: если есть суффикс </a:t>
            </a:r>
            <a:r>
              <a:rPr lang="ru-RU" b="1" dirty="0"/>
              <a:t>А</a:t>
            </a:r>
            <a:r>
              <a:rPr lang="ru-RU" dirty="0"/>
              <a:t> после корня, то пишем </a:t>
            </a:r>
            <a:r>
              <a:rPr lang="ru-RU" b="1" dirty="0"/>
              <a:t>И.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 (</a:t>
            </a:r>
            <a:r>
              <a:rPr lang="ru-RU" b="1" dirty="0" err="1" smtClean="0"/>
              <a:t>собЕру</a:t>
            </a:r>
            <a:r>
              <a:rPr lang="ru-RU" b="1" dirty="0" smtClean="0"/>
              <a:t> – </a:t>
            </a:r>
            <a:r>
              <a:rPr lang="ru-RU" b="1" dirty="0" err="1" smtClean="0"/>
              <a:t>собИрать</a:t>
            </a:r>
            <a:r>
              <a:rPr lang="ru-RU" b="1" dirty="0" smtClean="0"/>
              <a:t>, </a:t>
            </a:r>
            <a:r>
              <a:rPr lang="ru-RU" b="1" dirty="0" err="1" smtClean="0"/>
              <a:t>протЕреть</a:t>
            </a:r>
            <a:r>
              <a:rPr lang="ru-RU" b="1" dirty="0" smtClean="0"/>
              <a:t> – </a:t>
            </a:r>
            <a:r>
              <a:rPr lang="ru-RU" b="1" dirty="0" err="1" smtClean="0"/>
              <a:t>протИрать</a:t>
            </a:r>
            <a:r>
              <a:rPr lang="ru-RU" b="1" dirty="0" smtClean="0"/>
              <a:t>, </a:t>
            </a:r>
            <a:r>
              <a:rPr lang="ru-RU" b="1" dirty="0" err="1" smtClean="0"/>
              <a:t>расстЕлил</a:t>
            </a:r>
            <a:r>
              <a:rPr lang="ru-RU" b="1" dirty="0" smtClean="0"/>
              <a:t> – </a:t>
            </a:r>
            <a:r>
              <a:rPr lang="ru-RU" b="1" dirty="0" err="1" smtClean="0"/>
              <a:t>расстИлать</a:t>
            </a:r>
            <a:r>
              <a:rPr lang="ru-RU" b="1" dirty="0" smtClean="0"/>
              <a:t>, </a:t>
            </a:r>
            <a:r>
              <a:rPr lang="ru-RU" b="1" dirty="0" err="1" smtClean="0"/>
              <a:t>подпЕреть</a:t>
            </a:r>
            <a:r>
              <a:rPr lang="ru-RU" b="1" dirty="0"/>
              <a:t> </a:t>
            </a:r>
            <a:r>
              <a:rPr lang="ru-RU" b="1" dirty="0" smtClean="0"/>
              <a:t>– </a:t>
            </a:r>
            <a:r>
              <a:rPr lang="ru-RU" b="1" dirty="0" err="1" smtClean="0"/>
              <a:t>подпИрать</a:t>
            </a:r>
            <a:r>
              <a:rPr lang="ru-RU" b="1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41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5979"/>
            <a:ext cx="8147248" cy="493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Правописание </a:t>
            </a:r>
            <a:r>
              <a:rPr lang="ru-RU" sz="2800" b="1" dirty="0">
                <a:solidFill>
                  <a:srgbClr val="FF0000"/>
                </a:solidFill>
              </a:rPr>
              <a:t>приставок</a:t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71550"/>
            <a:ext cx="8496944" cy="4176464"/>
          </a:xfrm>
        </p:spPr>
        <p:txBody>
          <a:bodyPr>
            <a:normAutofit fontScale="92500" lnSpcReduction="20000"/>
          </a:bodyPr>
          <a:lstStyle/>
          <a:p>
            <a:pPr marL="0" indent="0" algn="ctr" fontAlgn="base">
              <a:buNone/>
            </a:pPr>
            <a:r>
              <a:rPr lang="ru-RU" b="1" dirty="0">
                <a:solidFill>
                  <a:srgbClr val="7030A0"/>
                </a:solidFill>
              </a:rPr>
              <a:t>Правописание неизменяемых приставок</a:t>
            </a:r>
          </a:p>
          <a:p>
            <a:pPr marL="0" indent="0" fontAlgn="base">
              <a:buNone/>
            </a:pPr>
            <a:r>
              <a:rPr lang="ru-RU" b="1" dirty="0"/>
              <a:t>Неизменяемые приставки "под, над, об, с, от, пере, про, </a:t>
            </a:r>
            <a:r>
              <a:rPr lang="ru-RU" b="1" dirty="0" err="1"/>
              <a:t>пра</a:t>
            </a:r>
            <a:r>
              <a:rPr lang="ru-RU" b="1" dirty="0"/>
              <a:t>, за, о, у, до, по, на, в, вы, пред, поза и др." </a:t>
            </a:r>
            <a:r>
              <a:rPr lang="ru-RU" b="1" dirty="0">
                <a:solidFill>
                  <a:srgbClr val="7030A0"/>
                </a:solidFill>
              </a:rPr>
              <a:t>пишутся всегда одинаково </a:t>
            </a:r>
            <a:r>
              <a:rPr lang="ru-RU" b="1" dirty="0"/>
              <a:t>в любых словах.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		</a:t>
            </a:r>
            <a:r>
              <a:rPr lang="ru-RU" b="1" dirty="0" smtClean="0">
                <a:solidFill>
                  <a:srgbClr val="7030A0"/>
                </a:solidFill>
              </a:rPr>
              <a:t>           Правописание приставок, оканчивающихся </a:t>
            </a:r>
            <a:r>
              <a:rPr lang="ru-RU" b="1" dirty="0">
                <a:solidFill>
                  <a:srgbClr val="7030A0"/>
                </a:solidFill>
              </a:rPr>
              <a:t>на ..З и ..С</a:t>
            </a:r>
          </a:p>
          <a:p>
            <a:pPr marL="0" indent="0" fontAlgn="base">
              <a:buNone/>
            </a:pPr>
            <a:r>
              <a:rPr lang="ru-RU" b="1" dirty="0"/>
              <a:t>Написание приставок, оканчивающихся на ...З и ...С (без/бес, воз/</a:t>
            </a:r>
            <a:r>
              <a:rPr lang="ru-RU" b="1" dirty="0" err="1"/>
              <a:t>вос</a:t>
            </a:r>
            <a:r>
              <a:rPr lang="ru-RU" b="1" dirty="0"/>
              <a:t>, </a:t>
            </a:r>
            <a:r>
              <a:rPr lang="ru-RU" b="1" dirty="0" err="1"/>
              <a:t>вз</a:t>
            </a:r>
            <a:r>
              <a:rPr lang="ru-RU" b="1" dirty="0"/>
              <a:t>/</a:t>
            </a:r>
            <a:r>
              <a:rPr lang="ru-RU" b="1" dirty="0" err="1"/>
              <a:t>вс</a:t>
            </a:r>
            <a:r>
              <a:rPr lang="ru-RU" b="1" dirty="0"/>
              <a:t>, из/</a:t>
            </a:r>
            <a:r>
              <a:rPr lang="ru-RU" b="1" dirty="0" err="1"/>
              <a:t>ис</a:t>
            </a:r>
            <a:r>
              <a:rPr lang="ru-RU" b="1" dirty="0"/>
              <a:t>, низ/</a:t>
            </a:r>
            <a:r>
              <a:rPr lang="ru-RU" b="1" dirty="0" err="1"/>
              <a:t>нис</a:t>
            </a:r>
            <a:r>
              <a:rPr lang="ru-RU" b="1" dirty="0"/>
              <a:t>, раз/рас, через/</a:t>
            </a:r>
            <a:r>
              <a:rPr lang="ru-RU" b="1" dirty="0" err="1"/>
              <a:t>черес</a:t>
            </a:r>
            <a:r>
              <a:rPr lang="ru-RU" b="1" dirty="0"/>
              <a:t> и др</a:t>
            </a:r>
            <a:r>
              <a:rPr lang="ru-RU" b="1" dirty="0" smtClean="0"/>
              <a:t>.),</a:t>
            </a:r>
            <a:r>
              <a:rPr lang="ru-RU" b="1" dirty="0"/>
              <a:t> </a:t>
            </a:r>
            <a:r>
              <a:rPr lang="ru-RU" b="1" dirty="0">
                <a:solidFill>
                  <a:srgbClr val="7030A0"/>
                </a:solidFill>
              </a:rPr>
              <a:t>зависит от глухости/звонкости последующего согласного</a:t>
            </a:r>
            <a:r>
              <a:rPr lang="ru-RU" b="1" dirty="0"/>
              <a:t>: если после приставки следует звонкий звук, пишем З, если глухой – пишем </a:t>
            </a:r>
            <a:r>
              <a:rPr lang="ru-RU" b="1" dirty="0" smtClean="0"/>
              <a:t>С.</a:t>
            </a:r>
            <a:r>
              <a:rPr lang="ru-RU" b="1" dirty="0"/>
              <a:t> </a:t>
            </a:r>
            <a:r>
              <a:rPr lang="ru-RU" b="1" dirty="0" smtClean="0"/>
              <a:t> (</a:t>
            </a:r>
            <a:r>
              <a:rPr lang="ru-RU" b="1" dirty="0" err="1" smtClean="0"/>
              <a:t>БеЗдарный</a:t>
            </a:r>
            <a:r>
              <a:rPr lang="ru-RU" b="1" dirty="0"/>
              <a:t>, </a:t>
            </a:r>
            <a:r>
              <a:rPr lang="ru-RU" b="1" dirty="0" err="1" smtClean="0"/>
              <a:t>беСпечный</a:t>
            </a:r>
            <a:r>
              <a:rPr lang="ru-RU" b="1" dirty="0" smtClean="0"/>
              <a:t>).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solidFill>
                  <a:srgbClr val="7030A0"/>
                </a:solidFill>
              </a:rPr>
              <a:t>П</a:t>
            </a:r>
            <a:r>
              <a:rPr lang="ru-RU" b="1" dirty="0" smtClean="0">
                <a:solidFill>
                  <a:srgbClr val="7030A0"/>
                </a:solidFill>
              </a:rPr>
              <a:t>риставка С- </a:t>
            </a:r>
            <a:r>
              <a:rPr lang="ru-RU" b="1" dirty="0"/>
              <a:t>не чередуется </a:t>
            </a:r>
            <a:r>
              <a:rPr lang="ru-RU" b="1" dirty="0" smtClean="0"/>
              <a:t>(</a:t>
            </a:r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ru-RU" b="1" dirty="0" smtClean="0"/>
              <a:t>делать, </a:t>
            </a:r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ru-RU" b="1" dirty="0" smtClean="0"/>
              <a:t>гибать, </a:t>
            </a:r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ru-RU" b="1" dirty="0" smtClean="0"/>
              <a:t>дать).</a:t>
            </a:r>
          </a:p>
          <a:p>
            <a:pPr marL="0" indent="0">
              <a:buNone/>
              <a:defRPr/>
            </a:pPr>
            <a:r>
              <a:rPr lang="ru-RU" alt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в </a:t>
            </a:r>
            <a:r>
              <a:rPr lang="ru-RU" alt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словах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</a:t>
            </a:r>
            <a:r>
              <a:rPr lang="ru-RU" altLang="ru-RU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ЗДАНИЕ, ЗДОРОВЬЕ, ЗДЕШНИЙ</a:t>
            </a:r>
          </a:p>
          <a:p>
            <a:pPr algn="ctr">
              <a:buNone/>
              <a:defRPr/>
            </a:pP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приставки, буква З является частью </a:t>
            </a: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корня.</a:t>
            </a:r>
            <a:endParaRPr lang="ru-RU" alt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Приставка ПРА- </a:t>
            </a:r>
            <a:r>
              <a:rPr lang="ru-RU" b="1" dirty="0"/>
              <a:t>пишется в словах со значением "предок" (</a:t>
            </a:r>
            <a:r>
              <a:rPr lang="ru-RU" b="1" dirty="0" smtClean="0"/>
              <a:t>праязык, прабабушка).</a:t>
            </a:r>
          </a:p>
          <a:p>
            <a:pPr marL="0" indent="0" fontAlgn="base">
              <a:buNone/>
            </a:pPr>
            <a:r>
              <a:rPr lang="ru-RU" altLang="ru-RU" b="1" dirty="0" smtClean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Приставка </a:t>
            </a:r>
            <a:r>
              <a:rPr lang="ru-RU" altLang="ru-RU" b="1" dirty="0">
                <a:solidFill>
                  <a:srgbClr val="7030A0"/>
                </a:solidFill>
                <a:latin typeface="+mj-lt"/>
                <a:cs typeface="Times New Roman" panose="02020603050405020304" pitchFamily="18" charset="0"/>
              </a:rPr>
              <a:t>ПРО- </a:t>
            </a:r>
            <a:r>
              <a:rPr lang="ru-RU" altLang="ru-RU" b="1" dirty="0" smtClean="0">
                <a:latin typeface="+mj-lt"/>
                <a:cs typeface="Times New Roman" panose="02020603050405020304" pitchFamily="18" charset="0"/>
              </a:rPr>
              <a:t>в </a:t>
            </a:r>
            <a:r>
              <a:rPr lang="ru-RU" altLang="ru-RU" b="1" dirty="0">
                <a:latin typeface="+mj-lt"/>
                <a:cs typeface="Times New Roman" panose="02020603050405020304" pitchFamily="18" charset="0"/>
              </a:rPr>
              <a:t>остальных случаях</a:t>
            </a:r>
            <a:r>
              <a:rPr lang="ru-RU" altLang="ru-RU" b="1" dirty="0" smtClean="0">
                <a:latin typeface="+mj-lt"/>
                <a:cs typeface="Times New Roman" panose="02020603050405020304" pitchFamily="18" charset="0"/>
              </a:rPr>
              <a:t>:  прообраз</a:t>
            </a:r>
            <a:r>
              <a:rPr lang="ru-RU" altLang="ru-RU" b="1" dirty="0">
                <a:latin typeface="+mj-lt"/>
                <a:cs typeface="Times New Roman" panose="02020603050405020304" pitchFamily="18" charset="0"/>
              </a:rPr>
              <a:t>, провидец, проректор. </a:t>
            </a:r>
          </a:p>
          <a:p>
            <a:pPr marL="0" indent="0" fontAlgn="base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49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7494"/>
            <a:ext cx="8075240" cy="504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Правописание </a:t>
            </a:r>
            <a:r>
              <a:rPr lang="ru-RU" sz="2800" b="1" dirty="0">
                <a:solidFill>
                  <a:srgbClr val="FF0000"/>
                </a:solidFill>
              </a:rPr>
              <a:t>приставок </a:t>
            </a:r>
            <a:r>
              <a:rPr lang="ru-RU" sz="2800" b="1" dirty="0" smtClean="0">
                <a:solidFill>
                  <a:srgbClr val="FF0000"/>
                </a:solidFill>
              </a:rPr>
              <a:t>ПРЕ- </a:t>
            </a:r>
            <a:r>
              <a:rPr lang="ru-RU" sz="2800" b="1" dirty="0">
                <a:solidFill>
                  <a:srgbClr val="FF0000"/>
                </a:solidFill>
              </a:rPr>
              <a:t>и </a:t>
            </a:r>
            <a:r>
              <a:rPr lang="ru-RU" sz="2800" b="1" dirty="0" smtClean="0">
                <a:solidFill>
                  <a:srgbClr val="FF0000"/>
                </a:solidFill>
              </a:rPr>
              <a:t>ПРИ-</a:t>
            </a:r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71550"/>
            <a:ext cx="7886700" cy="3861173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ru-RU" b="1" dirty="0"/>
              <a:t>Написание приставок </a:t>
            </a:r>
            <a:r>
              <a:rPr lang="ru-RU" b="1" dirty="0" smtClean="0">
                <a:solidFill>
                  <a:srgbClr val="7030A0"/>
                </a:solidFill>
              </a:rPr>
              <a:t>ПРЕ-/ПРИ-</a:t>
            </a:r>
            <a:r>
              <a:rPr lang="ru-RU" b="1" dirty="0"/>
              <a:t> </a:t>
            </a:r>
            <a:r>
              <a:rPr lang="ru-RU" b="1" dirty="0">
                <a:solidFill>
                  <a:srgbClr val="7030A0"/>
                </a:solidFill>
              </a:rPr>
              <a:t>зависит от значения</a:t>
            </a:r>
            <a:r>
              <a:rPr lang="ru-RU" b="1" dirty="0"/>
              <a:t>.</a:t>
            </a:r>
            <a:br>
              <a:rPr lang="ru-RU" b="1" dirty="0"/>
            </a:br>
            <a:r>
              <a:rPr lang="ru-RU" b="1" dirty="0" smtClean="0">
                <a:solidFill>
                  <a:srgbClr val="7030A0"/>
                </a:solidFill>
              </a:rPr>
              <a:t>ПРЕ-</a:t>
            </a:r>
            <a:r>
              <a:rPr lang="ru-RU" b="1" dirty="0"/>
              <a:t> пишется в значении </a:t>
            </a:r>
            <a:r>
              <a:rPr lang="ru-RU" b="1" dirty="0" smtClean="0"/>
              <a:t>«очень», «весьма» </a:t>
            </a:r>
            <a:r>
              <a:rPr lang="ru-RU" b="1" dirty="0"/>
              <a:t>(премудрый</a:t>
            </a:r>
            <a:r>
              <a:rPr lang="ru-RU" b="1" dirty="0" smtClean="0"/>
              <a:t>);</a:t>
            </a:r>
          </a:p>
          <a:p>
            <a:pPr marL="0" indent="0" fontAlgn="base">
              <a:buNone/>
            </a:pPr>
            <a:r>
              <a:rPr lang="ru-RU" b="1" dirty="0" smtClean="0"/>
              <a:t>в </a:t>
            </a:r>
            <a:r>
              <a:rPr lang="ru-RU" b="1" dirty="0"/>
              <a:t>значении приставки «</a:t>
            </a:r>
            <a:r>
              <a:rPr lang="ru-RU" b="1" dirty="0" smtClean="0"/>
              <a:t>ПЕРЕ-» </a:t>
            </a:r>
            <a:r>
              <a:rPr lang="ru-RU" b="1" dirty="0"/>
              <a:t>(пресечь</a:t>
            </a:r>
            <a:r>
              <a:rPr lang="ru-RU" b="1" dirty="0" smtClean="0"/>
              <a:t>).</a:t>
            </a:r>
            <a:endParaRPr lang="ru-RU" b="1" dirty="0"/>
          </a:p>
          <a:p>
            <a:pPr marL="0" indent="0" fontAlgn="base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ПРИ-</a:t>
            </a:r>
            <a:r>
              <a:rPr lang="ru-RU" b="1" dirty="0">
                <a:solidFill>
                  <a:srgbClr val="7030A0"/>
                </a:solidFill>
              </a:rPr>
              <a:t> </a:t>
            </a:r>
            <a:r>
              <a:rPr lang="ru-RU" b="1" dirty="0"/>
              <a:t>пишется в значении</a:t>
            </a:r>
            <a:r>
              <a:rPr lang="ru-RU" b="1" dirty="0" smtClean="0"/>
              <a:t>: </a:t>
            </a:r>
            <a:br>
              <a:rPr lang="ru-RU" b="1" dirty="0" smtClean="0"/>
            </a:br>
            <a:r>
              <a:rPr lang="ru-RU" b="1" dirty="0" smtClean="0"/>
              <a:t>- приближение</a:t>
            </a:r>
            <a:r>
              <a:rPr lang="ru-RU" b="1" dirty="0"/>
              <a:t>, присоединение, прибавление (пришить, </a:t>
            </a:r>
            <a:r>
              <a:rPr lang="ru-RU" b="1" dirty="0" smtClean="0"/>
              <a:t>прибавить, прибежать);</a:t>
            </a:r>
            <a:endParaRPr lang="ru-RU" b="1" dirty="0"/>
          </a:p>
          <a:p>
            <a:pPr marL="0" indent="0" fontAlgn="base">
              <a:buNone/>
            </a:pPr>
            <a:r>
              <a:rPr lang="ru-RU" b="1" dirty="0" smtClean="0"/>
              <a:t>- неполнота </a:t>
            </a:r>
            <a:r>
              <a:rPr lang="ru-RU" b="1" dirty="0"/>
              <a:t>действия (приоткрыть</a:t>
            </a:r>
            <a:r>
              <a:rPr lang="ru-RU" b="1" dirty="0" smtClean="0"/>
              <a:t>);</a:t>
            </a:r>
            <a:endParaRPr lang="ru-RU" b="1" dirty="0"/>
          </a:p>
          <a:p>
            <a:pPr marL="0" indent="0" fontAlgn="base">
              <a:buNone/>
            </a:pPr>
            <a:r>
              <a:rPr lang="ru-RU" b="1" dirty="0" smtClean="0"/>
              <a:t>- близость к какому-либо объекту </a:t>
            </a:r>
            <a:r>
              <a:rPr lang="ru-RU" b="1" dirty="0"/>
              <a:t>(пригородный</a:t>
            </a:r>
            <a:r>
              <a:rPr lang="ru-RU" b="1" dirty="0" smtClean="0"/>
              <a:t>);</a:t>
            </a:r>
            <a:endParaRPr lang="ru-RU" b="1" dirty="0"/>
          </a:p>
          <a:p>
            <a:pPr marL="0" indent="0" fontAlgn="base">
              <a:buNone/>
            </a:pPr>
            <a:r>
              <a:rPr lang="ru-RU" b="1" dirty="0" smtClean="0"/>
              <a:t>- доведение действия до конца (приучить</a:t>
            </a:r>
            <a:r>
              <a:rPr lang="ru-RU" b="1" dirty="0"/>
              <a:t>, приручить</a:t>
            </a:r>
            <a:r>
              <a:rPr lang="ru-RU" b="1" dirty="0" smtClean="0"/>
              <a:t>);</a:t>
            </a:r>
          </a:p>
          <a:p>
            <a:pPr marL="0" indent="0" fontAlgn="base">
              <a:buNone/>
            </a:pPr>
            <a:r>
              <a:rPr lang="ru-RU" b="1" dirty="0" smtClean="0"/>
              <a:t>- Совершение действия в чьих-либо интересах (приберечь, припрятать)</a:t>
            </a:r>
            <a:endParaRPr lang="ru-RU" b="1" dirty="0"/>
          </a:p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Слова с </a:t>
            </a:r>
            <a:r>
              <a:rPr lang="ru-RU" b="1" dirty="0" smtClean="0">
                <a:solidFill>
                  <a:srgbClr val="7030A0"/>
                </a:solidFill>
              </a:rPr>
              <a:t>ПРЕ-/ПРИ-,</a:t>
            </a:r>
            <a:r>
              <a:rPr lang="ru-RU" b="1" dirty="0">
                <a:solidFill>
                  <a:srgbClr val="7030A0"/>
                </a:solidFill>
              </a:rPr>
              <a:t> которые надо запомнить:</a:t>
            </a:r>
            <a:r>
              <a:rPr lang="ru-RU" b="1" dirty="0"/>
              <a:t> </a:t>
            </a:r>
            <a:r>
              <a:rPr lang="ru-RU" b="1" i="1" dirty="0"/>
              <a:t>приоритет, преамбула, президент, премьера, прерогатива, претендент и много других слов.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2536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Правописание </a:t>
            </a:r>
            <a:r>
              <a:rPr lang="ru-RU" sz="2700" b="1" dirty="0">
                <a:solidFill>
                  <a:srgbClr val="FF0000"/>
                </a:solidFill>
              </a:rPr>
              <a:t>суффиксов </a:t>
            </a: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различных </a:t>
            </a:r>
            <a:r>
              <a:rPr lang="ru-RU" sz="2700" b="1" dirty="0" err="1" smtClean="0">
                <a:solidFill>
                  <a:srgbClr val="FF0000"/>
                </a:solidFill>
              </a:rPr>
              <a:t>частеи</a:t>
            </a:r>
            <a:r>
              <a:rPr lang="ru-RU" sz="2700" b="1" dirty="0">
                <a:solidFill>
                  <a:srgbClr val="FF0000"/>
                </a:solidFill>
              </a:rPr>
              <a:t>̆ речи (кроме -Н-/-НН-)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131590"/>
            <a:ext cx="7886700" cy="3744415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                         </a:t>
            </a:r>
            <a:r>
              <a:rPr lang="ru-RU" sz="2800" b="1" dirty="0" smtClean="0">
                <a:solidFill>
                  <a:srgbClr val="7030A0"/>
                </a:solidFill>
              </a:rPr>
              <a:t>Правописание </a:t>
            </a:r>
            <a:r>
              <a:rPr lang="ru-RU" sz="2800" b="1" dirty="0">
                <a:solidFill>
                  <a:srgbClr val="7030A0"/>
                </a:solidFill>
              </a:rPr>
              <a:t>суффиксов </a:t>
            </a:r>
            <a:r>
              <a:rPr lang="ru-RU" sz="2800" b="1" dirty="0" smtClean="0">
                <a:solidFill>
                  <a:srgbClr val="7030A0"/>
                </a:solidFill>
              </a:rPr>
              <a:t>       </a:t>
            </a:r>
          </a:p>
          <a:p>
            <a:pPr marL="0" indent="0" fontAlgn="base">
              <a:buNone/>
            </a:pP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                                    существительных</a:t>
            </a:r>
            <a:endParaRPr lang="ru-RU" sz="2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-ЕК/-ИК</a:t>
            </a:r>
            <a:r>
              <a:rPr lang="ru-RU" b="1" dirty="0"/>
              <a:t> </a:t>
            </a:r>
            <a:r>
              <a:rPr lang="ru-RU" b="1" dirty="0" smtClean="0"/>
              <a:t>(-</a:t>
            </a:r>
            <a:r>
              <a:rPr lang="ru-RU" b="1" dirty="0" smtClean="0">
                <a:solidFill>
                  <a:srgbClr val="FF0000"/>
                </a:solidFill>
              </a:rPr>
              <a:t>ЕК</a:t>
            </a:r>
            <a:r>
              <a:rPr lang="ru-RU" b="1" dirty="0"/>
              <a:t> пишется в существительных, если при изменении по падежам Е выпадает: горшочек- горшочка, </a:t>
            </a:r>
            <a:r>
              <a:rPr lang="ru-RU" b="1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ИК</a:t>
            </a:r>
            <a:r>
              <a:rPr lang="ru-RU" b="1" dirty="0"/>
              <a:t> – если при изменении по падежам гласная сохраняется: ключик – ключика)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solidFill>
                  <a:srgbClr val="7030A0"/>
                </a:solidFill>
              </a:rPr>
              <a:t>Сочетание </a:t>
            </a:r>
            <a:r>
              <a:rPr lang="ru-RU" b="1" dirty="0" smtClean="0">
                <a:solidFill>
                  <a:srgbClr val="7030A0"/>
                </a:solidFill>
              </a:rPr>
              <a:t>-ИНК/-ЕНК</a:t>
            </a:r>
            <a:r>
              <a:rPr lang="ru-RU" b="1" dirty="0"/>
              <a:t> </a:t>
            </a:r>
            <a:r>
              <a:rPr lang="ru-RU" b="1" dirty="0" smtClean="0"/>
              <a:t>(-</a:t>
            </a:r>
            <a:r>
              <a:rPr lang="ru-RU" b="1" dirty="0" smtClean="0">
                <a:solidFill>
                  <a:srgbClr val="FF0000"/>
                </a:solidFill>
              </a:rPr>
              <a:t>ИНК</a:t>
            </a:r>
            <a:r>
              <a:rPr lang="ru-RU" b="1" dirty="0"/>
              <a:t> пишется в существительных, образованных от сущ. на -ИНА: горошинка – горошина, </a:t>
            </a:r>
            <a:r>
              <a:rPr lang="ru-RU" b="1" dirty="0" smtClean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ЕНК</a:t>
            </a:r>
            <a:r>
              <a:rPr lang="ru-RU" b="1" dirty="0" smtClean="0"/>
              <a:t>-</a:t>
            </a:r>
            <a:r>
              <a:rPr lang="ru-RU" b="1" dirty="0"/>
              <a:t> в существительных, образованных от сущ., заканчивающихся на -НА, -НЯ (башенка – башня)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solidFill>
                  <a:srgbClr val="7030A0"/>
                </a:solidFill>
              </a:rPr>
              <a:t>-ЕЦ/-ИЦ</a:t>
            </a:r>
            <a:r>
              <a:rPr lang="ru-RU" b="1" dirty="0"/>
              <a:t> </a:t>
            </a:r>
            <a:r>
              <a:rPr lang="ru-RU" b="1" dirty="0" smtClean="0"/>
              <a:t>(-</a:t>
            </a:r>
            <a:r>
              <a:rPr lang="ru-RU" b="1" dirty="0" smtClean="0">
                <a:solidFill>
                  <a:srgbClr val="FF0000"/>
                </a:solidFill>
              </a:rPr>
              <a:t>ЕЦ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b="1" dirty="0"/>
              <a:t>пишется в сущ. мужского рода и в существительных среднего рода с ударением на гласную после суффикса: боец, </a:t>
            </a:r>
            <a:r>
              <a:rPr lang="ru-RU" b="1" dirty="0" err="1"/>
              <a:t>пальтецО</a:t>
            </a:r>
            <a:r>
              <a:rPr lang="ru-RU" b="1" dirty="0"/>
              <a:t>. 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-</a:t>
            </a:r>
            <a:r>
              <a:rPr lang="ru-RU" b="1" dirty="0" smtClean="0">
                <a:solidFill>
                  <a:srgbClr val="FF0000"/>
                </a:solidFill>
              </a:rPr>
              <a:t>ИЦ</a:t>
            </a:r>
            <a:r>
              <a:rPr lang="ru-RU" b="1" dirty="0"/>
              <a:t> пишется в существительных </a:t>
            </a:r>
            <a:r>
              <a:rPr lang="ru-RU" b="1" dirty="0" err="1"/>
              <a:t>ж.р</a:t>
            </a:r>
            <a:r>
              <a:rPr lang="ru-RU" b="1" dirty="0"/>
              <a:t>. и в сущ. </a:t>
            </a:r>
            <a:r>
              <a:rPr lang="ru-RU" b="1" dirty="0" err="1"/>
              <a:t>ср.р</a:t>
            </a:r>
            <a:r>
              <a:rPr lang="ru-RU" b="1" dirty="0"/>
              <a:t> с ударением на гласную перед суффиксом: гусеница, платьице)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2940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-236562"/>
            <a:ext cx="7886700" cy="15045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Правописание </a:t>
            </a:r>
            <a:r>
              <a:rPr lang="ru-RU" sz="2700" b="1" dirty="0">
                <a:solidFill>
                  <a:srgbClr val="FF0000"/>
                </a:solidFill>
              </a:rPr>
              <a:t>суффиксов </a:t>
            </a: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различных </a:t>
            </a:r>
            <a:r>
              <a:rPr lang="ru-RU" sz="2700" b="1" dirty="0" err="1" smtClean="0">
                <a:solidFill>
                  <a:srgbClr val="FF0000"/>
                </a:solidFill>
              </a:rPr>
              <a:t>частеи</a:t>
            </a:r>
            <a:r>
              <a:rPr lang="ru-RU" sz="2700" b="1" dirty="0">
                <a:solidFill>
                  <a:srgbClr val="FF0000"/>
                </a:solidFill>
              </a:rPr>
              <a:t>̆ речи (кроме -Н-/-НН-)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915566"/>
            <a:ext cx="8748972" cy="3888432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sz="1800" b="1" dirty="0">
                <a:solidFill>
                  <a:srgbClr val="7030A0"/>
                </a:solidFill>
              </a:rPr>
              <a:t>Правописание суффиксов прилагательных</a:t>
            </a:r>
          </a:p>
          <a:p>
            <a:pPr marL="0" indent="0" fontAlgn="base"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ИВ/ЕВ</a:t>
            </a:r>
            <a:r>
              <a:rPr lang="ru-RU" sz="1600" b="1" dirty="0">
                <a:solidFill>
                  <a:srgbClr val="7030A0"/>
                </a:solidFill>
              </a:rPr>
              <a:t>: </a:t>
            </a:r>
            <a:r>
              <a:rPr lang="ru-RU" sz="1600" b="1" dirty="0"/>
              <a:t> </a:t>
            </a:r>
            <a:r>
              <a:rPr lang="ru-RU" sz="1600" b="1" dirty="0" smtClean="0"/>
              <a:t>-</a:t>
            </a:r>
            <a:r>
              <a:rPr lang="ru-RU" sz="1600" b="1" dirty="0" smtClean="0">
                <a:solidFill>
                  <a:srgbClr val="FF0000"/>
                </a:solidFill>
              </a:rPr>
              <a:t>ИВ</a:t>
            </a:r>
            <a:r>
              <a:rPr lang="ru-RU" sz="1600" b="1" dirty="0"/>
              <a:t> пишется под ударением, без ударения – </a:t>
            </a:r>
            <a:r>
              <a:rPr lang="ru-RU" sz="1600" b="1" dirty="0">
                <a:solidFill>
                  <a:srgbClr val="FF0000"/>
                </a:solidFill>
              </a:rPr>
              <a:t>ЕВ</a:t>
            </a:r>
            <a:r>
              <a:rPr lang="ru-RU" sz="1600" b="1" dirty="0"/>
              <a:t> (</a:t>
            </a:r>
            <a:r>
              <a:rPr lang="ru-RU" sz="1600" b="1" dirty="0" err="1"/>
              <a:t>красИвый</a:t>
            </a:r>
            <a:r>
              <a:rPr lang="ru-RU" sz="1600" b="1" dirty="0"/>
              <a:t>, форелевый)</a:t>
            </a:r>
            <a:br>
              <a:rPr lang="ru-RU" sz="1600" b="1" dirty="0"/>
            </a:br>
            <a:r>
              <a:rPr lang="ru-RU" sz="1600" b="1" dirty="0">
                <a:solidFill>
                  <a:srgbClr val="7030A0"/>
                </a:solidFill>
              </a:rPr>
              <a:t>ЧИВ/ЛИВ</a:t>
            </a:r>
            <a:r>
              <a:rPr lang="ru-RU" sz="1600" b="1" dirty="0"/>
              <a:t> всегда пишется одинаково </a:t>
            </a:r>
            <a:r>
              <a:rPr lang="ru-RU" sz="1600" b="1" dirty="0">
                <a:solidFill>
                  <a:srgbClr val="FF0000"/>
                </a:solidFill>
              </a:rPr>
              <a:t>с </a:t>
            </a:r>
            <a:r>
              <a:rPr lang="ru-RU" sz="1600" b="1" dirty="0" smtClean="0">
                <a:solidFill>
                  <a:srgbClr val="FF0000"/>
                </a:solidFill>
              </a:rPr>
              <a:t>И</a:t>
            </a:r>
            <a:r>
              <a:rPr lang="ru-RU" sz="1600" b="1" dirty="0"/>
              <a:t>.</a:t>
            </a:r>
            <a:br>
              <a:rPr lang="ru-RU" sz="1600" b="1" dirty="0"/>
            </a:br>
            <a:r>
              <a:rPr lang="ru-RU" sz="1600" b="1" dirty="0">
                <a:solidFill>
                  <a:srgbClr val="7030A0"/>
                </a:solidFill>
              </a:rPr>
              <a:t>К/СК</a:t>
            </a:r>
            <a:r>
              <a:rPr lang="ru-RU" sz="1600" b="1" dirty="0"/>
              <a:t> (если прилагательное образовано от сущ. с основой на К,Ц,Ч или имеет краткую форму, то пишем суффикс К, в остальных случаях пишем – СК) (немецкий – немец, флотский – флот)</a:t>
            </a:r>
            <a:br>
              <a:rPr lang="ru-RU" sz="1600" b="1" dirty="0"/>
            </a:br>
            <a:r>
              <a:rPr lang="ru-RU" sz="1800" b="1" dirty="0" smtClean="0"/>
              <a:t>		</a:t>
            </a:r>
            <a:r>
              <a:rPr lang="ru-RU" sz="1800" b="1" dirty="0" smtClean="0">
                <a:solidFill>
                  <a:srgbClr val="7030A0"/>
                </a:solidFill>
              </a:rPr>
              <a:t>Правописание </a:t>
            </a:r>
            <a:r>
              <a:rPr lang="ru-RU" sz="1800" b="1" dirty="0">
                <a:solidFill>
                  <a:srgbClr val="7030A0"/>
                </a:solidFill>
              </a:rPr>
              <a:t>суффиксов глаголов: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7030A0"/>
                </a:solidFill>
              </a:rPr>
              <a:t>ОВА/ЕВА, ЫВА/ИВА:</a:t>
            </a:r>
            <a:br>
              <a:rPr lang="ru-RU" sz="1600" b="1" dirty="0">
                <a:solidFill>
                  <a:srgbClr val="7030A0"/>
                </a:solidFill>
              </a:rPr>
            </a:br>
            <a:r>
              <a:rPr lang="ru-RU" sz="1600" b="1" dirty="0">
                <a:solidFill>
                  <a:srgbClr val="FF0000"/>
                </a:solidFill>
              </a:rPr>
              <a:t>ОВА/ЕВА</a:t>
            </a:r>
            <a:r>
              <a:rPr lang="ru-RU" sz="1600" b="1" dirty="0"/>
              <a:t> пишется в глаголах, </a:t>
            </a:r>
            <a:r>
              <a:rPr lang="ru-RU" sz="1600" b="1" dirty="0" smtClean="0"/>
              <a:t>если </a:t>
            </a:r>
            <a:r>
              <a:rPr lang="ru-RU" sz="1600" b="1" dirty="0" smtClean="0">
                <a:solidFill>
                  <a:srgbClr val="7030A0"/>
                </a:solidFill>
              </a:rPr>
              <a:t>форма </a:t>
            </a:r>
            <a:r>
              <a:rPr lang="ru-RU" sz="1600" b="1" dirty="0">
                <a:solidFill>
                  <a:srgbClr val="7030A0"/>
                </a:solidFill>
              </a:rPr>
              <a:t>1 лица </a:t>
            </a:r>
            <a:r>
              <a:rPr lang="ru-RU" sz="1600" b="1" dirty="0" err="1">
                <a:solidFill>
                  <a:srgbClr val="7030A0"/>
                </a:solidFill>
              </a:rPr>
              <a:t>ед.ч</a:t>
            </a:r>
            <a:r>
              <a:rPr lang="ru-RU" sz="1600" b="1" dirty="0">
                <a:solidFill>
                  <a:srgbClr val="7030A0"/>
                </a:solidFill>
              </a:rPr>
              <a:t>. </a:t>
            </a:r>
            <a:r>
              <a:rPr lang="ru-RU" sz="1600" b="1" dirty="0"/>
              <a:t>этого глагола заканчивается </a:t>
            </a:r>
            <a:r>
              <a:rPr lang="ru-RU" sz="1600" b="1" dirty="0">
                <a:solidFill>
                  <a:srgbClr val="7030A0"/>
                </a:solidFill>
              </a:rPr>
              <a:t>на -УЮ/ЮЮ</a:t>
            </a:r>
            <a:r>
              <a:rPr lang="ru-RU" sz="1600" b="1" dirty="0"/>
              <a:t>, </a:t>
            </a:r>
            <a:br>
              <a:rPr lang="ru-RU" sz="1600" b="1" dirty="0"/>
            </a:br>
            <a:r>
              <a:rPr lang="ru-RU" sz="1600" b="1" dirty="0">
                <a:solidFill>
                  <a:srgbClr val="FF0000"/>
                </a:solidFill>
              </a:rPr>
              <a:t>ЫВА/ИВА</a:t>
            </a:r>
            <a:r>
              <a:rPr lang="ru-RU" sz="1600" b="1" dirty="0"/>
              <a:t> пишется, если в форме 1 лица </a:t>
            </a:r>
            <a:r>
              <a:rPr lang="ru-RU" sz="1600" b="1" dirty="0" err="1"/>
              <a:t>ед.ч</a:t>
            </a:r>
            <a:r>
              <a:rPr lang="ru-RU" sz="1600" b="1" dirty="0"/>
              <a:t>. ничего не меняется: ЫВА/ИВА сохраняется.</a:t>
            </a:r>
            <a:br>
              <a:rPr lang="ru-RU" sz="1600" b="1" dirty="0"/>
            </a:br>
            <a:r>
              <a:rPr lang="ru-RU" sz="1600" b="1" dirty="0"/>
              <a:t>Примеры: завед</a:t>
            </a:r>
            <a:r>
              <a:rPr lang="ru-RU" sz="1600" b="1" dirty="0">
                <a:solidFill>
                  <a:srgbClr val="7030A0"/>
                </a:solidFill>
              </a:rPr>
              <a:t>ова</a:t>
            </a:r>
            <a:r>
              <a:rPr lang="ru-RU" sz="1600" b="1" dirty="0"/>
              <a:t>ть – завед</a:t>
            </a:r>
            <a:r>
              <a:rPr lang="ru-RU" sz="1600" b="1" dirty="0">
                <a:solidFill>
                  <a:srgbClr val="7030A0"/>
                </a:solidFill>
              </a:rPr>
              <a:t>ую</a:t>
            </a:r>
            <a:r>
              <a:rPr lang="ru-RU" sz="1600" b="1" dirty="0"/>
              <a:t>, отчит</a:t>
            </a:r>
            <a:r>
              <a:rPr lang="ru-RU" sz="1600" b="1" dirty="0">
                <a:solidFill>
                  <a:srgbClr val="7030A0"/>
                </a:solidFill>
              </a:rPr>
              <a:t>ыва</a:t>
            </a:r>
            <a:r>
              <a:rPr lang="ru-RU" sz="1600" b="1" dirty="0"/>
              <a:t>ть – отчит</a:t>
            </a:r>
            <a:r>
              <a:rPr lang="ru-RU" sz="1600" b="1" dirty="0">
                <a:solidFill>
                  <a:srgbClr val="7030A0"/>
                </a:solidFill>
              </a:rPr>
              <a:t>ыва</a:t>
            </a:r>
            <a:r>
              <a:rPr lang="ru-RU" sz="1600" b="1" dirty="0"/>
              <a:t>ю.</a:t>
            </a:r>
            <a:r>
              <a:rPr lang="ru-RU" sz="1600" b="1" dirty="0" smtClean="0"/>
              <a:t> </a:t>
            </a:r>
            <a:br>
              <a:rPr lang="ru-RU" sz="1600" b="1" dirty="0" smtClean="0"/>
            </a:br>
            <a:r>
              <a:rPr lang="ru-RU" sz="1600" b="1" dirty="0" smtClean="0"/>
              <a:t>                                         </a:t>
            </a:r>
            <a:r>
              <a:rPr lang="ru-RU" sz="2000" b="1" dirty="0" smtClean="0">
                <a:solidFill>
                  <a:srgbClr val="7030A0"/>
                </a:solidFill>
              </a:rPr>
              <a:t>Правописание </a:t>
            </a:r>
            <a:r>
              <a:rPr lang="ru-RU" sz="2000" b="1" dirty="0">
                <a:solidFill>
                  <a:srgbClr val="7030A0"/>
                </a:solidFill>
              </a:rPr>
              <a:t>суффиксов наречий:</a:t>
            </a:r>
            <a:endParaRPr lang="ru-RU" sz="16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rgbClr val="7030A0"/>
                </a:solidFill>
              </a:rPr>
              <a:t>Суффикс А </a:t>
            </a:r>
            <a:r>
              <a:rPr lang="ru-RU" sz="1600" b="1" dirty="0"/>
              <a:t>пишется, если в наречии </a:t>
            </a:r>
            <a:r>
              <a:rPr lang="ru-RU" sz="1600" b="1" dirty="0">
                <a:solidFill>
                  <a:srgbClr val="7030A0"/>
                </a:solidFill>
              </a:rPr>
              <a:t>приставка ИЗ/ДО/С</a:t>
            </a:r>
            <a:r>
              <a:rPr lang="ru-RU" sz="1600" b="1" dirty="0"/>
              <a:t> (издавн</a:t>
            </a:r>
            <a:r>
              <a:rPr lang="ru-RU" sz="1600" b="1" dirty="0">
                <a:solidFill>
                  <a:srgbClr val="7030A0"/>
                </a:solidFill>
              </a:rPr>
              <a:t>а</a:t>
            </a:r>
            <a:r>
              <a:rPr lang="ru-RU" sz="1600" b="1" dirty="0"/>
              <a:t>)</a:t>
            </a:r>
            <a:br>
              <a:rPr lang="ru-RU" sz="1600" b="1" dirty="0"/>
            </a:br>
            <a:r>
              <a:rPr lang="ru-RU" sz="1600" b="1" dirty="0">
                <a:solidFill>
                  <a:srgbClr val="7030A0"/>
                </a:solidFill>
              </a:rPr>
              <a:t>Суффикс О</a:t>
            </a:r>
            <a:r>
              <a:rPr lang="ru-RU" sz="1600" b="1" dirty="0"/>
              <a:t> пишется, если в наречии приставки </a:t>
            </a:r>
            <a:r>
              <a:rPr lang="ru-RU" sz="1600" b="1" dirty="0">
                <a:solidFill>
                  <a:srgbClr val="7030A0"/>
                </a:solidFill>
              </a:rPr>
              <a:t>В/НА/ЗА</a:t>
            </a:r>
            <a:r>
              <a:rPr lang="ru-RU" sz="1600" b="1" dirty="0"/>
              <a:t> (влев</a:t>
            </a:r>
            <a:r>
              <a:rPr lang="ru-RU" sz="1600" b="1" dirty="0">
                <a:solidFill>
                  <a:srgbClr val="7030A0"/>
                </a:solidFill>
              </a:rPr>
              <a:t>о</a:t>
            </a:r>
            <a:r>
              <a:rPr lang="ru-RU" sz="1600" b="1" dirty="0"/>
              <a:t>)</a:t>
            </a:r>
            <a:br>
              <a:rPr lang="ru-RU" sz="1600" b="1" dirty="0"/>
            </a:b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65514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700" b="1" dirty="0" smtClean="0">
                <a:solidFill>
                  <a:srgbClr val="FF0000"/>
                </a:solidFill>
              </a:rPr>
              <a:t>Правописание </a:t>
            </a:r>
            <a:r>
              <a:rPr lang="ru-RU" sz="2700" b="1" dirty="0">
                <a:solidFill>
                  <a:srgbClr val="FF0000"/>
                </a:solidFill>
              </a:rPr>
              <a:t>-Н- и -НН- в различных частях речи</a:t>
            </a:r>
            <a:r>
              <a:rPr lang="ru-RU" sz="4000" b="1" dirty="0">
                <a:solidFill>
                  <a:srgbClr val="FF0000"/>
                </a:solidFill>
              </a:rPr>
              <a:t/>
            </a:r>
            <a:br>
              <a:rPr lang="ru-RU" sz="4000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15566"/>
            <a:ext cx="8291264" cy="3679057"/>
          </a:xfrm>
        </p:spPr>
        <p:txBody>
          <a:bodyPr>
            <a:normAutofit lnSpcReduction="10000"/>
          </a:bodyPr>
          <a:lstStyle/>
          <a:p>
            <a:pPr marL="0" indent="0" algn="ctr" fontAlgn="base">
              <a:buNone/>
            </a:pPr>
            <a:r>
              <a:rPr lang="ru-RU" b="1" dirty="0">
                <a:solidFill>
                  <a:srgbClr val="002060"/>
                </a:solidFill>
              </a:rPr>
              <a:t> </a:t>
            </a:r>
            <a:r>
              <a:rPr lang="ru-RU" b="1" dirty="0">
                <a:solidFill>
                  <a:srgbClr val="7030A0"/>
                </a:solidFill>
              </a:rPr>
              <a:t>Н/НН в прилагательных (от имени существительного)</a:t>
            </a:r>
          </a:p>
          <a:p>
            <a:pPr marL="0" indent="0" fontAlgn="base">
              <a:buNone/>
            </a:pPr>
            <a:r>
              <a:rPr lang="ru-RU" b="1" dirty="0"/>
              <a:t>В прилагательных, образованных от </a:t>
            </a:r>
            <a:r>
              <a:rPr lang="ru-RU" b="1" dirty="0" smtClean="0"/>
              <a:t>существительных, </a:t>
            </a:r>
            <a:r>
              <a:rPr lang="ru-RU" b="1" dirty="0" smtClean="0">
                <a:solidFill>
                  <a:srgbClr val="7030A0"/>
                </a:solidFill>
              </a:rPr>
              <a:t>НН</a:t>
            </a:r>
            <a:r>
              <a:rPr lang="ru-RU" b="1" dirty="0">
                <a:solidFill>
                  <a:srgbClr val="7030A0"/>
                </a:solidFill>
              </a:rPr>
              <a:t> пишется</a:t>
            </a:r>
            <a:r>
              <a:rPr lang="ru-RU" b="1" dirty="0" smtClean="0">
                <a:solidFill>
                  <a:srgbClr val="7030A0"/>
                </a:solidFill>
              </a:rPr>
              <a:t>:  </a:t>
            </a:r>
          </a:p>
          <a:p>
            <a:pPr marL="0" indent="0" fontAlgn="base">
              <a:buNone/>
            </a:pPr>
            <a:r>
              <a:rPr lang="ru-RU" b="1" dirty="0" smtClean="0"/>
              <a:t> - в суффиксах</a:t>
            </a:r>
            <a:r>
              <a:rPr lang="ru-RU" b="1" dirty="0"/>
              <a:t> </a:t>
            </a:r>
            <a:r>
              <a:rPr lang="ru-RU" b="1" dirty="0">
                <a:solidFill>
                  <a:srgbClr val="7030A0"/>
                </a:solidFill>
              </a:rPr>
              <a:t>ЕНН/ОНН</a:t>
            </a:r>
            <a:r>
              <a:rPr lang="ru-RU" b="1" dirty="0"/>
              <a:t> (искусственный, лекционный)</a:t>
            </a:r>
          </a:p>
          <a:p>
            <a:pPr marL="0" indent="0" fontAlgn="base">
              <a:buNone/>
            </a:pPr>
            <a:r>
              <a:rPr lang="ru-RU" b="1" dirty="0" smtClean="0"/>
              <a:t>- в </a:t>
            </a:r>
            <a:r>
              <a:rPr lang="ru-RU" b="1" dirty="0"/>
              <a:t>прилагательных, образованных от существительных с основой на Н (сон-сонный</a:t>
            </a:r>
            <a:r>
              <a:rPr lang="ru-RU" b="1" dirty="0" smtClean="0"/>
              <a:t>).</a:t>
            </a:r>
            <a:endParaRPr lang="ru-RU" b="1" dirty="0"/>
          </a:p>
          <a:p>
            <a:pPr marL="0" indent="0" fontAlgn="base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Н</a:t>
            </a:r>
            <a:r>
              <a:rPr lang="ru-RU" b="1" dirty="0">
                <a:solidFill>
                  <a:srgbClr val="7030A0"/>
                </a:solidFill>
              </a:rPr>
              <a:t> пишется:</a:t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 smtClean="0"/>
              <a:t>- в </a:t>
            </a:r>
            <a:r>
              <a:rPr lang="ru-RU" b="1" dirty="0"/>
              <a:t>суффиксах </a:t>
            </a:r>
            <a:r>
              <a:rPr lang="ru-RU" b="1" dirty="0">
                <a:solidFill>
                  <a:srgbClr val="7030A0"/>
                </a:solidFill>
              </a:rPr>
              <a:t>ИН, АН, ЯН</a:t>
            </a:r>
            <a:r>
              <a:rPr lang="ru-RU" b="1" dirty="0"/>
              <a:t> (лебединый, глиняный, кожаный)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Исключения: стеклянный, оловянный, деревянный, ветреный, безветренный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/>
              <a:t>В</a:t>
            </a:r>
            <a:r>
              <a:rPr lang="ru-RU" b="1" dirty="0" smtClean="0"/>
              <a:t> </a:t>
            </a:r>
            <a:r>
              <a:rPr lang="ru-RU" b="1" dirty="0">
                <a:solidFill>
                  <a:srgbClr val="7030A0"/>
                </a:solidFill>
              </a:rPr>
              <a:t>кратких прилагательных столько Н</a:t>
            </a:r>
            <a:r>
              <a:rPr lang="ru-RU" b="1" dirty="0"/>
              <a:t>, сколько в </a:t>
            </a:r>
            <a:r>
              <a:rPr lang="ru-RU" b="1" dirty="0" smtClean="0"/>
              <a:t>полных (погода </a:t>
            </a:r>
            <a:r>
              <a:rPr lang="ru-RU" b="1" dirty="0"/>
              <a:t>безветренна)</a:t>
            </a:r>
          </a:p>
        </p:txBody>
      </p:sp>
    </p:spTree>
    <p:extLst>
      <p:ext uri="{BB962C8B-B14F-4D97-AF65-F5344CB8AC3E}">
        <p14:creationId xmlns:p14="http://schemas.microsoft.com/office/powerpoint/2010/main" val="387864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268016"/>
          </a:xfrm>
        </p:spPr>
        <p:txBody>
          <a:bodyPr>
            <a:normAutofit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11510"/>
            <a:ext cx="8856984" cy="4536504"/>
          </a:xfrm>
        </p:spPr>
        <p:txBody>
          <a:bodyPr>
            <a:normAutofit fontScale="92500" lnSpcReduction="10000"/>
          </a:bodyPr>
          <a:lstStyle/>
          <a:p>
            <a:pPr marL="457200" lvl="1" indent="0" algn="ctr" fontAlgn="base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Н/НН </a:t>
            </a:r>
            <a:r>
              <a:rPr lang="ru-RU" sz="2800" b="1" dirty="0">
                <a:solidFill>
                  <a:srgbClr val="FF0000"/>
                </a:solidFill>
              </a:rPr>
              <a:t>в причастиях и отглагольных прилагательных</a:t>
            </a:r>
          </a:p>
          <a:p>
            <a:pPr marL="0" indent="0">
              <a:buNone/>
            </a:pPr>
            <a:r>
              <a:rPr lang="ru-RU" b="1" dirty="0"/>
              <a:t>В причастиях и прилагательных, образованных от </a:t>
            </a:r>
            <a:r>
              <a:rPr lang="ru-RU" b="1" dirty="0" smtClean="0"/>
              <a:t>глаголов,  </a:t>
            </a:r>
            <a:r>
              <a:rPr lang="ru-RU" b="1" dirty="0" smtClean="0">
                <a:solidFill>
                  <a:srgbClr val="7030A0"/>
                </a:solidFill>
              </a:rPr>
              <a:t>НН</a:t>
            </a:r>
            <a:r>
              <a:rPr lang="ru-RU" b="1" dirty="0">
                <a:solidFill>
                  <a:srgbClr val="7030A0"/>
                </a:solidFill>
              </a:rPr>
              <a:t> пишется:</a:t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 smtClean="0"/>
              <a:t>- если </a:t>
            </a:r>
            <a:r>
              <a:rPr lang="ru-RU" b="1" dirty="0">
                <a:solidFill>
                  <a:srgbClr val="7030A0"/>
                </a:solidFill>
              </a:rPr>
              <a:t>есть приставка (кроме НЕ) </a:t>
            </a:r>
            <a:r>
              <a:rPr lang="ru-RU" b="1" dirty="0"/>
              <a:t>(сделанный, но некрашеный пол</a:t>
            </a:r>
            <a:r>
              <a:rPr lang="ru-RU" b="1" dirty="0" smtClean="0"/>
              <a:t>);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- и/или </a:t>
            </a:r>
            <a:r>
              <a:rPr lang="ru-RU" b="1" dirty="0">
                <a:solidFill>
                  <a:srgbClr val="7030A0"/>
                </a:solidFill>
              </a:rPr>
              <a:t>есть зависимое слово </a:t>
            </a:r>
            <a:r>
              <a:rPr lang="ru-RU" b="1" dirty="0"/>
              <a:t>(раненный в бою солдат</a:t>
            </a:r>
            <a:r>
              <a:rPr lang="ru-RU" b="1" dirty="0" smtClean="0"/>
              <a:t>);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- и/или </a:t>
            </a:r>
            <a:r>
              <a:rPr lang="ru-RU" b="1" dirty="0">
                <a:solidFill>
                  <a:srgbClr val="7030A0"/>
                </a:solidFill>
              </a:rPr>
              <a:t>образовано от глагола совершенного </a:t>
            </a:r>
            <a:r>
              <a:rPr lang="ru-RU" b="1" dirty="0" smtClean="0">
                <a:solidFill>
                  <a:srgbClr val="7030A0"/>
                </a:solidFill>
              </a:rPr>
              <a:t>вида </a:t>
            </a:r>
            <a:r>
              <a:rPr lang="ru-RU" b="1" dirty="0" smtClean="0"/>
              <a:t>(решённый пример);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- и/или </a:t>
            </a:r>
            <a:r>
              <a:rPr lang="ru-RU" b="1" dirty="0">
                <a:solidFill>
                  <a:srgbClr val="7030A0"/>
                </a:solidFill>
              </a:rPr>
              <a:t>заканчивается на -ОВАННЫЙ, ЁВАННЫЙ:</a:t>
            </a:r>
            <a:r>
              <a:rPr lang="ru-RU" b="1" dirty="0"/>
              <a:t> </a:t>
            </a:r>
            <a:r>
              <a:rPr lang="ru-RU" b="1" dirty="0" smtClean="0"/>
              <a:t>(отремонтированный, маринованный).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solidFill>
                  <a:srgbClr val="7030A0"/>
                </a:solidFill>
              </a:rPr>
              <a:t>Н</a:t>
            </a:r>
            <a:r>
              <a:rPr lang="ru-RU" b="1" dirty="0">
                <a:solidFill>
                  <a:srgbClr val="7030A0"/>
                </a:solidFill>
              </a:rPr>
              <a:t> пишется:</a:t>
            </a:r>
            <a:r>
              <a:rPr lang="ru-RU" b="1" dirty="0"/>
              <a:t> 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-</a:t>
            </a:r>
            <a:r>
              <a:rPr lang="ru-RU" b="1" dirty="0" smtClean="0"/>
              <a:t> </a:t>
            </a:r>
            <a:r>
              <a:rPr lang="ru-RU" b="1" dirty="0">
                <a:solidFill>
                  <a:srgbClr val="7030A0"/>
                </a:solidFill>
              </a:rPr>
              <a:t>в</a:t>
            </a:r>
            <a:r>
              <a:rPr lang="ru-RU" b="1" dirty="0" smtClean="0">
                <a:solidFill>
                  <a:srgbClr val="7030A0"/>
                </a:solidFill>
              </a:rPr>
              <a:t> кратких причастиях </a:t>
            </a:r>
            <a:r>
              <a:rPr lang="ru-RU" b="1" dirty="0" smtClean="0"/>
              <a:t>( задача решена, письмо написано);</a:t>
            </a:r>
            <a:r>
              <a:rPr lang="ru-RU" b="1" dirty="0"/>
              <a:t> </a:t>
            </a:r>
            <a:br>
              <a:rPr lang="ru-RU" b="1" dirty="0"/>
            </a:br>
            <a:r>
              <a:rPr lang="ru-RU" b="1" dirty="0" smtClean="0"/>
              <a:t>- </a:t>
            </a:r>
            <a:r>
              <a:rPr lang="ru-RU" b="1" dirty="0"/>
              <a:t>в</a:t>
            </a:r>
            <a:r>
              <a:rPr lang="ru-RU" b="1" dirty="0" smtClean="0"/>
              <a:t> полных причастиях, если </a:t>
            </a:r>
            <a:r>
              <a:rPr lang="ru-RU" b="1" dirty="0"/>
              <a:t>нет </a:t>
            </a:r>
            <a:r>
              <a:rPr lang="ru-RU" b="1" dirty="0" smtClean="0"/>
              <a:t>приставки - и/или</a:t>
            </a:r>
            <a:r>
              <a:rPr lang="ru-RU" b="1" dirty="0"/>
              <a:t> нет зависимого </a:t>
            </a:r>
            <a:r>
              <a:rPr lang="ru-RU" b="1" dirty="0" smtClean="0"/>
              <a:t>слова;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- и/или</a:t>
            </a:r>
            <a:r>
              <a:rPr lang="ru-RU" b="1" dirty="0"/>
              <a:t> слово образовано от глагола несовершенного вида: крашеная лавка, копченая рыба.</a:t>
            </a:r>
            <a:br>
              <a:rPr lang="ru-RU" b="1" dirty="0"/>
            </a:br>
            <a:r>
              <a:rPr lang="ru-RU" b="1" dirty="0" smtClean="0">
                <a:solidFill>
                  <a:srgbClr val="FF0000"/>
                </a:solidFill>
              </a:rPr>
              <a:t>Исключения</a:t>
            </a:r>
            <a:r>
              <a:rPr lang="ru-RU" b="1" dirty="0">
                <a:solidFill>
                  <a:srgbClr val="FF0000"/>
                </a:solidFill>
              </a:rPr>
              <a:t>:</a:t>
            </a:r>
            <a:r>
              <a:rPr lang="ru-RU" b="1" dirty="0"/>
              <a:t> невиданный, неслыханный, нежданный, негаданный, нечаянный, отчаянный, долгожданный, </a:t>
            </a:r>
            <a:r>
              <a:rPr lang="ru-RU" b="1" dirty="0" smtClean="0"/>
              <a:t>окаянный</a:t>
            </a:r>
            <a:r>
              <a:rPr lang="ru-RU" b="1" dirty="0"/>
              <a:t>, желанный, жеманный, священный, </a:t>
            </a:r>
            <a:r>
              <a:rPr lang="ru-RU" b="1" dirty="0" smtClean="0"/>
              <a:t>медленный;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приданое </a:t>
            </a:r>
            <a:r>
              <a:rPr lang="ru-RU" b="1" dirty="0"/>
              <a:t>невесты, названый брат, посаженый отец, смышленый ребенок, </a:t>
            </a:r>
            <a:r>
              <a:rPr lang="ru-RU" b="1" dirty="0" smtClean="0"/>
              <a:t>   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прощеное </a:t>
            </a:r>
            <a:r>
              <a:rPr lang="ru-RU" b="1" dirty="0"/>
              <a:t>воскресенье, писаная красавица.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9887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-164554"/>
            <a:ext cx="7886700" cy="143257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Правописание </a:t>
            </a:r>
            <a:r>
              <a:rPr lang="ru-RU" sz="3100" b="1" dirty="0">
                <a:solidFill>
                  <a:srgbClr val="FF0000"/>
                </a:solidFill>
              </a:rPr>
              <a:t>падежных и родовых окончаний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71550"/>
            <a:ext cx="8496944" cy="4104456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b="1" dirty="0"/>
              <a:t>Написание окончаний существительных зависит от склонения (1,2,3)</a:t>
            </a:r>
            <a:br>
              <a:rPr lang="ru-RU" b="1" dirty="0"/>
            </a:br>
            <a:r>
              <a:rPr lang="ru-RU" b="1" dirty="0"/>
              <a:t>Написание окончаний прилагательных зависит от </a:t>
            </a:r>
            <a:r>
              <a:rPr lang="ru-RU" b="1" dirty="0" smtClean="0"/>
              <a:t>ударения/вопросительного </a:t>
            </a:r>
            <a:r>
              <a:rPr lang="ru-RU" b="1" dirty="0"/>
              <a:t>слова/ а также от существительного, к которому относится прилагательное</a:t>
            </a:r>
            <a:r>
              <a:rPr lang="ru-RU" b="1" dirty="0" smtClean="0"/>
              <a:t>.</a:t>
            </a:r>
          </a:p>
          <a:p>
            <a:pPr marL="0" indent="0" fontAlgn="base"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rgbClr val="7030A0"/>
                </a:solidFill>
              </a:rPr>
              <a:t>Правописание личных окончаний глаголов и суффиксов причастий</a:t>
            </a:r>
            <a:endParaRPr lang="ru-RU" b="1" dirty="0">
              <a:solidFill>
                <a:srgbClr val="7030A0"/>
              </a:solidFill>
            </a:endParaRPr>
          </a:p>
          <a:p>
            <a:pPr marL="0" indent="0" fontAlgn="base">
              <a:buNone/>
            </a:pPr>
            <a:r>
              <a:rPr lang="ru-RU" b="1" dirty="0" smtClean="0"/>
              <a:t>     Правописание личных окончаний глаголов зависит от спряжения глагола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7030A0"/>
                </a:solidFill>
              </a:rPr>
              <a:t>Глаголы I спряжения</a:t>
            </a:r>
            <a:r>
              <a:rPr lang="ru-RU" b="1" dirty="0" smtClean="0"/>
              <a:t> имеют окончания: </a:t>
            </a:r>
            <a:r>
              <a:rPr lang="ru-RU" b="1" dirty="0" err="1" smtClean="0">
                <a:solidFill>
                  <a:srgbClr val="FF0000"/>
                </a:solidFill>
              </a:rPr>
              <a:t>у,ю</a:t>
            </a:r>
            <a:r>
              <a:rPr lang="ru-RU" b="1" dirty="0" smtClean="0">
                <a:solidFill>
                  <a:srgbClr val="FF0000"/>
                </a:solidFill>
              </a:rPr>
              <a:t>, ешь, ем, </a:t>
            </a:r>
            <a:r>
              <a:rPr lang="ru-RU" b="1" dirty="0" err="1" smtClean="0">
                <a:solidFill>
                  <a:srgbClr val="FF0000"/>
                </a:solidFill>
              </a:rPr>
              <a:t>ет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</a:rPr>
              <a:t>ете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</a:rPr>
              <a:t>ут</a:t>
            </a:r>
            <a:r>
              <a:rPr lang="ru-RU" b="1" dirty="0" smtClean="0">
                <a:solidFill>
                  <a:srgbClr val="FF0000"/>
                </a:solidFill>
              </a:rPr>
              <a:t>, ют.</a:t>
            </a:r>
          </a:p>
          <a:p>
            <a:pPr marL="0" indent="0" fontAlgn="base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Глаголы</a:t>
            </a:r>
            <a:r>
              <a:rPr lang="ru-RU" b="1" dirty="0">
                <a:solidFill>
                  <a:srgbClr val="7030A0"/>
                </a:solidFill>
              </a:rPr>
              <a:t> II спряжения</a:t>
            </a:r>
            <a:r>
              <a:rPr lang="ru-RU" b="1" dirty="0"/>
              <a:t> имеют окончания: </a:t>
            </a:r>
            <a:r>
              <a:rPr lang="ru-RU" b="1" dirty="0" err="1">
                <a:solidFill>
                  <a:srgbClr val="FF0000"/>
                </a:solidFill>
              </a:rPr>
              <a:t>у,ю</a:t>
            </a:r>
            <a:r>
              <a:rPr lang="ru-RU" b="1" dirty="0">
                <a:solidFill>
                  <a:srgbClr val="FF0000"/>
                </a:solidFill>
              </a:rPr>
              <a:t>, ишь, им, </a:t>
            </a:r>
            <a:r>
              <a:rPr lang="ru-RU" b="1" dirty="0" err="1">
                <a:solidFill>
                  <a:srgbClr val="FF0000"/>
                </a:solidFill>
              </a:rPr>
              <a:t>ит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ите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ат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ят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dirty="0"/>
              <a:t> </a:t>
            </a:r>
            <a:r>
              <a:rPr lang="ru-RU" b="1" dirty="0" smtClean="0">
                <a:solidFill>
                  <a:srgbClr val="00B050"/>
                </a:solidFill>
              </a:rPr>
              <a:t>брить</a:t>
            </a:r>
            <a:r>
              <a:rPr lang="ru-RU" b="1" dirty="0">
                <a:solidFill>
                  <a:srgbClr val="00B050"/>
                </a:solidFill>
              </a:rPr>
              <a:t>, стелить </a:t>
            </a:r>
            <a:r>
              <a:rPr lang="ru-RU" b="1" dirty="0"/>
              <a:t>имеют </a:t>
            </a:r>
            <a:r>
              <a:rPr lang="ru-RU" b="1" dirty="0">
                <a:solidFill>
                  <a:srgbClr val="FF0000"/>
                </a:solidFill>
              </a:rPr>
              <a:t>окончания I </a:t>
            </a:r>
            <a:r>
              <a:rPr lang="ru-RU" b="1" dirty="0" smtClean="0">
                <a:solidFill>
                  <a:srgbClr val="FF0000"/>
                </a:solidFill>
              </a:rPr>
              <a:t>спряжения</a:t>
            </a:r>
            <a:r>
              <a:rPr lang="ru-RU" b="1" dirty="0"/>
              <a:t>;</a:t>
            </a:r>
            <a:br>
              <a:rPr lang="ru-RU" b="1" dirty="0"/>
            </a:br>
            <a:r>
              <a:rPr lang="ru-RU" b="1" dirty="0">
                <a:solidFill>
                  <a:srgbClr val="00B0F0"/>
                </a:solidFill>
              </a:rPr>
              <a:t>Гнать, дышать, держать, зависеть, видеть, слышать, обидеть, терпеть, вертеть, ненавидеть, смотреть</a:t>
            </a:r>
            <a:r>
              <a:rPr lang="ru-RU" b="1" dirty="0"/>
              <a:t>  имеют </a:t>
            </a:r>
            <a:r>
              <a:rPr lang="ru-RU" b="1" dirty="0">
                <a:solidFill>
                  <a:srgbClr val="FF0000"/>
                </a:solidFill>
              </a:rPr>
              <a:t>окончания II спряжения.</a:t>
            </a:r>
          </a:p>
        </p:txBody>
      </p:sp>
    </p:spTree>
    <p:extLst>
      <p:ext uri="{BB962C8B-B14F-4D97-AF65-F5344CB8AC3E}">
        <p14:creationId xmlns:p14="http://schemas.microsoft.com/office/powerpoint/2010/main" val="403736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5979"/>
            <a:ext cx="8075240" cy="5655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Правописание </a:t>
            </a:r>
            <a:r>
              <a:rPr lang="ru-RU" sz="3100" b="1" dirty="0">
                <a:solidFill>
                  <a:srgbClr val="FF0000"/>
                </a:solidFill>
              </a:rPr>
              <a:t>суффиксов причастий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9542"/>
            <a:ext cx="8568952" cy="4032448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b="1" dirty="0"/>
              <a:t>Правописание </a:t>
            </a:r>
            <a:r>
              <a:rPr lang="ru-RU" b="1" dirty="0">
                <a:solidFill>
                  <a:srgbClr val="7030A0"/>
                </a:solidFill>
              </a:rPr>
              <a:t>суффиксов причастий настоящего </a:t>
            </a:r>
            <a:r>
              <a:rPr lang="ru-RU" b="1" dirty="0"/>
              <a:t>времени зависит от спряжения глагола, от которого это причастие образовано.</a:t>
            </a:r>
          </a:p>
          <a:p>
            <a:pPr marL="0" indent="0" fontAlgn="base">
              <a:buNone/>
            </a:pPr>
            <a:r>
              <a:rPr lang="ru-RU" b="1" dirty="0"/>
              <a:t>Если </a:t>
            </a:r>
            <a:r>
              <a:rPr lang="ru-RU" b="1" dirty="0">
                <a:solidFill>
                  <a:srgbClr val="7030A0"/>
                </a:solidFill>
              </a:rPr>
              <a:t>причастие</a:t>
            </a:r>
            <a:r>
              <a:rPr lang="ru-RU" b="1" dirty="0"/>
              <a:t> образовано </a:t>
            </a:r>
            <a:r>
              <a:rPr lang="ru-RU" b="1" dirty="0">
                <a:solidFill>
                  <a:srgbClr val="7030A0"/>
                </a:solidFill>
              </a:rPr>
              <a:t>от глагола I спряжения</a:t>
            </a:r>
            <a:r>
              <a:rPr lang="ru-RU" b="1" dirty="0"/>
              <a:t>, то в причастии пишутся суффиксы: </a:t>
            </a:r>
            <a:r>
              <a:rPr lang="ru-RU" b="1" dirty="0">
                <a:solidFill>
                  <a:srgbClr val="FF0000"/>
                </a:solidFill>
              </a:rPr>
              <a:t>УЩ, ЮЩ, ОМ, ЕМ.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/>
              <a:t>Если </a:t>
            </a:r>
            <a:r>
              <a:rPr lang="ru-RU" b="1" dirty="0">
                <a:solidFill>
                  <a:srgbClr val="7030A0"/>
                </a:solidFill>
              </a:rPr>
              <a:t>причастие</a:t>
            </a:r>
            <a:r>
              <a:rPr lang="ru-RU" b="1" dirty="0"/>
              <a:t> образовано </a:t>
            </a:r>
            <a:r>
              <a:rPr lang="ru-RU" b="1" dirty="0">
                <a:solidFill>
                  <a:srgbClr val="7030A0"/>
                </a:solidFill>
              </a:rPr>
              <a:t>от глагола II </a:t>
            </a:r>
            <a:r>
              <a:rPr lang="ru-RU" b="1" dirty="0" err="1">
                <a:solidFill>
                  <a:srgbClr val="7030A0"/>
                </a:solidFill>
              </a:rPr>
              <a:t>cпряжения</a:t>
            </a:r>
            <a:r>
              <a:rPr lang="ru-RU" b="1" dirty="0"/>
              <a:t>, то в причастии пишутся суффиксы: </a:t>
            </a:r>
            <a:r>
              <a:rPr lang="ru-RU" b="1" dirty="0">
                <a:solidFill>
                  <a:srgbClr val="FF0000"/>
                </a:solidFill>
              </a:rPr>
              <a:t>АЩ, ЯЩ, ИМ</a:t>
            </a:r>
            <a:r>
              <a:rPr lang="ru-RU" b="1" dirty="0"/>
              <a:t>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В </a:t>
            </a:r>
            <a:r>
              <a:rPr lang="ru-RU" b="1" dirty="0">
                <a:solidFill>
                  <a:srgbClr val="7030A0"/>
                </a:solidFill>
              </a:rPr>
              <a:t>суффиксах причастий прошедшего времени </a:t>
            </a:r>
            <a:r>
              <a:rPr lang="ru-RU" b="1" dirty="0"/>
              <a:t>пишется буква, которая стояла в инфинитиве перед -ТЬ: строивший – </a:t>
            </a:r>
            <a:r>
              <a:rPr lang="ru-RU" b="1" dirty="0" err="1"/>
              <a:t>строИть</a:t>
            </a:r>
            <a:endParaRPr lang="ru-RU" b="1" dirty="0"/>
          </a:p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В страдательных причастиях прошедшего времени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пишется </a:t>
            </a:r>
            <a:r>
              <a:rPr lang="ru-RU" b="1" dirty="0">
                <a:solidFill>
                  <a:srgbClr val="7030A0"/>
                </a:solidFill>
              </a:rPr>
              <a:t>Е </a:t>
            </a:r>
            <a:r>
              <a:rPr lang="ru-RU" b="1" dirty="0"/>
              <a:t>перед НН, если оно </a:t>
            </a:r>
            <a:r>
              <a:rPr lang="ru-RU" b="1" dirty="0">
                <a:solidFill>
                  <a:srgbClr val="7030A0"/>
                </a:solidFill>
              </a:rPr>
              <a:t>образовано от глаголов на ИТЬ/ЕТЬ</a:t>
            </a:r>
            <a:r>
              <a:rPr lang="ru-RU" b="1" dirty="0"/>
              <a:t> (скрученный - скрутить)</a:t>
            </a:r>
            <a:br>
              <a:rPr lang="ru-RU" b="1" dirty="0"/>
            </a:br>
            <a:r>
              <a:rPr lang="ru-RU" b="1" dirty="0"/>
              <a:t>пишется </a:t>
            </a:r>
            <a:r>
              <a:rPr lang="ru-RU" b="1" dirty="0">
                <a:solidFill>
                  <a:srgbClr val="7030A0"/>
                </a:solidFill>
              </a:rPr>
              <a:t>А/Я</a:t>
            </a:r>
            <a:r>
              <a:rPr lang="ru-RU" b="1" dirty="0"/>
              <a:t> перед НН если причастие </a:t>
            </a:r>
            <a:r>
              <a:rPr lang="ru-RU" b="1" dirty="0">
                <a:solidFill>
                  <a:srgbClr val="7030A0"/>
                </a:solidFill>
              </a:rPr>
              <a:t>образовано от глаголов на АТЬ/ЯТЬ </a:t>
            </a:r>
            <a:r>
              <a:rPr lang="ru-RU" b="1" dirty="0"/>
              <a:t>(сделанный – сделать)</a:t>
            </a:r>
          </a:p>
        </p:txBody>
      </p:sp>
    </p:spTree>
    <p:extLst>
      <p:ext uri="{BB962C8B-B14F-4D97-AF65-F5344CB8AC3E}">
        <p14:creationId xmlns:p14="http://schemas.microsoft.com/office/powerpoint/2010/main" val="182781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Кодификатор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/>
              <a:t>Орфография</a:t>
            </a:r>
          </a:p>
          <a:p>
            <a:r>
              <a:rPr lang="ru-RU" dirty="0"/>
              <a:t>6.1 Орфография. Понятие орфограммы</a:t>
            </a:r>
          </a:p>
          <a:p>
            <a:r>
              <a:rPr lang="ru-RU" dirty="0"/>
              <a:t>6.2 Правописание гласных и согласных в составе морфем и на стыке морфем</a:t>
            </a:r>
          </a:p>
          <a:p>
            <a:r>
              <a:rPr lang="ru-RU" dirty="0"/>
              <a:t>6.3 Правописание Ъ и Ь</a:t>
            </a:r>
          </a:p>
          <a:p>
            <a:r>
              <a:rPr lang="ru-RU" dirty="0"/>
              <a:t>6.4 Слитное, дефисное и раздельное написание слов разных частей речи</a:t>
            </a:r>
          </a:p>
          <a:p>
            <a:r>
              <a:rPr lang="ru-RU" dirty="0"/>
              <a:t>6.5 Слитное и раздельное написание НЕ (НИ) со словами разных частей </a:t>
            </a:r>
            <a:r>
              <a:rPr lang="ru-RU" dirty="0" smtClean="0"/>
              <a:t>речи</a:t>
            </a:r>
            <a:endParaRPr lang="ru-RU" b="1" i="1" dirty="0"/>
          </a:p>
          <a:p>
            <a:r>
              <a:rPr lang="ru-RU" dirty="0"/>
              <a:t>6.6 Н и НН в словах разных частей речи</a:t>
            </a:r>
          </a:p>
        </p:txBody>
      </p:sp>
    </p:spTree>
    <p:extLst>
      <p:ext uri="{BB962C8B-B14F-4D97-AF65-F5344CB8AC3E}">
        <p14:creationId xmlns:p14="http://schemas.microsoft.com/office/powerpoint/2010/main" val="1884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"/>
            <a:ext cx="8147248" cy="77154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Слитное </a:t>
            </a:r>
            <a:r>
              <a:rPr lang="ru-RU" sz="2700" b="1" dirty="0">
                <a:solidFill>
                  <a:srgbClr val="FF0000"/>
                </a:solidFill>
              </a:rPr>
              <a:t>и </a:t>
            </a:r>
            <a:r>
              <a:rPr lang="ru-RU" sz="2700" b="1" dirty="0" smtClean="0">
                <a:solidFill>
                  <a:srgbClr val="FF0000"/>
                </a:solidFill>
              </a:rPr>
              <a:t>раздельное правописание</a:t>
            </a:r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sz="2700" b="1" dirty="0">
                <a:solidFill>
                  <a:srgbClr val="FF0000"/>
                </a:solidFill>
              </a:rPr>
              <a:t>НЕ с </a:t>
            </a:r>
            <a:r>
              <a:rPr lang="ru-RU" sz="2700" b="1" dirty="0" smtClean="0">
                <a:solidFill>
                  <a:srgbClr val="FF0000"/>
                </a:solidFill>
              </a:rPr>
              <a:t>разными частями </a:t>
            </a:r>
            <a:r>
              <a:rPr lang="ru-RU" sz="2700" b="1" dirty="0">
                <a:solidFill>
                  <a:srgbClr val="FF0000"/>
                </a:solidFill>
              </a:rPr>
              <a:t>речи</a:t>
            </a:r>
            <a:r>
              <a:rPr lang="ru-RU" sz="4000" b="1" dirty="0">
                <a:solidFill>
                  <a:srgbClr val="FF0000"/>
                </a:solidFill>
              </a:rPr>
              <a:t/>
            </a:r>
            <a:br>
              <a:rPr lang="ru-RU" sz="4000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9542"/>
            <a:ext cx="8640960" cy="4248472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</a:t>
            </a:r>
            <a:r>
              <a:rPr lang="ru-RU" b="1" dirty="0" smtClean="0"/>
              <a:t>НЕ</a:t>
            </a:r>
            <a:r>
              <a:rPr lang="ru-RU" b="1" dirty="0"/>
              <a:t> с глаголами и </a:t>
            </a:r>
            <a:r>
              <a:rPr lang="ru-RU" b="1" dirty="0" smtClean="0"/>
              <a:t>деепричастиями:</a:t>
            </a:r>
            <a:r>
              <a:rPr lang="ru-RU" b="1" dirty="0"/>
              <a:t> частица НЕ </a:t>
            </a:r>
            <a:r>
              <a:rPr lang="ru-RU" b="1" dirty="0" smtClean="0"/>
              <a:t>  </a:t>
            </a:r>
            <a:r>
              <a:rPr lang="ru-RU" b="1" dirty="0"/>
              <a:t>пишется РАЗДЕЛЬНО (кроме случаев, когда слово без НЕ </a:t>
            </a:r>
            <a:r>
              <a:rPr lang="ru-RU" b="1" dirty="0" err="1"/>
              <a:t>не</a:t>
            </a:r>
            <a:r>
              <a:rPr lang="ru-RU" b="1" dirty="0"/>
              <a:t> </a:t>
            </a:r>
            <a:r>
              <a:rPr lang="ru-RU" b="1" dirty="0" smtClean="0"/>
              <a:t>употребляется) : ненавидеть</a:t>
            </a:r>
            <a:r>
              <a:rPr lang="ru-RU" b="1" dirty="0"/>
              <a:t>, </a:t>
            </a:r>
            <a:r>
              <a:rPr lang="ru-RU" b="1" dirty="0" smtClean="0"/>
              <a:t> не </a:t>
            </a:r>
            <a:r>
              <a:rPr lang="ru-RU" b="1" dirty="0"/>
              <a:t>любить, не делая.</a:t>
            </a:r>
          </a:p>
          <a:p>
            <a:pPr marL="0" indent="0" fontAlgn="base"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</a:t>
            </a:r>
            <a:r>
              <a:rPr lang="ru-RU" b="1" dirty="0" smtClean="0"/>
              <a:t>НЕ</a:t>
            </a:r>
            <a:r>
              <a:rPr lang="ru-RU" b="1" dirty="0"/>
              <a:t> с причастиями пишется РАЗДЕЛЬНО, если есть зависимые слова </a:t>
            </a:r>
            <a:r>
              <a:rPr lang="ru-RU" b="1" dirty="0" smtClean="0"/>
              <a:t> или </a:t>
            </a:r>
            <a:r>
              <a:rPr lang="ru-RU" b="1" dirty="0"/>
              <a:t>противопоставление с союзом А. (не решенная вовремя задача, не решенная, а списанная задача)</a:t>
            </a:r>
          </a:p>
          <a:p>
            <a:pPr marL="0" indent="0" fontAlgn="base"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</a:t>
            </a:r>
            <a:r>
              <a:rPr lang="ru-RU" b="1" dirty="0" smtClean="0"/>
              <a:t>НЕ</a:t>
            </a:r>
            <a:r>
              <a:rPr lang="ru-RU" b="1" dirty="0"/>
              <a:t> с краткими причастиями также пишется РАЗДЕЛЬНО (задача не решена). В остальных случаях пишется СЛИТНО (нерешенная задача, абсолютно нерешенная задача (слово меры и степени))</a:t>
            </a:r>
          </a:p>
          <a:p>
            <a:pPr marL="0" indent="0" fontAlgn="base">
              <a:buNone/>
            </a:pPr>
            <a:r>
              <a:rPr lang="ru-RU" b="1" dirty="0" smtClean="0">
                <a:solidFill>
                  <a:srgbClr val="FF0000"/>
                </a:solidFill>
              </a:rPr>
              <a:t>4.</a:t>
            </a:r>
            <a:r>
              <a:rPr lang="ru-RU" b="1" dirty="0" smtClean="0"/>
              <a:t>НЕ</a:t>
            </a:r>
            <a:r>
              <a:rPr lang="ru-RU" b="1" dirty="0"/>
              <a:t> с существительными, прилагательными и наречиями на-О, -Е пишется СЛИТНО, если можно заменить синонимом без НЕ и если слово не употребляется без НЕ: нехороший =плохой, нехорошо=плохо, недруг = враг, неуч =не употребляется без не.</a:t>
            </a:r>
          </a:p>
          <a:p>
            <a:pPr marL="0" indent="0" fontAlgn="base">
              <a:buNone/>
            </a:pPr>
            <a:r>
              <a:rPr lang="ru-RU" b="1" dirty="0" smtClean="0">
                <a:solidFill>
                  <a:srgbClr val="FF0000"/>
                </a:solidFill>
              </a:rPr>
              <a:t>5.</a:t>
            </a:r>
            <a:r>
              <a:rPr lang="ru-RU" b="1" dirty="0" smtClean="0"/>
              <a:t>НЕ</a:t>
            </a:r>
            <a:r>
              <a:rPr lang="ru-RU" b="1" dirty="0"/>
              <a:t> с существительными, прилагательными и наречиями на-О, -Е пишется РАЗДЕЛЬНО, если есть противопоставление с союзом А, если есть слова ДАЛЕКО НЕ, ВОВСЕ НЕ, ОТНЮДЬ НЕ, НИСКОЛЬКО НЕ, НИЧУТЬ НЕ и если нельзя заменить синонимом без НЕ и др.: не хорошо, а плохо, далеко не глупый человек, стол не деревянный.</a:t>
            </a:r>
          </a:p>
          <a:p>
            <a:pPr marL="0" indent="0" fontAlgn="base">
              <a:buNone/>
            </a:pPr>
            <a:r>
              <a:rPr lang="ru-RU" b="1" dirty="0" smtClean="0">
                <a:solidFill>
                  <a:srgbClr val="FF0000"/>
                </a:solidFill>
              </a:rPr>
              <a:t>6.</a:t>
            </a:r>
            <a:r>
              <a:rPr lang="ru-RU" b="1" dirty="0" smtClean="0"/>
              <a:t>НЕ</a:t>
            </a:r>
            <a:r>
              <a:rPr lang="ru-RU" b="1" dirty="0"/>
              <a:t> с предлогами (кроме НЕСМОТРЯ НА, НЕВЗИРАЯ НА и </a:t>
            </a:r>
            <a:r>
              <a:rPr lang="ru-RU" b="1" dirty="0" err="1"/>
              <a:t>др</a:t>
            </a:r>
            <a:r>
              <a:rPr lang="ru-RU" b="1" dirty="0"/>
              <a:t>,) союзами, частицами, числительными, местоимениями (кроме отрицательных и неопределенных) пишется РАЗДЕЛЬНО  (не пять, не ты, не с кем, НО: никто, нечто, некоторый и др.)</a:t>
            </a:r>
          </a:p>
          <a:p>
            <a:pPr marL="0" indent="0" fontAlgn="base">
              <a:buNone/>
            </a:pPr>
            <a:r>
              <a:rPr lang="ru-RU" b="1" dirty="0" smtClean="0">
                <a:solidFill>
                  <a:srgbClr val="FF0000"/>
                </a:solidFill>
              </a:rPr>
              <a:t>7.</a:t>
            </a:r>
            <a:r>
              <a:rPr lang="ru-RU" b="1" dirty="0" smtClean="0"/>
              <a:t>НЕ</a:t>
            </a:r>
            <a:r>
              <a:rPr lang="ru-RU" b="1" dirty="0"/>
              <a:t> с отрицательными и неопределенными словами пишется СЛИТНО (некто, некоторый, никто, несколько, некогда, никогда, незачем и другие)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63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5979"/>
            <a:ext cx="8003232" cy="34954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7534"/>
            <a:ext cx="8363272" cy="3967089"/>
          </a:xfrm>
        </p:spPr>
        <p:txBody>
          <a:bodyPr>
            <a:normAutofit lnSpcReduction="10000"/>
          </a:bodyPr>
          <a:lstStyle/>
          <a:p>
            <a:pPr marL="457200" lvl="1" indent="0" algn="ctr" fontAlgn="base">
              <a:buNone/>
            </a:pPr>
            <a:r>
              <a:rPr lang="ru-RU" sz="3600" b="1" dirty="0">
                <a:solidFill>
                  <a:srgbClr val="FF0000"/>
                </a:solidFill>
              </a:rPr>
              <a:t>Правописание НЕ и НИ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7030A0"/>
                </a:solidFill>
              </a:rPr>
              <a:t>Ч</a:t>
            </a:r>
            <a:r>
              <a:rPr lang="ru-RU" dirty="0" smtClean="0">
                <a:solidFill>
                  <a:srgbClr val="7030A0"/>
                </a:solidFill>
              </a:rPr>
              <a:t>астица</a:t>
            </a:r>
            <a:r>
              <a:rPr lang="ru-RU" dirty="0">
                <a:solidFill>
                  <a:srgbClr val="7030A0"/>
                </a:solidFill>
              </a:rPr>
              <a:t> </a:t>
            </a:r>
            <a:r>
              <a:rPr lang="ru-RU" b="1" dirty="0">
                <a:solidFill>
                  <a:srgbClr val="7030A0"/>
                </a:solidFill>
              </a:rPr>
              <a:t>НЕ</a:t>
            </a:r>
            <a:r>
              <a:rPr lang="ru-RU" dirty="0"/>
              <a:t> пишется в значении </a:t>
            </a:r>
            <a:r>
              <a:rPr lang="ru-RU" b="1" dirty="0"/>
              <a:t>«отрицания»</a:t>
            </a:r>
            <a:r>
              <a:rPr lang="ru-RU" dirty="0"/>
              <a:t> (не </a:t>
            </a:r>
            <a:r>
              <a:rPr lang="ru-RU" dirty="0" smtClean="0"/>
              <a:t>говорил), используется </a:t>
            </a:r>
            <a:r>
              <a:rPr lang="ru-RU" dirty="0"/>
              <a:t>в устойчивых сочетаниях (не в радость</a:t>
            </a:r>
            <a:r>
              <a:rPr lang="ru-RU" dirty="0" smtClean="0"/>
              <a:t>, не </a:t>
            </a:r>
            <a:r>
              <a:rPr lang="ru-RU" dirty="0"/>
              <a:t>к добру), входит в состав сложных союзов: </a:t>
            </a:r>
            <a:r>
              <a:rPr lang="ru-RU" i="1" dirty="0"/>
              <a:t>не то…, не </a:t>
            </a:r>
            <a:r>
              <a:rPr lang="ru-RU" i="1" dirty="0" smtClean="0"/>
              <a:t>то; </a:t>
            </a:r>
            <a:r>
              <a:rPr lang="ru-RU" i="1" dirty="0"/>
              <a:t>не только…, но </a:t>
            </a:r>
            <a:r>
              <a:rPr lang="ru-RU" i="1" dirty="0" smtClean="0"/>
              <a:t>и;</a:t>
            </a:r>
          </a:p>
          <a:p>
            <a:pPr marL="0" indent="0" fontAlgn="base">
              <a:buNone/>
            </a:pPr>
            <a:r>
              <a:rPr lang="ru-RU" i="1" dirty="0" smtClean="0"/>
              <a:t> </a:t>
            </a:r>
            <a:r>
              <a:rPr lang="ru-RU" i="1" dirty="0"/>
              <a:t>не то чтобы…,</a:t>
            </a:r>
            <a:r>
              <a:rPr lang="ru-RU" i="1" dirty="0" smtClean="0"/>
              <a:t>а; </a:t>
            </a:r>
            <a:r>
              <a:rPr lang="ru-RU" i="1" dirty="0"/>
              <a:t>пока….не и </a:t>
            </a:r>
            <a:r>
              <a:rPr lang="ru-RU" i="1" dirty="0" smtClean="0"/>
              <a:t>др.)</a:t>
            </a:r>
            <a:r>
              <a:rPr lang="ru-RU" i="1" dirty="0"/>
              <a:t>  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7030A0"/>
                </a:solidFill>
              </a:rPr>
              <a:t>Частица </a:t>
            </a:r>
            <a:r>
              <a:rPr lang="ru-RU" b="1" dirty="0">
                <a:solidFill>
                  <a:srgbClr val="7030A0"/>
                </a:solidFill>
              </a:rPr>
              <a:t>НИ</a:t>
            </a:r>
            <a:r>
              <a:rPr lang="ru-RU" dirty="0"/>
              <a:t> пишется при   </a:t>
            </a:r>
            <a:r>
              <a:rPr lang="ru-RU" b="1" dirty="0"/>
              <a:t>«усилении» отрицания </a:t>
            </a:r>
            <a:r>
              <a:rPr lang="ru-RU" dirty="0"/>
              <a:t>(при наличии слов НЕТ, НЕЛЬЗЯ, в придаточных уступительных, в повторяющемся союзе НИ…НИ (равно И..., И), перед словами ОДИН, ЕДИНЫЙ</a:t>
            </a:r>
          </a:p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Следует различать: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/>
              <a:t>никто иной – не кто иной, как</a:t>
            </a:r>
            <a:br>
              <a:rPr lang="ru-RU" dirty="0"/>
            </a:br>
            <a:r>
              <a:rPr lang="ru-RU" dirty="0"/>
              <a:t>Ни один (никто) – не один (много кто)</a:t>
            </a:r>
            <a:br>
              <a:rPr lang="ru-RU" dirty="0"/>
            </a:br>
            <a:r>
              <a:rPr lang="ru-RU" dirty="0"/>
              <a:t>Ни разу (никогда)– не раз (много раз)</a:t>
            </a:r>
          </a:p>
        </p:txBody>
      </p:sp>
    </p:spTree>
    <p:extLst>
      <p:ext uri="{BB962C8B-B14F-4D97-AF65-F5344CB8AC3E}">
        <p14:creationId xmlns:p14="http://schemas.microsoft.com/office/powerpoint/2010/main" val="249095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92545"/>
            <a:ext cx="8640960" cy="9361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>
                <a:solidFill>
                  <a:srgbClr val="FF0000"/>
                </a:solidFill>
              </a:rPr>
              <a:t>Слитное</a:t>
            </a:r>
            <a:r>
              <a:rPr lang="ru-RU" sz="2700" b="1" dirty="0">
                <a:solidFill>
                  <a:srgbClr val="FF0000"/>
                </a:solidFill>
              </a:rPr>
              <a:t>, дефисное, </a:t>
            </a:r>
            <a:r>
              <a:rPr lang="ru-RU" sz="2700" b="1" dirty="0" smtClean="0">
                <a:solidFill>
                  <a:srgbClr val="FF0000"/>
                </a:solidFill>
              </a:rPr>
              <a:t>раздельное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написание </a:t>
            </a:r>
            <a:r>
              <a:rPr lang="ru-RU" sz="2700" b="1" dirty="0">
                <a:solidFill>
                  <a:srgbClr val="FF0000"/>
                </a:solidFill>
              </a:rPr>
              <a:t>слов различных </a:t>
            </a:r>
            <a:r>
              <a:rPr lang="ru-RU" sz="2700" b="1" dirty="0" err="1">
                <a:solidFill>
                  <a:srgbClr val="FF0000"/>
                </a:solidFill>
              </a:rPr>
              <a:t>частеи</a:t>
            </a:r>
            <a:r>
              <a:rPr lang="ru-RU" sz="2700" b="1" dirty="0">
                <a:solidFill>
                  <a:srgbClr val="FF0000"/>
                </a:solidFill>
              </a:rPr>
              <a:t>̆ речи</a:t>
            </a:r>
            <a:r>
              <a:rPr lang="ru-RU" sz="2700" b="1" dirty="0"/>
              <a:t> </a:t>
            </a:r>
            <a:r>
              <a:rPr lang="ru-RU" b="1" dirty="0"/>
              <a:t> 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43558"/>
            <a:ext cx="8856984" cy="4176464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r>
              <a:rPr lang="ru-RU" sz="5600" b="1" dirty="0" err="1">
                <a:solidFill>
                  <a:srgbClr val="7030A0"/>
                </a:solidFill>
              </a:rPr>
              <a:t>Cлова</a:t>
            </a:r>
            <a:r>
              <a:rPr lang="ru-RU" sz="5600" b="1" dirty="0">
                <a:solidFill>
                  <a:srgbClr val="7030A0"/>
                </a:solidFill>
              </a:rPr>
              <a:t> ЧТО(БЫ), ТО(ЖЕ), ТАК(ЖЕ), ЗА(ТО)</a:t>
            </a:r>
            <a:r>
              <a:rPr lang="ru-RU" sz="5600" b="1" dirty="0"/>
              <a:t> имеют как слитное, так и раздельное написание. Если это союз и его можно заменить другими союзами (Чтобы=для того чтобы. Тоже, также = и), то пиши слитно. </a:t>
            </a:r>
            <a:r>
              <a:rPr lang="ru-RU" sz="5600" b="1" dirty="0" smtClean="0"/>
              <a:t>    </a:t>
            </a:r>
          </a:p>
          <a:p>
            <a:pPr marL="0" indent="0" fontAlgn="base">
              <a:buNone/>
            </a:pPr>
            <a:r>
              <a:rPr lang="ru-RU" sz="5600" b="1" dirty="0" smtClean="0"/>
              <a:t> </a:t>
            </a:r>
            <a:r>
              <a:rPr lang="ru-RU" sz="5600" b="1" dirty="0" smtClean="0">
                <a:solidFill>
                  <a:srgbClr val="FF0000"/>
                </a:solidFill>
              </a:rPr>
              <a:t>Примеры</a:t>
            </a:r>
            <a:r>
              <a:rPr lang="ru-RU" sz="5600" b="1" dirty="0">
                <a:solidFill>
                  <a:srgbClr val="FF0000"/>
                </a:solidFill>
              </a:rPr>
              <a:t>: </a:t>
            </a:r>
            <a:r>
              <a:rPr lang="ru-RU" sz="5600" b="1" dirty="0"/>
              <a:t>Я пришел, чтобы (для того чтобы) победить. (И) Я тоже хочу в парк. (И)Он также был там. Он был не очень красивым, зато (но) хорошим. </a:t>
            </a:r>
            <a:r>
              <a:rPr lang="ru-RU" sz="5600" b="1" dirty="0" smtClean="0"/>
              <a:t/>
            </a:r>
            <a:br>
              <a:rPr lang="ru-RU" sz="5600" b="1" dirty="0" smtClean="0"/>
            </a:br>
            <a:r>
              <a:rPr lang="ru-RU" sz="5600" b="1" dirty="0" smtClean="0">
                <a:solidFill>
                  <a:srgbClr val="7030A0"/>
                </a:solidFill>
              </a:rPr>
              <a:t>Частицы</a:t>
            </a:r>
            <a:r>
              <a:rPr lang="ru-RU" sz="5600" b="1" dirty="0">
                <a:solidFill>
                  <a:srgbClr val="7030A0"/>
                </a:solidFill>
              </a:rPr>
              <a:t> БЫ, ЛИ, ЖЕ  пишутся РАЗДЕЛЬНО. </a:t>
            </a:r>
          </a:p>
          <a:p>
            <a:pPr marL="0" indent="0" fontAlgn="base">
              <a:buNone/>
            </a:pPr>
            <a:r>
              <a:rPr lang="ru-RU" sz="5600" b="1" dirty="0">
                <a:solidFill>
                  <a:srgbClr val="7030A0"/>
                </a:solidFill>
              </a:rPr>
              <a:t>Частицы </a:t>
            </a:r>
            <a:r>
              <a:rPr lang="ru-RU" sz="5600" b="1" dirty="0" smtClean="0">
                <a:solidFill>
                  <a:srgbClr val="7030A0"/>
                </a:solidFill>
              </a:rPr>
              <a:t>-ТО</a:t>
            </a:r>
            <a:r>
              <a:rPr lang="ru-RU" sz="5600" b="1" dirty="0">
                <a:solidFill>
                  <a:srgbClr val="7030A0"/>
                </a:solidFill>
              </a:rPr>
              <a:t>, </a:t>
            </a:r>
            <a:r>
              <a:rPr lang="ru-RU" sz="5600" b="1" dirty="0" smtClean="0">
                <a:solidFill>
                  <a:srgbClr val="7030A0"/>
                </a:solidFill>
              </a:rPr>
              <a:t>-ЛИБО</a:t>
            </a:r>
            <a:r>
              <a:rPr lang="ru-RU" sz="5600" b="1" dirty="0">
                <a:solidFill>
                  <a:srgbClr val="7030A0"/>
                </a:solidFill>
              </a:rPr>
              <a:t>, </a:t>
            </a:r>
            <a:r>
              <a:rPr lang="ru-RU" sz="5600" b="1" dirty="0" smtClean="0">
                <a:solidFill>
                  <a:srgbClr val="7030A0"/>
                </a:solidFill>
              </a:rPr>
              <a:t>-НИБУДЬ</a:t>
            </a:r>
            <a:r>
              <a:rPr lang="ru-RU" sz="5600" b="1" dirty="0">
                <a:solidFill>
                  <a:srgbClr val="7030A0"/>
                </a:solidFill>
              </a:rPr>
              <a:t>, </a:t>
            </a:r>
            <a:r>
              <a:rPr lang="ru-RU" sz="5600" b="1" dirty="0" smtClean="0">
                <a:solidFill>
                  <a:srgbClr val="7030A0"/>
                </a:solidFill>
              </a:rPr>
              <a:t>-ТАКИ</a:t>
            </a:r>
            <a:r>
              <a:rPr lang="ru-RU" sz="5600" b="1" dirty="0">
                <a:solidFill>
                  <a:srgbClr val="7030A0"/>
                </a:solidFill>
              </a:rPr>
              <a:t>, </a:t>
            </a:r>
            <a:r>
              <a:rPr lang="ru-RU" sz="5600" b="1" dirty="0" smtClean="0">
                <a:solidFill>
                  <a:srgbClr val="7030A0"/>
                </a:solidFill>
              </a:rPr>
              <a:t>-КА</a:t>
            </a:r>
            <a:r>
              <a:rPr lang="ru-RU" sz="5600" b="1" dirty="0">
                <a:solidFill>
                  <a:srgbClr val="7030A0"/>
                </a:solidFill>
              </a:rPr>
              <a:t>, </a:t>
            </a:r>
            <a:r>
              <a:rPr lang="ru-RU" sz="5600" b="1" dirty="0" smtClean="0">
                <a:solidFill>
                  <a:srgbClr val="7030A0"/>
                </a:solidFill>
              </a:rPr>
              <a:t>приставка КОЕ-</a:t>
            </a:r>
            <a:r>
              <a:rPr lang="ru-RU" sz="5600" b="1" dirty="0">
                <a:solidFill>
                  <a:srgbClr val="7030A0"/>
                </a:solidFill>
              </a:rPr>
              <a:t> пишутся ЧЕРЕЗ </a:t>
            </a:r>
            <a:r>
              <a:rPr lang="ru-RU" sz="5600" b="1" dirty="0" smtClean="0">
                <a:solidFill>
                  <a:srgbClr val="7030A0"/>
                </a:solidFill>
              </a:rPr>
              <a:t>ДЕФИС. </a:t>
            </a:r>
          </a:p>
          <a:p>
            <a:pPr marL="0" indent="0" fontAlgn="base">
              <a:buNone/>
            </a:pPr>
            <a:r>
              <a:rPr lang="ru-RU" sz="5600" b="1" dirty="0" smtClean="0"/>
              <a:t> </a:t>
            </a:r>
            <a:br>
              <a:rPr lang="ru-RU" sz="5600" b="1" dirty="0" smtClean="0"/>
            </a:br>
            <a:r>
              <a:rPr lang="ru-RU" sz="5600" b="1" dirty="0" smtClean="0">
                <a:solidFill>
                  <a:srgbClr val="7030A0"/>
                </a:solidFill>
              </a:rPr>
              <a:t>Союз</a:t>
            </a:r>
            <a:r>
              <a:rPr lang="ru-RU" sz="5600" b="1" dirty="0">
                <a:solidFill>
                  <a:srgbClr val="7030A0"/>
                </a:solidFill>
              </a:rPr>
              <a:t> ТО ЕСТЬ пишется </a:t>
            </a:r>
            <a:r>
              <a:rPr lang="ru-RU" sz="5600" b="1" dirty="0" smtClean="0">
                <a:solidFill>
                  <a:srgbClr val="7030A0"/>
                </a:solidFill>
              </a:rPr>
              <a:t>РАЗДЕЛЬНО.</a:t>
            </a:r>
            <a:r>
              <a:rPr lang="ru-RU" sz="5600" b="1" dirty="0"/>
              <a:t> </a:t>
            </a:r>
          </a:p>
          <a:p>
            <a:pPr marL="0" indent="0" fontAlgn="base">
              <a:buNone/>
            </a:pPr>
            <a:r>
              <a:rPr lang="ru-RU" sz="5600" b="1" dirty="0">
                <a:solidFill>
                  <a:srgbClr val="7030A0"/>
                </a:solidFill>
              </a:rPr>
              <a:t>Предлоги В ТЕЧЕНИЕ, В ПРОДОЛЖЕНИЕ, В ЗАКЛЮЧЕНИЕ, В ОТЛИЧИЕ,</a:t>
            </a:r>
            <a:r>
              <a:rPr lang="ru-RU" sz="5600" b="1" dirty="0"/>
              <a:t> (в конце может быть И, если это не просто предлог, а сочетание предлога с существительным) </a:t>
            </a:r>
            <a:r>
              <a:rPr lang="ru-RU" sz="5600" b="1" dirty="0">
                <a:solidFill>
                  <a:srgbClr val="7030A0"/>
                </a:solidFill>
              </a:rPr>
              <a:t>В ЦЕЛЯХ, В СИЛУ, В МЕРУ, В ОБЛАСТИ, НА ПРОТЯЖЕНИИ, В ОТНОШЕНИИ, ЗА ИСКЛЮЧЕНИЕМ, ЗА СЧЕТ, НЕ СЧИТАЯ пишутся всегда РАЗДЕЛЬНО.</a:t>
            </a:r>
            <a:r>
              <a:rPr lang="ru-RU" sz="5600" b="1" dirty="0"/>
              <a:t> (В течение суток, в продолжение дня и др.)</a:t>
            </a:r>
          </a:p>
          <a:p>
            <a:pPr marL="0" indent="0" fontAlgn="base">
              <a:buNone/>
            </a:pPr>
            <a:r>
              <a:rPr lang="ru-RU" sz="5600" b="1" dirty="0">
                <a:solidFill>
                  <a:srgbClr val="7030A0"/>
                </a:solidFill>
              </a:rPr>
              <a:t>Предлоги НЕСМОТРЯ НА и НЕВЗИРАЯ НА </a:t>
            </a:r>
            <a:r>
              <a:rPr lang="ru-RU" sz="5600" b="1" dirty="0" smtClean="0">
                <a:solidFill>
                  <a:srgbClr val="7030A0"/>
                </a:solidFill>
              </a:rPr>
              <a:t>пишутся в два слова</a:t>
            </a:r>
            <a:r>
              <a:rPr lang="ru-RU" sz="5600" b="1" dirty="0" smtClean="0"/>
              <a:t>, </a:t>
            </a:r>
            <a:r>
              <a:rPr lang="ru-RU" sz="5600" b="1" dirty="0"/>
              <a:t>а если перед нами НЕ + деепричастие НЕ СМОТРЯ НА и НЕ ВЗИРАЯ НА, то пишем в три слова.  (Несмотря на обстоятельства (вопреки им). Не смотря себе под ноги. (не (что делая?) смотря)</a:t>
            </a:r>
          </a:p>
          <a:p>
            <a:pPr marL="0" indent="0" fontAlgn="base">
              <a:buNone/>
            </a:pPr>
            <a:r>
              <a:rPr lang="ru-RU" sz="5600" b="1" dirty="0" smtClean="0">
                <a:solidFill>
                  <a:srgbClr val="7030A0"/>
                </a:solidFill>
              </a:rPr>
              <a:t>Слова</a:t>
            </a:r>
            <a:r>
              <a:rPr lang="ru-RU" sz="5600" b="1" dirty="0">
                <a:solidFill>
                  <a:srgbClr val="7030A0"/>
                </a:solidFill>
              </a:rPr>
              <a:t> (В)ВИДУ, (В)МЕСТО, (В)РОДЕ, (В)СЛЕДСТВИЕ, (НА)ПОДОБИЕ, (НА)СЧЕТ, (С)ВЕРХ, (В)СЛЕД, (НА)ВСТРЕЧУ пишем СЛИТНО, если это предлоги</a:t>
            </a:r>
            <a:r>
              <a:rPr lang="ru-RU" sz="5600" b="1" dirty="0"/>
              <a:t> (и их можно заменить другими предлогами). Если перед нами предлог + существительное, то пишем </a:t>
            </a:r>
            <a:r>
              <a:rPr lang="ru-RU" sz="5600" b="1" dirty="0" smtClean="0"/>
              <a:t>раздельно.</a:t>
            </a:r>
            <a:r>
              <a:rPr lang="ru-RU" sz="5600" b="1" dirty="0"/>
              <a:t/>
            </a:r>
            <a:br>
              <a:rPr lang="ru-RU" sz="5600" b="1" dirty="0"/>
            </a:br>
            <a:r>
              <a:rPr lang="ru-RU" sz="5600" b="1" dirty="0">
                <a:solidFill>
                  <a:srgbClr val="FF0000"/>
                </a:solidFill>
              </a:rPr>
              <a:t>Примеры: </a:t>
            </a:r>
            <a:r>
              <a:rPr lang="ru-RU" sz="5600" b="1" dirty="0"/>
              <a:t>Поговорить насчет работы= о работе. Положить деньги на (твой) счет.  Он вроде ушел. Изменяется в(женском) роде, числе и падеже</a:t>
            </a:r>
            <a:r>
              <a:rPr lang="ru-RU" sz="5600" b="1" dirty="0" smtClean="0"/>
              <a:t>. Предлоги</a:t>
            </a:r>
            <a:r>
              <a:rPr lang="ru-RU" sz="5600" b="1" dirty="0"/>
              <a:t> ИЗ-ЗА, ИЗ-ПОД, ПО-НАД пишутся черед дефис. </a:t>
            </a:r>
          </a:p>
          <a:p>
            <a:pPr marL="0" indent="0" algn="ctr" fontAlgn="base">
              <a:buNone/>
            </a:pPr>
            <a:r>
              <a:rPr lang="ru-RU" sz="4400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47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2816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71550"/>
            <a:ext cx="7886700" cy="3861173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b="1" dirty="0">
                <a:solidFill>
                  <a:srgbClr val="FF0000"/>
                </a:solidFill>
              </a:rPr>
              <a:t>ПОЛ</a:t>
            </a:r>
            <a:r>
              <a:rPr lang="ru-RU" dirty="0"/>
              <a:t> с существительными </a:t>
            </a:r>
            <a:r>
              <a:rPr lang="ru-RU" dirty="0" smtClean="0"/>
              <a:t>пишется </a:t>
            </a:r>
            <a:r>
              <a:rPr lang="ru-RU" b="1" dirty="0" smtClean="0">
                <a:solidFill>
                  <a:srgbClr val="FF0000"/>
                </a:solidFill>
              </a:rPr>
              <a:t>СЛИТНО</a:t>
            </a:r>
            <a:r>
              <a:rPr lang="ru-RU" b="1" dirty="0">
                <a:solidFill>
                  <a:srgbClr val="FF0000"/>
                </a:solidFill>
              </a:rPr>
              <a:t>,</a:t>
            </a:r>
            <a:r>
              <a:rPr lang="ru-RU" b="1" dirty="0"/>
              <a:t> </a:t>
            </a:r>
            <a:r>
              <a:rPr lang="ru-RU" dirty="0"/>
              <a:t>если существительное начинается на </a:t>
            </a:r>
            <a:r>
              <a:rPr lang="ru-RU" dirty="0" smtClean="0"/>
              <a:t>согласную, кроме Л </a:t>
            </a:r>
            <a:r>
              <a:rPr lang="ru-RU" dirty="0"/>
              <a:t>(полпомидора).</a:t>
            </a:r>
            <a:br>
              <a:rPr lang="ru-RU" dirty="0"/>
            </a:br>
            <a:r>
              <a:rPr lang="ru-RU" b="1" dirty="0" smtClean="0">
                <a:solidFill>
                  <a:srgbClr val="FF0000"/>
                </a:solidFill>
              </a:rPr>
              <a:t>Пол</a:t>
            </a:r>
            <a:r>
              <a:rPr lang="ru-RU" dirty="0" smtClean="0"/>
              <a:t> пишется </a:t>
            </a:r>
            <a:r>
              <a:rPr lang="ru-RU" dirty="0" smtClean="0">
                <a:solidFill>
                  <a:srgbClr val="FF0000"/>
                </a:solidFill>
              </a:rPr>
              <a:t>через</a:t>
            </a:r>
            <a:r>
              <a:rPr lang="ru-RU" dirty="0">
                <a:solidFill>
                  <a:srgbClr val="FF0000"/>
                </a:solidFill>
              </a:rPr>
              <a:t> </a:t>
            </a:r>
            <a:r>
              <a:rPr lang="ru-RU" b="1" dirty="0">
                <a:solidFill>
                  <a:srgbClr val="FF0000"/>
                </a:solidFill>
              </a:rPr>
              <a:t>ДЕФИС</a:t>
            </a:r>
            <a:r>
              <a:rPr lang="ru-RU" dirty="0"/>
              <a:t>, если существительное начинается на</a:t>
            </a:r>
            <a:r>
              <a:rPr lang="ru-RU" dirty="0">
                <a:solidFill>
                  <a:srgbClr val="7030A0"/>
                </a:solidFill>
              </a:rPr>
              <a:t> </a:t>
            </a:r>
            <a:r>
              <a:rPr lang="ru-RU" b="1" dirty="0">
                <a:solidFill>
                  <a:srgbClr val="7030A0"/>
                </a:solidFill>
              </a:rPr>
              <a:t>Л</a:t>
            </a:r>
            <a:r>
              <a:rPr lang="ru-RU" dirty="0">
                <a:solidFill>
                  <a:srgbClr val="7030A0"/>
                </a:solidFill>
              </a:rPr>
              <a:t> </a:t>
            </a:r>
            <a:r>
              <a:rPr lang="ru-RU" dirty="0"/>
              <a:t>(пол-лимона), </a:t>
            </a:r>
            <a:r>
              <a:rPr lang="ru-RU" b="1" dirty="0">
                <a:solidFill>
                  <a:srgbClr val="7030A0"/>
                </a:solidFill>
              </a:rPr>
              <a:t>прописную букву</a:t>
            </a:r>
            <a:r>
              <a:rPr lang="ru-RU" dirty="0"/>
              <a:t> (пол-Москвы) и </a:t>
            </a:r>
            <a:r>
              <a:rPr lang="ru-RU" b="1" dirty="0">
                <a:solidFill>
                  <a:srgbClr val="7030A0"/>
                </a:solidFill>
              </a:rPr>
              <a:t>гласную</a:t>
            </a:r>
            <a:r>
              <a:rPr lang="ru-RU" dirty="0"/>
              <a:t> (пол-арбуза).</a:t>
            </a:r>
            <a:br>
              <a:rPr lang="ru-RU" dirty="0"/>
            </a:br>
            <a:r>
              <a:rPr lang="ru-RU" b="1" dirty="0">
                <a:solidFill>
                  <a:srgbClr val="FF0000"/>
                </a:solidFill>
              </a:rPr>
              <a:t>РАЗДЕЛЬНО,</a:t>
            </a:r>
            <a:r>
              <a:rPr lang="ru-RU" b="1" dirty="0"/>
              <a:t> </a:t>
            </a:r>
            <a:r>
              <a:rPr lang="ru-RU" dirty="0"/>
              <a:t>если между </a:t>
            </a:r>
            <a:r>
              <a:rPr lang="ru-RU" b="1" dirty="0">
                <a:solidFill>
                  <a:srgbClr val="FF0000"/>
                </a:solidFill>
              </a:rPr>
              <a:t>ПОЛ</a:t>
            </a:r>
            <a:r>
              <a:rPr lang="ru-RU" dirty="0">
                <a:solidFill>
                  <a:srgbClr val="FF0000"/>
                </a:solidFill>
              </a:rPr>
              <a:t> </a:t>
            </a:r>
            <a:r>
              <a:rPr lang="ru-RU" dirty="0"/>
              <a:t>и существительным есть еще прилагательное (пол </a:t>
            </a:r>
            <a:r>
              <a:rPr lang="ru-RU" dirty="0">
                <a:solidFill>
                  <a:srgbClr val="0070C0"/>
                </a:solidFill>
              </a:rPr>
              <a:t>чайной</a:t>
            </a:r>
            <a:r>
              <a:rPr lang="ru-RU" dirty="0"/>
              <a:t> ложки)</a:t>
            </a:r>
            <a:br>
              <a:rPr lang="ru-RU" dirty="0"/>
            </a:br>
            <a:r>
              <a:rPr lang="ru-RU" b="1" dirty="0">
                <a:solidFill>
                  <a:srgbClr val="FF0000"/>
                </a:solidFill>
              </a:rPr>
              <a:t>Исключение:</a:t>
            </a:r>
            <a:r>
              <a:rPr lang="ru-RU" dirty="0"/>
              <a:t> </a:t>
            </a:r>
            <a:r>
              <a:rPr lang="ru-RU" b="1" dirty="0" smtClean="0"/>
              <a:t>поллитровка</a:t>
            </a:r>
          </a:p>
          <a:p>
            <a:pPr marL="0" indent="0" fontAlgn="base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ПОЛУ</a:t>
            </a:r>
            <a:r>
              <a:rPr lang="ru-RU" b="1" dirty="0" smtClean="0"/>
              <a:t> пишется слитно.</a:t>
            </a:r>
          </a:p>
          <a:p>
            <a:pPr marL="0" indent="0" fontAlgn="base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Большинство</a:t>
            </a:r>
            <a:r>
              <a:rPr lang="ru-RU" dirty="0"/>
              <a:t> </a:t>
            </a:r>
            <a:r>
              <a:rPr lang="ru-RU" b="1" dirty="0"/>
              <a:t>НАРЕЧИЙ</a:t>
            </a:r>
            <a:r>
              <a:rPr lang="ru-RU" dirty="0"/>
              <a:t> пишутся </a:t>
            </a:r>
            <a:r>
              <a:rPr lang="ru-RU" b="1" dirty="0"/>
              <a:t>СЛИТНО.</a:t>
            </a:r>
            <a:r>
              <a:rPr lang="ru-RU" dirty="0"/>
              <a:t> </a:t>
            </a:r>
            <a:endParaRPr lang="ru-RU" dirty="0" smtClean="0"/>
          </a:p>
          <a:p>
            <a:pPr marL="0" indent="0" fontAlgn="base">
              <a:buNone/>
            </a:pPr>
            <a:r>
              <a:rPr lang="ru-RU" dirty="0" smtClean="0"/>
              <a:t>Через</a:t>
            </a:r>
            <a:r>
              <a:rPr lang="ru-RU" dirty="0"/>
              <a:t> </a:t>
            </a:r>
            <a:r>
              <a:rPr lang="ru-RU" b="1" dirty="0"/>
              <a:t>дефис</a:t>
            </a:r>
            <a:r>
              <a:rPr lang="ru-RU" dirty="0"/>
              <a:t> пишем, если есть приставки </a:t>
            </a:r>
            <a:r>
              <a:rPr lang="ru-RU" b="1" dirty="0" smtClean="0"/>
              <a:t>ПО-, В-, ВО-</a:t>
            </a:r>
            <a:r>
              <a:rPr lang="ru-RU" b="1" dirty="0"/>
              <a:t> </a:t>
            </a:r>
            <a:r>
              <a:rPr lang="ru-RU" dirty="0"/>
              <a:t>в сочетании с </a:t>
            </a:r>
            <a:r>
              <a:rPr lang="ru-RU" dirty="0" smtClean="0"/>
              <a:t>суффиксами-</a:t>
            </a:r>
            <a:r>
              <a:rPr lang="ru-RU" dirty="0"/>
              <a:t> </a:t>
            </a:r>
            <a:r>
              <a:rPr lang="ru-RU" b="1" dirty="0"/>
              <a:t>ОМУ, </a:t>
            </a:r>
            <a:r>
              <a:rPr lang="ru-RU" b="1" dirty="0" smtClean="0"/>
              <a:t>-ЕМУ</a:t>
            </a:r>
            <a:r>
              <a:rPr lang="ru-RU" b="1" dirty="0"/>
              <a:t>, </a:t>
            </a:r>
            <a:r>
              <a:rPr lang="ru-RU" b="1" dirty="0" smtClean="0"/>
              <a:t>-ЫХ</a:t>
            </a:r>
            <a:r>
              <a:rPr lang="ru-RU" b="1" dirty="0"/>
              <a:t>, </a:t>
            </a:r>
            <a:r>
              <a:rPr lang="ru-RU" b="1" dirty="0" smtClean="0"/>
              <a:t>-ИХ</a:t>
            </a:r>
            <a:r>
              <a:rPr lang="ru-RU" b="1" dirty="0"/>
              <a:t>, </a:t>
            </a:r>
            <a:r>
              <a:rPr lang="ru-RU" b="1" dirty="0" smtClean="0"/>
              <a:t>-И</a:t>
            </a:r>
            <a:r>
              <a:rPr lang="ru-RU" dirty="0"/>
              <a:t> (</a:t>
            </a:r>
            <a:r>
              <a:rPr lang="ru-RU" b="1" dirty="0"/>
              <a:t>по-хорошему, во-первых, по-волчьи, в-третьих</a:t>
            </a:r>
            <a:r>
              <a:rPr lang="ru-RU" dirty="0"/>
              <a:t>)</a:t>
            </a:r>
          </a:p>
          <a:p>
            <a:pPr marL="0" indent="0" fontAlgn="base">
              <a:buNone/>
            </a:pPr>
            <a:r>
              <a:rPr lang="ru-RU" b="1" dirty="0"/>
              <a:t>	</a:t>
            </a:r>
            <a:r>
              <a:rPr lang="ru-RU" b="1" dirty="0" smtClean="0"/>
              <a:t>	Правописание </a:t>
            </a:r>
            <a:r>
              <a:rPr lang="ru-RU" b="1" dirty="0"/>
              <a:t>словарных слов</a:t>
            </a:r>
          </a:p>
          <a:p>
            <a:pPr marL="0" indent="0">
              <a:buNone/>
            </a:pPr>
            <a:r>
              <a:rPr lang="ru-RU" dirty="0"/>
              <a:t>Такие слова следует запомнить.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60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1376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483518"/>
            <a:ext cx="7886700" cy="414920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FontTx/>
              <a:buNone/>
              <a:defRPr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 орфографический анализ слов. Укажите варианты ответов, в которых дано верное объяснение написания выделенного слова. Запишите номера этих ответов.</a:t>
            </a:r>
          </a:p>
          <a:p>
            <a:pPr marL="609600" indent="-609600" algn="just">
              <a:buFontTx/>
              <a:buAutoNum type="arabicParenR"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ИГРАЕШЬ (в прятки) — на конце глагола после шипящего буква Ь пишется. </a:t>
            </a:r>
          </a:p>
          <a:p>
            <a:pPr marL="609600" indent="-609600" algn="just">
              <a:buFontTx/>
              <a:buAutoNum type="arabicParenR"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ПРИШКОЛЬНЫЙ (участок) — приставка ПРИ- пишется в значении неполноты действия. </a:t>
            </a:r>
          </a:p>
          <a:p>
            <a:pPr marL="609600" indent="-609600" algn="just">
              <a:buFontTx/>
              <a:buAutoNum type="arabicParenR"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НЕКУДА (спешить) — с местоимением НЕ пишется всегда слитно. </a:t>
            </a:r>
          </a:p>
          <a:p>
            <a:pPr marL="609600" indent="-609600" algn="just">
              <a:buFontTx/>
              <a:buAutoNum type="arabicParenR"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ПОДЪЕЗД — перед буквами Е, Ё, Ю, Я после приставок на согласные пишется разделительный Ъ.</a:t>
            </a:r>
          </a:p>
          <a:p>
            <a:pPr marL="609600" indent="-609600" algn="just">
              <a:buFontTx/>
              <a:buAutoNum type="arabicParenR"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ЦИРКУЛЬ — в корне слове буква И обозначает мягкость предшествующего согласного.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 </a:t>
            </a:r>
            <a:r>
              <a:rPr lang="ru-RU" b="1" dirty="0" smtClean="0"/>
              <a:t>Ответ: 14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0861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Знание правил и тренировка – залог успеха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ctr">
              <a:buNone/>
            </a:pPr>
            <a:r>
              <a:rPr lang="ru-RU" alt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Тренируйтесь</a:t>
            </a:r>
            <a:r>
              <a:rPr lang="ru-RU" alt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609600" indent="-609600" algn="ctr">
              <a:buNone/>
            </a:pPr>
            <a:r>
              <a:rPr lang="ru-RU" alt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Удачи на экзамене!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96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6417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Интернет-источники:</a:t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627534"/>
            <a:ext cx="7886700" cy="4005189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http://pix-batl.ru/toimg/32/yarko_siniy_fon_1920x1080.jpg</a:t>
            </a:r>
            <a:endParaRPr lang="ru-RU" sz="2800" dirty="0" smtClean="0"/>
          </a:p>
          <a:p>
            <a:r>
              <a:rPr lang="en-US" sz="2800" dirty="0" smtClean="0">
                <a:hlinkClick r:id="rId3"/>
              </a:rPr>
              <a:t>http://www.playcast.ru/uploads/2016/02/21/17430603.png</a:t>
            </a:r>
            <a:endParaRPr lang="ru-RU" sz="2800" dirty="0" smtClean="0"/>
          </a:p>
          <a:p>
            <a:r>
              <a:rPr lang="en-US" sz="2800" dirty="0" smtClean="0">
                <a:hlinkClick r:id="rId4"/>
              </a:rPr>
              <a:t>https://rustutors.ru/</a:t>
            </a:r>
            <a:endParaRPr lang="ru-RU" sz="2800" dirty="0" smtClean="0"/>
          </a:p>
          <a:p>
            <a:r>
              <a:rPr lang="en-US" sz="2800" dirty="0">
                <a:hlinkClick r:id="rId5"/>
              </a:rPr>
              <a:t>https://</a:t>
            </a:r>
            <a:r>
              <a:rPr lang="en-US" sz="2800" dirty="0" smtClean="0">
                <a:hlinkClick r:id="rId5"/>
              </a:rPr>
              <a:t>easyen.ru/load/russkij_jazyk/gia/prezentacija_orfograficheskij_analiz_zadanie_5/59-1-0-73458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(фрагменты из презентации Е. В. Щербаковой, МАОУ СОШ № 2, г. Реж)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11861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Алгоритм выполнения задания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43558"/>
            <a:ext cx="8640960" cy="3960440"/>
          </a:xfrm>
        </p:spPr>
        <p:txBody>
          <a:bodyPr>
            <a:normAutofit fontScale="92500" lnSpcReduction="20000"/>
          </a:bodyPr>
          <a:lstStyle/>
          <a:p>
            <a:endParaRPr lang="ru-RU" b="1" dirty="0" smtClean="0"/>
          </a:p>
          <a:p>
            <a:r>
              <a:rPr lang="ru-RU" b="1" dirty="0" smtClean="0"/>
              <a:t>Обратите </a:t>
            </a:r>
            <a:r>
              <a:rPr lang="ru-RU" b="1" dirty="0"/>
              <a:t>внимание на то, что в словах нет пропущенных орфограмм. Это значит, что важно </a:t>
            </a:r>
            <a:r>
              <a:rPr lang="ru-RU" b="1" dirty="0">
                <a:solidFill>
                  <a:srgbClr val="7030A0"/>
                </a:solidFill>
              </a:rPr>
              <a:t>предварительно разобрать слово по составу </a:t>
            </a:r>
            <a:r>
              <a:rPr lang="ru-RU" b="1" dirty="0"/>
              <a:t>и/или </a:t>
            </a:r>
            <a:r>
              <a:rPr lang="ru-RU" b="1" dirty="0">
                <a:solidFill>
                  <a:srgbClr val="7030A0"/>
                </a:solidFill>
              </a:rPr>
              <a:t>определить часть речи</a:t>
            </a:r>
            <a:r>
              <a:rPr lang="ru-RU" b="1" dirty="0"/>
              <a:t>.</a:t>
            </a:r>
          </a:p>
          <a:p>
            <a:r>
              <a:rPr lang="ru-RU" b="1" dirty="0"/>
              <a:t>Определяем часть речи каждого слова и делим слова на морфемы (приставки, корни, суффиксы, окончания)</a:t>
            </a:r>
          </a:p>
          <a:p>
            <a:r>
              <a:rPr lang="ru-RU" b="1" dirty="0"/>
              <a:t>Внимательно читаем правило, данное после слова.</a:t>
            </a:r>
          </a:p>
          <a:p>
            <a:r>
              <a:rPr lang="ru-RU" b="1" dirty="0"/>
              <a:t>Если написание зависит от части слова (например, гласные в корне, правописание </a:t>
            </a:r>
            <a:r>
              <a:rPr lang="ru-RU" b="1" dirty="0" smtClean="0"/>
              <a:t>приставок), </a:t>
            </a:r>
            <a:r>
              <a:rPr lang="ru-RU" b="1" dirty="0"/>
              <a:t>то соотносим написанное правило с необходимой частью данного </a:t>
            </a:r>
            <a:r>
              <a:rPr lang="ru-RU" b="1" dirty="0" smtClean="0"/>
              <a:t>слова. </a:t>
            </a:r>
            <a:endParaRPr lang="ru-RU" b="1" dirty="0"/>
          </a:p>
          <a:p>
            <a:r>
              <a:rPr lang="ru-RU" b="1" dirty="0"/>
              <a:t>Если написание слова зависит от части речи, то вспоминаем общее правило для необходимой части речи, соотносим с правилом, данным в задании. </a:t>
            </a:r>
          </a:p>
          <a:p>
            <a:r>
              <a:rPr lang="ru-RU" b="1" dirty="0">
                <a:solidFill>
                  <a:srgbClr val="FF0000"/>
                </a:solidFill>
              </a:rPr>
              <a:t>Внимательно</a:t>
            </a:r>
            <a:r>
              <a:rPr lang="ru-RU" b="1" dirty="0"/>
              <a:t> читайте формулировку задания и объяснение написания каждого слова. </a:t>
            </a:r>
            <a:r>
              <a:rPr lang="ru-RU" b="1" dirty="0">
                <a:solidFill>
                  <a:srgbClr val="FF0000"/>
                </a:solidFill>
              </a:rPr>
              <a:t>Иногда ошибка кроется </a:t>
            </a:r>
            <a:r>
              <a:rPr lang="ru-RU" b="1" dirty="0"/>
              <a:t>в том, что </a:t>
            </a:r>
            <a:r>
              <a:rPr lang="ru-RU" b="1" dirty="0">
                <a:solidFill>
                  <a:srgbClr val="7030A0"/>
                </a:solidFill>
              </a:rPr>
              <a:t>слово отнесено не к той части речи </a:t>
            </a:r>
            <a:r>
              <a:rPr lang="ru-RU" b="1" dirty="0"/>
              <a:t>или </a:t>
            </a:r>
            <a:r>
              <a:rPr lang="ru-RU" b="1" dirty="0" smtClean="0"/>
              <a:t>же </a:t>
            </a:r>
            <a:r>
              <a:rPr lang="ru-RU" b="1" dirty="0">
                <a:solidFill>
                  <a:srgbClr val="7030A0"/>
                </a:solidFill>
              </a:rPr>
              <a:t>не к тому склонению</a:t>
            </a:r>
            <a:r>
              <a:rPr lang="ru-RU" b="1" dirty="0"/>
              <a:t>, </a:t>
            </a:r>
            <a:r>
              <a:rPr lang="ru-RU" b="1" dirty="0" smtClean="0"/>
              <a:t>следовательно, </a:t>
            </a:r>
            <a:r>
              <a:rPr lang="ru-RU" b="1" dirty="0"/>
              <a:t>и само правило не может работать. </a:t>
            </a:r>
          </a:p>
        </p:txBody>
      </p:sp>
    </p:spTree>
    <p:extLst>
      <p:ext uri="{BB962C8B-B14F-4D97-AF65-F5344CB8AC3E}">
        <p14:creationId xmlns:p14="http://schemas.microsoft.com/office/powerpoint/2010/main" val="56738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95486"/>
            <a:ext cx="78867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Пример задания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627534"/>
            <a:ext cx="7886700" cy="43204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/>
              <a:t>Орфографический анализ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dirty="0"/>
              <a:t>Укажите варианты ответов, в которых дано верное объяснение </a:t>
            </a:r>
            <a:r>
              <a:rPr lang="ru-RU" dirty="0" smtClean="0"/>
              <a:t>написания выделенного </a:t>
            </a:r>
            <a:r>
              <a:rPr lang="ru-RU" dirty="0"/>
              <a:t>слова. Запишите номера этих ответов.</a:t>
            </a:r>
          </a:p>
          <a:p>
            <a:pPr marL="0" indent="0">
              <a:buNone/>
            </a:pPr>
            <a:r>
              <a:rPr lang="ru-RU" dirty="0"/>
              <a:t>1) </a:t>
            </a:r>
            <a:r>
              <a:rPr lang="ru-RU" b="1" dirty="0"/>
              <a:t>РАСЦЕНИВАТЬ </a:t>
            </a:r>
            <a:r>
              <a:rPr lang="ru-RU" i="1" dirty="0"/>
              <a:t>– </a:t>
            </a:r>
            <a:r>
              <a:rPr lang="ru-RU" dirty="0"/>
              <a:t>на конце </a:t>
            </a:r>
            <a:r>
              <a:rPr lang="ru-RU" dirty="0" smtClean="0"/>
              <a:t>приставки, оканчивающейся на -з/-с, </a:t>
            </a:r>
            <a:r>
              <a:rPr lang="ru-RU" dirty="0"/>
              <a:t>перед буквой</a:t>
            </a:r>
            <a:r>
              <a:rPr lang="ru-RU" dirty="0" smtClean="0"/>
              <a:t>, обозначающей </a:t>
            </a:r>
            <a:r>
              <a:rPr lang="ru-RU" dirty="0"/>
              <a:t>глухой согласный звук, пишется буква С.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b="1" dirty="0"/>
              <a:t>ПОДВЕДЕНЫ </a:t>
            </a:r>
            <a:r>
              <a:rPr lang="ru-RU" dirty="0"/>
              <a:t>(итоги) – в краткой форме имени </a:t>
            </a:r>
            <a:r>
              <a:rPr lang="ru-RU" dirty="0" smtClean="0"/>
              <a:t>прилагательного пишется </a:t>
            </a:r>
            <a:r>
              <a:rPr lang="ru-RU" dirty="0"/>
              <a:t>столько же Н, сколько и в полной форме </a:t>
            </a:r>
            <a:r>
              <a:rPr lang="ru-RU" dirty="0" smtClean="0"/>
              <a:t>этого прилагательного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3) </a:t>
            </a:r>
            <a:r>
              <a:rPr lang="ru-RU" b="1" dirty="0"/>
              <a:t>РАССТИЛАТЬСЯ </a:t>
            </a:r>
            <a:r>
              <a:rPr lang="ru-RU" dirty="0"/>
              <a:t>– написание безударной </a:t>
            </a:r>
            <a:r>
              <a:rPr lang="ru-RU" dirty="0" smtClean="0"/>
              <a:t>чередующейся гласной </a:t>
            </a:r>
            <a:r>
              <a:rPr lang="ru-RU" dirty="0"/>
              <a:t>в корне слова зависит от его лексического значения.</a:t>
            </a:r>
          </a:p>
          <a:p>
            <a:pPr marL="0" indent="0">
              <a:buNone/>
            </a:pPr>
            <a:r>
              <a:rPr lang="ru-RU" dirty="0"/>
              <a:t>4) (решил много) </a:t>
            </a:r>
            <a:r>
              <a:rPr lang="ru-RU" b="1" dirty="0"/>
              <a:t>ЗАДАЧ </a:t>
            </a:r>
            <a:r>
              <a:rPr lang="ru-RU" dirty="0"/>
              <a:t>– в форме множественного числа </a:t>
            </a:r>
            <a:r>
              <a:rPr lang="ru-RU" dirty="0" smtClean="0"/>
              <a:t>имени существительного </a:t>
            </a:r>
            <a:r>
              <a:rPr lang="ru-RU" dirty="0"/>
              <a:t>1</a:t>
            </a:r>
            <a:r>
              <a:rPr lang="ru-RU" dirty="0" smtClean="0"/>
              <a:t>-го </a:t>
            </a:r>
            <a:r>
              <a:rPr lang="ru-RU" dirty="0"/>
              <a:t>склонения после шипящего буква Ь</a:t>
            </a:r>
          </a:p>
          <a:p>
            <a:pPr marL="0" indent="0">
              <a:buNone/>
            </a:pPr>
            <a:r>
              <a:rPr lang="ru-RU" dirty="0"/>
              <a:t>не пишется</a:t>
            </a:r>
            <a:r>
              <a:rPr lang="ru-RU" i="1" dirty="0"/>
              <a:t>.</a:t>
            </a:r>
          </a:p>
          <a:p>
            <a:pPr marL="0" indent="0">
              <a:buNone/>
            </a:pPr>
            <a:r>
              <a:rPr lang="ru-RU" dirty="0"/>
              <a:t>5) (говорил) </a:t>
            </a:r>
            <a:r>
              <a:rPr lang="ru-RU" b="1" dirty="0"/>
              <a:t>ПО-АНГЛИЙСКИ </a:t>
            </a:r>
            <a:r>
              <a:rPr lang="ru-RU" dirty="0"/>
              <a:t>– наречие пишется через дефис</a:t>
            </a:r>
            <a:r>
              <a:rPr lang="ru-RU" dirty="0" smtClean="0"/>
              <a:t>, потому </a:t>
            </a:r>
            <a:r>
              <a:rPr lang="ru-RU" dirty="0"/>
              <a:t>что оно образовано от основы имени прилагательного </a:t>
            </a:r>
            <a:r>
              <a:rPr lang="ru-RU" dirty="0" smtClean="0"/>
              <a:t>при помощи </a:t>
            </a:r>
            <a:r>
              <a:rPr lang="ru-RU" dirty="0"/>
              <a:t>приставки ПО- и суффикса -И</a:t>
            </a:r>
            <a:r>
              <a:rPr lang="ru-RU" dirty="0" smtClean="0"/>
              <a:t>.                                      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03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5979"/>
            <a:ext cx="8075240" cy="42155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Гласные </a:t>
            </a:r>
            <a:r>
              <a:rPr lang="ru-RU" sz="3200" b="1" dirty="0">
                <a:solidFill>
                  <a:srgbClr val="FF0000"/>
                </a:solidFill>
              </a:rPr>
              <a:t>после шипящих и Ц</a:t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9542"/>
            <a:ext cx="8784976" cy="4443958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endParaRPr lang="ru-RU" sz="6800" b="1" dirty="0" smtClean="0"/>
          </a:p>
          <a:p>
            <a:pPr marL="0" indent="0" fontAlgn="base">
              <a:buNone/>
            </a:pPr>
            <a:r>
              <a:rPr lang="ru-RU" sz="6800" b="1" dirty="0" smtClean="0"/>
              <a:t>1. После </a:t>
            </a:r>
            <a:r>
              <a:rPr lang="ru-RU" sz="6800" b="1" dirty="0"/>
              <a:t>шипящих Ж, Ч, Ш, Щ в разных морфемах, как правило, пишутся буквы И, А, У.</a:t>
            </a:r>
          </a:p>
          <a:p>
            <a:pPr marL="0" indent="0" fontAlgn="base">
              <a:buNone/>
            </a:pPr>
            <a:r>
              <a:rPr lang="ru-RU" sz="6800" b="1" dirty="0">
                <a:solidFill>
                  <a:srgbClr val="FF0000"/>
                </a:solidFill>
              </a:rPr>
              <a:t>Исключения:</a:t>
            </a:r>
            <a:r>
              <a:rPr lang="ru-RU" sz="6800" b="1" i="1" dirty="0"/>
              <a:t> </a:t>
            </a:r>
            <a:r>
              <a:rPr lang="ru-RU" sz="6800" b="1" i="1" dirty="0" smtClean="0">
                <a:solidFill>
                  <a:srgbClr val="FF0000"/>
                </a:solidFill>
              </a:rPr>
              <a:t> </a:t>
            </a:r>
            <a:r>
              <a:rPr lang="ru-RU" sz="6800" b="1" i="1" dirty="0">
                <a:solidFill>
                  <a:srgbClr val="FF0000"/>
                </a:solidFill>
              </a:rPr>
              <a:t>брошюра, </a:t>
            </a:r>
            <a:r>
              <a:rPr lang="ru-RU" sz="6800" b="1" i="1" dirty="0" err="1">
                <a:solidFill>
                  <a:srgbClr val="FF0000"/>
                </a:solidFill>
              </a:rPr>
              <a:t>жюльен</a:t>
            </a:r>
            <a:r>
              <a:rPr lang="ru-RU" sz="6800" b="1" i="1" dirty="0">
                <a:solidFill>
                  <a:srgbClr val="FF0000"/>
                </a:solidFill>
              </a:rPr>
              <a:t>, парашют, жюри и т.д.</a:t>
            </a:r>
            <a:r>
              <a:rPr lang="ru-RU" sz="6800" b="1" dirty="0">
                <a:solidFill>
                  <a:srgbClr val="FF0000"/>
                </a:solidFill>
              </a:rPr>
              <a:t/>
            </a:r>
            <a:br>
              <a:rPr lang="ru-RU" sz="6800" b="1" dirty="0">
                <a:solidFill>
                  <a:srgbClr val="FF0000"/>
                </a:solidFill>
              </a:rPr>
            </a:br>
            <a:r>
              <a:rPr lang="ru-RU" sz="6800" b="1" dirty="0" smtClean="0"/>
              <a:t>2. Написание</a:t>
            </a:r>
            <a:r>
              <a:rPr lang="ru-RU" sz="6800" b="1" dirty="0"/>
              <a:t> Ы/И после Ц зависит от морфемы: в корнях пишется И, а в суффиксах и окончаниях Ы, кроме слов, оканчивающихся на -ЦИЯ, -ЦИОННЫЙ.</a:t>
            </a:r>
          </a:p>
          <a:p>
            <a:pPr marL="0" indent="0" fontAlgn="base">
              <a:buNone/>
            </a:pPr>
            <a:r>
              <a:rPr lang="ru-RU" sz="6800" b="1" dirty="0">
                <a:solidFill>
                  <a:srgbClr val="FF0000"/>
                </a:solidFill>
              </a:rPr>
              <a:t>Исключения:</a:t>
            </a:r>
            <a:r>
              <a:rPr lang="ru-RU" sz="6800" b="1" dirty="0"/>
              <a:t> </a:t>
            </a:r>
            <a:r>
              <a:rPr lang="ru-RU" sz="6800" b="1" i="1" dirty="0">
                <a:solidFill>
                  <a:srgbClr val="FF0000"/>
                </a:solidFill>
              </a:rPr>
              <a:t>цыпленок, цыкнул, цыц, на цыпочках, цыган </a:t>
            </a:r>
            <a:r>
              <a:rPr lang="ru-RU" sz="6800" b="1" i="1" dirty="0"/>
              <a:t>(Ы в корне) </a:t>
            </a:r>
            <a:r>
              <a:rPr lang="ru-RU" sz="6800" b="1" dirty="0" smtClean="0"/>
              <a:t>3.Написание</a:t>
            </a:r>
            <a:r>
              <a:rPr lang="ru-RU" sz="6800" b="1" dirty="0"/>
              <a:t> О/Ё после шипящих </a:t>
            </a:r>
            <a:r>
              <a:rPr lang="ru-RU" sz="6800" b="1" dirty="0">
                <a:solidFill>
                  <a:srgbClr val="7030A0"/>
                </a:solidFill>
              </a:rPr>
              <a:t>зависит от морфемы </a:t>
            </a:r>
            <a:r>
              <a:rPr lang="ru-RU" sz="6800" b="1" dirty="0"/>
              <a:t>(от того, где находится О/Ё) и </a:t>
            </a:r>
            <a:r>
              <a:rPr lang="ru-RU" sz="6800" b="1" dirty="0">
                <a:solidFill>
                  <a:srgbClr val="7030A0"/>
                </a:solidFill>
              </a:rPr>
              <a:t>от части речи.</a:t>
            </a:r>
            <a:r>
              <a:rPr lang="ru-RU" sz="6800" b="1" dirty="0"/>
              <a:t/>
            </a:r>
            <a:br>
              <a:rPr lang="ru-RU" sz="6800" b="1" dirty="0"/>
            </a:br>
            <a:r>
              <a:rPr lang="ru-RU" sz="6800" b="1" dirty="0" smtClean="0"/>
              <a:t>В</a:t>
            </a:r>
            <a:r>
              <a:rPr lang="ru-RU" sz="6800" b="1" dirty="0"/>
              <a:t> корнях существительных и прилагательных пишется Ё, если можно подобрать проверочное слово.</a:t>
            </a:r>
          </a:p>
          <a:p>
            <a:pPr marL="0" indent="0" fontAlgn="base">
              <a:buNone/>
            </a:pPr>
            <a:r>
              <a:rPr lang="ru-RU" sz="6800" b="1" dirty="0">
                <a:solidFill>
                  <a:srgbClr val="FF0000"/>
                </a:solidFill>
              </a:rPr>
              <a:t>Примеры: </a:t>
            </a:r>
            <a:r>
              <a:rPr lang="ru-RU" sz="6800" b="1" dirty="0"/>
              <a:t>чёрный – </a:t>
            </a:r>
            <a:r>
              <a:rPr lang="ru-RU" sz="6800" b="1" dirty="0" smtClean="0"/>
              <a:t>чернеть. </a:t>
            </a:r>
            <a:r>
              <a:rPr lang="ru-RU" sz="6800" b="1" dirty="0" smtClean="0">
                <a:solidFill>
                  <a:srgbClr val="FF0000"/>
                </a:solidFill>
              </a:rPr>
              <a:t>Исключения: шов, шорох, крыжовник, капюшон, шомпол.</a:t>
            </a:r>
          </a:p>
          <a:p>
            <a:pPr marL="0" indent="0" fontAlgn="base">
              <a:buNone/>
            </a:pPr>
            <a:r>
              <a:rPr lang="ru-RU" sz="6800" b="1" dirty="0" smtClean="0"/>
              <a:t>4. В</a:t>
            </a:r>
            <a:r>
              <a:rPr lang="ru-RU" sz="6800" b="1" dirty="0"/>
              <a:t> суффиксах и окончаниях существительных и прилагательных пишется О, если эта буква под ударением, за </a:t>
            </a:r>
            <a:r>
              <a:rPr lang="ru-RU" sz="6800" b="1" dirty="0">
                <a:solidFill>
                  <a:srgbClr val="FF0000"/>
                </a:solidFill>
              </a:rPr>
              <a:t>исключением суффиксов </a:t>
            </a:r>
            <a:r>
              <a:rPr lang="ru-RU" sz="6800" b="1" dirty="0" smtClean="0">
                <a:solidFill>
                  <a:srgbClr val="FF0000"/>
                </a:solidFill>
              </a:rPr>
              <a:t>-ЁР-</a:t>
            </a:r>
            <a:r>
              <a:rPr lang="ru-RU" sz="6800" b="1" dirty="0"/>
              <a:t> </a:t>
            </a:r>
          </a:p>
          <a:p>
            <a:pPr marL="0" indent="0" fontAlgn="base">
              <a:buNone/>
            </a:pPr>
            <a:r>
              <a:rPr lang="ru-RU" sz="6800" b="1" dirty="0">
                <a:solidFill>
                  <a:srgbClr val="FF0000"/>
                </a:solidFill>
              </a:rPr>
              <a:t>Примеры:</a:t>
            </a:r>
            <a:r>
              <a:rPr lang="ru-RU" sz="6800" b="1" dirty="0"/>
              <a:t> врачом, алычовый, но дирижёр</a:t>
            </a:r>
            <a:r>
              <a:rPr lang="ru-RU" sz="6800" b="1" dirty="0" smtClean="0"/>
              <a:t>. </a:t>
            </a:r>
            <a:br>
              <a:rPr lang="ru-RU" sz="6800" b="1" dirty="0" smtClean="0"/>
            </a:br>
            <a:r>
              <a:rPr lang="ru-RU" sz="6800" b="1" dirty="0" smtClean="0"/>
              <a:t>5. В</a:t>
            </a:r>
            <a:r>
              <a:rPr lang="ru-RU" sz="6800" b="1" dirty="0"/>
              <a:t> глаголах и отглагольных словах в любой части слова с большинстве случаев пишется Ё.</a:t>
            </a:r>
          </a:p>
          <a:p>
            <a:pPr marL="0" indent="0">
              <a:buNone/>
            </a:pPr>
            <a:r>
              <a:rPr lang="ru-RU" sz="6800" b="1" dirty="0">
                <a:solidFill>
                  <a:srgbClr val="FF0000"/>
                </a:solidFill>
              </a:rPr>
              <a:t>Примеры:</a:t>
            </a:r>
            <a:r>
              <a:rPr lang="ru-RU" sz="6800" b="1" dirty="0"/>
              <a:t> бережёшь, включённый, тушёнка – от глагола тушить.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82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308569"/>
            <a:ext cx="8147248" cy="10081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3100" b="1" dirty="0" smtClean="0">
                <a:solidFill>
                  <a:srgbClr val="002060"/>
                </a:solidFill>
              </a:rPr>
              <a:t/>
            </a:r>
            <a:br>
              <a:rPr lang="ru-RU" sz="31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Употребление </a:t>
            </a:r>
            <a:r>
              <a:rPr lang="ru-RU" sz="2700" b="1" dirty="0">
                <a:solidFill>
                  <a:srgbClr val="FF0000"/>
                </a:solidFill>
              </a:rPr>
              <a:t>мягкого и твердого знаков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83518"/>
            <a:ext cx="8856984" cy="4464496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Мягкий знак пишется:  </a:t>
            </a:r>
          </a:p>
          <a:p>
            <a:pPr marL="0" indent="0" fontAlgn="base">
              <a:buNone/>
            </a:pPr>
            <a:r>
              <a:rPr lang="ru-RU" sz="1600" b="1" dirty="0" smtClean="0"/>
              <a:t>- для </a:t>
            </a:r>
            <a:r>
              <a:rPr lang="ru-RU" sz="1600" b="1" dirty="0"/>
              <a:t>обозначения мягкости согласного </a:t>
            </a:r>
            <a:r>
              <a:rPr lang="ru-RU" sz="1600" b="1" dirty="0" smtClean="0"/>
              <a:t>звука (</a:t>
            </a:r>
            <a:r>
              <a:rPr lang="ru-RU" sz="1600" b="1" dirty="0" err="1" smtClean="0"/>
              <a:t>ленЬ</a:t>
            </a:r>
            <a:r>
              <a:rPr lang="ru-RU" sz="1600" b="1" dirty="0" smtClean="0"/>
              <a:t>), </a:t>
            </a:r>
            <a:r>
              <a:rPr lang="ru-RU" sz="1600" b="1" dirty="0"/>
              <a:t>после шипящих в существительных 3 </a:t>
            </a:r>
            <a:r>
              <a:rPr lang="ru-RU" sz="1600" b="1" dirty="0" smtClean="0"/>
              <a:t>склонения (</a:t>
            </a:r>
            <a:r>
              <a:rPr lang="ru-RU" sz="1600" b="1" dirty="0" err="1" smtClean="0"/>
              <a:t>рожЬ</a:t>
            </a:r>
            <a:r>
              <a:rPr lang="ru-RU" sz="1600" b="1" dirty="0" smtClean="0"/>
              <a:t>);</a:t>
            </a:r>
            <a:r>
              <a:rPr lang="ru-RU" sz="1600" b="1" dirty="0"/>
              <a:t> </a:t>
            </a:r>
          </a:p>
          <a:p>
            <a:pPr marL="0" indent="0" fontAlgn="base">
              <a:buNone/>
            </a:pPr>
            <a:r>
              <a:rPr lang="ru-RU" sz="1600" b="1" dirty="0" smtClean="0"/>
              <a:t>- после </a:t>
            </a:r>
            <a:r>
              <a:rPr lang="ru-RU" sz="1600" b="1" dirty="0"/>
              <a:t>шипящих в глаголах 2 лица, после шипящих в глаголах повелительного </a:t>
            </a:r>
            <a:r>
              <a:rPr lang="ru-RU" sz="1600" b="1" dirty="0" smtClean="0"/>
              <a:t>наклонения (</a:t>
            </a:r>
            <a:r>
              <a:rPr lang="ru-RU" sz="1600" b="1" dirty="0" err="1" smtClean="0"/>
              <a:t>печёшЬ</a:t>
            </a:r>
            <a:r>
              <a:rPr lang="ru-RU" sz="1600" b="1" dirty="0" smtClean="0"/>
              <a:t>, </a:t>
            </a:r>
            <a:r>
              <a:rPr lang="ru-RU" sz="1600" b="1" dirty="0"/>
              <a:t> </a:t>
            </a:r>
            <a:r>
              <a:rPr lang="ru-RU" sz="1600" b="1" dirty="0" err="1" smtClean="0"/>
              <a:t>режЬ</a:t>
            </a:r>
            <a:r>
              <a:rPr lang="ru-RU" sz="1600" b="1" dirty="0" smtClean="0"/>
              <a:t>);</a:t>
            </a:r>
            <a:endParaRPr lang="ru-RU" sz="1600" b="1" dirty="0"/>
          </a:p>
          <a:p>
            <a:pPr fontAlgn="base">
              <a:buFontTx/>
              <a:buChar char="-"/>
            </a:pPr>
            <a:r>
              <a:rPr lang="ru-RU" sz="1600" b="1" dirty="0" smtClean="0"/>
              <a:t>после </a:t>
            </a:r>
            <a:r>
              <a:rPr lang="ru-RU" sz="1600" b="1" dirty="0"/>
              <a:t>шипящих в </a:t>
            </a:r>
            <a:r>
              <a:rPr lang="ru-RU" sz="1600" b="1" dirty="0" smtClean="0"/>
              <a:t>наречиях (</a:t>
            </a:r>
            <a:r>
              <a:rPr lang="ru-RU" sz="1600" b="1" dirty="0" err="1" smtClean="0"/>
              <a:t>наотмашЬ</a:t>
            </a:r>
            <a:r>
              <a:rPr lang="ru-RU" sz="1600" b="1" dirty="0" smtClean="0"/>
              <a:t>) </a:t>
            </a:r>
            <a:r>
              <a:rPr lang="ru-RU" sz="1600" b="1" dirty="0"/>
              <a:t>(</a:t>
            </a:r>
            <a:r>
              <a:rPr lang="ru-RU" sz="1600" b="1" dirty="0">
                <a:solidFill>
                  <a:srgbClr val="FF0000"/>
                </a:solidFill>
              </a:rPr>
              <a:t>кроме </a:t>
            </a:r>
            <a:r>
              <a:rPr lang="ru-RU" sz="1600" b="1" i="1" dirty="0">
                <a:solidFill>
                  <a:srgbClr val="FF0000"/>
                </a:solidFill>
              </a:rPr>
              <a:t>УЖ, ЗАМУЖ, НЕВТЕРПЕЖ</a:t>
            </a:r>
            <a:r>
              <a:rPr lang="ru-RU" sz="1600" b="1" i="1" dirty="0" smtClean="0"/>
              <a:t>);</a:t>
            </a:r>
          </a:p>
          <a:p>
            <a:pPr fontAlgn="base">
              <a:buFontTx/>
              <a:buChar char="-"/>
            </a:pPr>
            <a:r>
              <a:rPr lang="ru-RU" sz="1600" b="1" dirty="0" smtClean="0"/>
              <a:t>В частицах: </a:t>
            </a:r>
            <a:r>
              <a:rPr lang="ru-RU" sz="1600" b="1" i="1" dirty="0" smtClean="0"/>
              <a:t>вишь, бишь, лишь, ишь;</a:t>
            </a:r>
            <a:endParaRPr lang="ru-RU" sz="1600" b="1" dirty="0" smtClean="0"/>
          </a:p>
          <a:p>
            <a:pPr fontAlgn="base">
              <a:buFontTx/>
              <a:buChar char="-"/>
            </a:pPr>
            <a:r>
              <a:rPr lang="ru-RU" sz="1600" b="1" dirty="0" smtClean="0"/>
              <a:t>внутри </a:t>
            </a:r>
            <a:r>
              <a:rPr lang="ru-RU" sz="1600" b="1" dirty="0"/>
              <a:t>слова (не после приставки) перед </a:t>
            </a:r>
            <a:r>
              <a:rPr lang="ru-RU" sz="1600" b="1" dirty="0" smtClean="0"/>
              <a:t>Е,Ё,И,Ю,Я (</a:t>
            </a:r>
            <a:r>
              <a:rPr lang="ru-RU" sz="1600" b="1" dirty="0" err="1" smtClean="0"/>
              <a:t>вЬюга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лЬёт</a:t>
            </a:r>
            <a:r>
              <a:rPr lang="ru-RU" sz="1600" b="1" dirty="0" smtClean="0"/>
              <a:t>),</a:t>
            </a:r>
            <a:r>
              <a:rPr lang="ru-RU" sz="1600" b="1" dirty="0"/>
              <a:t> в том числе в иноязычных словах </a:t>
            </a:r>
            <a:r>
              <a:rPr lang="ru-RU" sz="1600" b="1" i="1" dirty="0"/>
              <a:t>(</a:t>
            </a:r>
            <a:r>
              <a:rPr lang="ru-RU" sz="1600" b="1" i="1" dirty="0" err="1" smtClean="0"/>
              <a:t>медалЬон</a:t>
            </a:r>
            <a:r>
              <a:rPr lang="ru-RU" sz="1600" b="1" i="1" dirty="0"/>
              <a:t>, </a:t>
            </a:r>
            <a:r>
              <a:rPr lang="ru-RU" sz="1600" b="1" i="1" dirty="0" err="1" smtClean="0"/>
              <a:t>почталЬон</a:t>
            </a:r>
            <a:r>
              <a:rPr lang="ru-RU" sz="1600" b="1" i="1" dirty="0" smtClean="0"/>
              <a:t> </a:t>
            </a:r>
            <a:r>
              <a:rPr lang="ru-RU" sz="1600" b="1" i="1" dirty="0"/>
              <a:t>и т.д</a:t>
            </a:r>
            <a:r>
              <a:rPr lang="ru-RU" sz="1600" b="1" i="1" dirty="0" smtClean="0"/>
              <a:t>.)</a:t>
            </a:r>
          </a:p>
          <a:p>
            <a:pPr marL="0" indent="0" fontAlgn="base"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Мягкий знак не пишется: </a:t>
            </a:r>
            <a:r>
              <a:rPr lang="ru-RU" sz="1600" b="1" dirty="0" smtClean="0"/>
              <a:t>в кратких прилагательных (могуч); в сущ. </a:t>
            </a:r>
            <a:r>
              <a:rPr lang="ru-RU" sz="1600" b="1" dirty="0" err="1" smtClean="0"/>
              <a:t>м.р</a:t>
            </a:r>
            <a:r>
              <a:rPr lang="ru-RU" sz="1600" b="1" dirty="0" smtClean="0"/>
              <a:t>. 2 </a:t>
            </a:r>
            <a:r>
              <a:rPr lang="ru-RU" sz="1600" b="1" dirty="0" err="1" smtClean="0"/>
              <a:t>скл</a:t>
            </a:r>
            <a:r>
              <a:rPr lang="ru-RU" sz="1600" b="1" dirty="0" smtClean="0"/>
              <a:t>. (нож); в сущ. НЕ </a:t>
            </a:r>
          </a:p>
          <a:p>
            <a:pPr marL="0" indent="0" fontAlgn="base">
              <a:buNone/>
            </a:pPr>
            <a:r>
              <a:rPr lang="ru-RU" sz="1600" b="1" dirty="0" smtClean="0"/>
              <a:t>3 </a:t>
            </a:r>
            <a:r>
              <a:rPr lang="ru-RU" sz="1600" b="1" dirty="0" err="1" smtClean="0"/>
              <a:t>скл</a:t>
            </a:r>
            <a:r>
              <a:rPr lang="ru-RU" sz="1600" b="1" dirty="0" smtClean="0"/>
              <a:t>. во </a:t>
            </a:r>
            <a:r>
              <a:rPr lang="ru-RU" sz="1600" b="1" dirty="0" err="1" smtClean="0"/>
              <a:t>мн.ч</a:t>
            </a:r>
            <a:r>
              <a:rPr lang="ru-RU" sz="1600" b="1" dirty="0" smtClean="0"/>
              <a:t>. (туч, задач, училищ, вельмож).</a:t>
            </a:r>
            <a:endParaRPr lang="ru-RU" sz="1600" b="1" dirty="0"/>
          </a:p>
          <a:p>
            <a:pPr marL="0" indent="0" fontAlgn="base"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Твердый </a:t>
            </a:r>
            <a:r>
              <a:rPr lang="ru-RU" sz="1600" b="1" dirty="0">
                <a:solidFill>
                  <a:srgbClr val="7030A0"/>
                </a:solidFill>
              </a:rPr>
              <a:t>знак пишется</a:t>
            </a:r>
            <a:r>
              <a:rPr lang="ru-RU" sz="1600" b="1" dirty="0" smtClean="0">
                <a:solidFill>
                  <a:srgbClr val="7030A0"/>
                </a:solidFill>
              </a:rPr>
              <a:t>: </a:t>
            </a:r>
            <a:br>
              <a:rPr lang="ru-RU" sz="1600" b="1" dirty="0" smtClean="0">
                <a:solidFill>
                  <a:srgbClr val="7030A0"/>
                </a:solidFill>
              </a:rPr>
            </a:br>
            <a:r>
              <a:rPr lang="ru-RU" sz="1600" b="1" dirty="0" smtClean="0"/>
              <a:t>- для </a:t>
            </a:r>
            <a:r>
              <a:rPr lang="ru-RU" sz="1600" b="1" dirty="0"/>
              <a:t>обозначения твердости </a:t>
            </a:r>
            <a:r>
              <a:rPr lang="ru-RU" sz="1600" b="1" dirty="0" smtClean="0"/>
              <a:t>согласных </a:t>
            </a:r>
            <a:r>
              <a:rPr lang="ru-RU" sz="1600" b="1" dirty="0">
                <a:solidFill>
                  <a:srgbClr val="7030A0"/>
                </a:solidFill>
              </a:rPr>
              <a:t>после </a:t>
            </a:r>
            <a:r>
              <a:rPr lang="ru-RU" sz="1600" b="1" dirty="0" smtClean="0">
                <a:solidFill>
                  <a:srgbClr val="7030A0"/>
                </a:solidFill>
              </a:rPr>
              <a:t>приставок, оканчивающихся  </a:t>
            </a:r>
            <a:r>
              <a:rPr lang="ru-RU" sz="1600" b="1" dirty="0">
                <a:solidFill>
                  <a:srgbClr val="7030A0"/>
                </a:solidFill>
              </a:rPr>
              <a:t>на согласную</a:t>
            </a:r>
            <a:r>
              <a:rPr lang="ru-RU" sz="1600" b="1" dirty="0"/>
              <a:t> (в том числе иноязычных) перед буквами Е,Ё,Ю,Я, </a:t>
            </a:r>
            <a:r>
              <a:rPr lang="ru-RU" sz="1600" b="1" dirty="0" smtClean="0"/>
              <a:t>(</a:t>
            </a:r>
            <a:r>
              <a:rPr lang="ru-RU" sz="1600" b="1" dirty="0" err="1" smtClean="0"/>
              <a:t>подЪём</a:t>
            </a:r>
            <a:r>
              <a:rPr lang="ru-RU" sz="1600" b="1" dirty="0" smtClean="0"/>
              <a:t>)</a:t>
            </a:r>
            <a:endParaRPr lang="ru-RU" sz="1600" b="1" dirty="0"/>
          </a:p>
          <a:p>
            <a:pPr fontAlgn="base">
              <a:buFontTx/>
              <a:buChar char="-"/>
            </a:pPr>
            <a:r>
              <a:rPr lang="ru-RU" sz="1600" b="1" dirty="0" smtClean="0"/>
              <a:t>- в </a:t>
            </a:r>
            <a:r>
              <a:rPr lang="ru-RU" sz="1600" b="1" dirty="0"/>
              <a:t>сложных словах с первой частью </a:t>
            </a:r>
            <a:r>
              <a:rPr lang="ru-RU" sz="1600" b="1" dirty="0" smtClean="0"/>
              <a:t>двух-, трех-, четырех- </a:t>
            </a:r>
            <a:r>
              <a:rPr lang="ru-RU" sz="1600" b="1" dirty="0"/>
              <a:t>перед </a:t>
            </a:r>
            <a:r>
              <a:rPr lang="ru-RU" sz="1600" b="1" dirty="0" smtClean="0"/>
              <a:t>Е,Ё,Ю,Я:  (</a:t>
            </a:r>
            <a:r>
              <a:rPr lang="ru-RU" sz="1600" b="1" dirty="0" err="1" smtClean="0"/>
              <a:t>двухЪярусный</a:t>
            </a:r>
            <a:r>
              <a:rPr lang="ru-RU" sz="1600" b="1" dirty="0" smtClean="0"/>
              <a:t>).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31061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95486"/>
            <a:ext cx="7886700" cy="504056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 в середине числительных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9542"/>
            <a:ext cx="8263830" cy="4104456"/>
          </a:xfrm>
        </p:spPr>
        <p:txBody>
          <a:bodyPr/>
          <a:lstStyle/>
          <a:p>
            <a:pPr algn="just">
              <a:defRPr/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 пишется в середине числительных:</a:t>
            </a:r>
          </a:p>
          <a:p>
            <a:pPr marL="0" indent="0" algn="just">
              <a:buFontTx/>
              <a:buNone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до 80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(пятьдесят, шестьдесят, семьдесят, восемьдесят);</a:t>
            </a:r>
          </a:p>
          <a:p>
            <a:pPr marL="0" indent="0" algn="just">
              <a:buFontTx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от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– 900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(пятьсот, шестьсот, семьсот, восемьсот, девятьсот; </a:t>
            </a:r>
          </a:p>
          <a:p>
            <a:pPr algn="just">
              <a:defRPr/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 пишется на конце числительных: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FontTx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- от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до 20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(шесть, одиннадцать, двадцать); </a:t>
            </a:r>
          </a:p>
          <a:p>
            <a:pPr marL="0" indent="0" algn="just">
              <a:buFontTx/>
              <a:buNone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 в числительном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тридцать.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FontTx/>
              <a:buNone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 НЕ пишется в числительных: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15,16,17,18,19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(пятнадцать, восемнадцать).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7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-ТЬСЯ - , -ТЬСЯ- в глаголах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59582"/>
            <a:ext cx="8263830" cy="3573141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ТЬСЯ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 знак пишется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неопределённой форме глагола, отвечающей на вопросы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ДЕЛАТЬ? ЧТО СДЕЛАТЬ ?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(то есть в вопросе есть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Ь):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здороваться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(что делать?),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поинтересоваться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(что сделать?) </a:t>
            </a:r>
          </a:p>
          <a:p>
            <a:pPr marL="0" indent="0">
              <a:buNone/>
              <a:defRPr/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 знак НЕ пишется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формах глагола, отвечающих на вопросы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ДЕЛАЕТ? ЧТО СДЕЛАЕТ?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вопросе НЕТ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Ь): </a:t>
            </a: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здоровается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(что делает?),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поинтересуется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(что сделает?)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722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5979"/>
            <a:ext cx="8075240" cy="493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Правописание </a:t>
            </a:r>
            <a:r>
              <a:rPr lang="ru-RU" sz="2800" b="1" dirty="0" err="1">
                <a:solidFill>
                  <a:srgbClr val="FF0000"/>
                </a:solidFill>
              </a:rPr>
              <a:t>корнеи</a:t>
            </a:r>
            <a:r>
              <a:rPr lang="ru-RU" sz="2800" b="1" dirty="0">
                <a:solidFill>
                  <a:srgbClr val="FF0000"/>
                </a:solidFill>
              </a:rPr>
              <a:t>̆ </a:t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9542"/>
            <a:ext cx="8496944" cy="4032448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Проверяемая </a:t>
            </a:r>
            <a:r>
              <a:rPr lang="ru-RU" sz="2800" b="1" dirty="0">
                <a:solidFill>
                  <a:srgbClr val="002060"/>
                </a:solidFill>
              </a:rPr>
              <a:t>гласная в корне</a:t>
            </a:r>
          </a:p>
          <a:p>
            <a:pPr marL="0" indent="0" fontAlgn="base">
              <a:buNone/>
            </a:pPr>
            <a:r>
              <a:rPr lang="ru-RU" b="1" dirty="0"/>
              <a:t>В части слов гласная в корне проверяется путем подбора однокоренного слова, в котором эта гласная находится под ударением.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solidFill>
                  <a:srgbClr val="FF0000"/>
                </a:solidFill>
              </a:rPr>
              <a:t>Пример</a:t>
            </a:r>
            <a:r>
              <a:rPr lang="ru-RU" b="1" dirty="0">
                <a:solidFill>
                  <a:srgbClr val="FF0000"/>
                </a:solidFill>
              </a:rPr>
              <a:t>:</a:t>
            </a:r>
            <a:r>
              <a:rPr lang="ru-RU" dirty="0"/>
              <a:t> </a:t>
            </a:r>
            <a:r>
              <a:rPr lang="ru-RU" b="1" dirty="0"/>
              <a:t>молодой – </a:t>
            </a:r>
            <a:r>
              <a:rPr lang="ru-RU" b="1" dirty="0" err="1"/>
              <a:t>мОлод</a:t>
            </a:r>
            <a:r>
              <a:rPr lang="ru-RU" b="1" dirty="0"/>
              <a:t>, гористый - </a:t>
            </a:r>
            <a:r>
              <a:rPr lang="ru-RU" b="1" dirty="0" err="1"/>
              <a:t>гОры</a:t>
            </a:r>
            <a:r>
              <a:rPr lang="ru-RU" b="1" dirty="0"/>
              <a:t> и др.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		      </a:t>
            </a:r>
            <a:r>
              <a:rPr lang="ru-RU" sz="2800" b="1" dirty="0" smtClean="0">
                <a:solidFill>
                  <a:srgbClr val="002060"/>
                </a:solidFill>
              </a:rPr>
              <a:t>Непроверяемая </a:t>
            </a:r>
            <a:r>
              <a:rPr lang="ru-RU" sz="2800" b="1" dirty="0">
                <a:solidFill>
                  <a:srgbClr val="002060"/>
                </a:solidFill>
              </a:rPr>
              <a:t>гласная в корне</a:t>
            </a:r>
          </a:p>
          <a:p>
            <a:pPr marL="0" indent="0">
              <a:buNone/>
            </a:pPr>
            <a:r>
              <a:rPr lang="ru-RU" b="1" dirty="0"/>
              <a:t>Правописание непроверяемых гласных в корне проверяется по </a:t>
            </a:r>
            <a:r>
              <a:rPr lang="ru-RU" b="1" dirty="0" err="1" smtClean="0"/>
              <a:t>орфографич.ескому</a:t>
            </a:r>
            <a:r>
              <a:rPr lang="ru-RU" b="1" dirty="0" smtClean="0"/>
              <a:t> словарю</a:t>
            </a:r>
          </a:p>
          <a:p>
            <a:pPr marL="0" indent="0">
              <a:buNone/>
            </a:pPr>
            <a:r>
              <a:rPr lang="ru-RU" b="1" dirty="0" smtClean="0"/>
              <a:t>Пример:</a:t>
            </a:r>
            <a:r>
              <a:rPr lang="ru-RU" b="1" dirty="0"/>
              <a:t> </a:t>
            </a:r>
            <a:r>
              <a:rPr lang="ru-RU" b="1" i="1" dirty="0" err="1" smtClean="0"/>
              <a:t>вИнЕгрет</a:t>
            </a:r>
            <a:r>
              <a:rPr lang="ru-RU" b="1" dirty="0" smtClean="0"/>
              <a:t>, </a:t>
            </a:r>
            <a:r>
              <a:rPr lang="ru-RU" b="1" dirty="0" err="1" smtClean="0"/>
              <a:t>сАлют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7556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</TotalTime>
  <Words>720</Words>
  <Application>Microsoft Office PowerPoint</Application>
  <PresentationFormat>Экран (16:9)</PresentationFormat>
  <Paragraphs>173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Theme</vt:lpstr>
      <vt:lpstr>Орфографический анализ   (задание № 5 ОГЭ по русскому языку)</vt:lpstr>
      <vt:lpstr>Кодификатор</vt:lpstr>
      <vt:lpstr>Алгоритм выполнения задания</vt:lpstr>
      <vt:lpstr>Пример задания</vt:lpstr>
      <vt:lpstr> Гласные после шипящих и Ц </vt:lpstr>
      <vt:lpstr>  Употребление мягкого и твердого знаков </vt:lpstr>
      <vt:lpstr>Ь в середине числительных</vt:lpstr>
      <vt:lpstr>-ТЬСЯ - , -ТЬСЯ- в глаголах</vt:lpstr>
      <vt:lpstr> Правописание корней  </vt:lpstr>
      <vt:lpstr>Чередующиеся гласные в корне </vt:lpstr>
      <vt:lpstr>Чередующиеся гласные в корне </vt:lpstr>
      <vt:lpstr> Правописание приставок </vt:lpstr>
      <vt:lpstr> Правописание приставок ПРЕ- и ПРИ- </vt:lpstr>
      <vt:lpstr> Правописание суффиксов  различных частей речи (кроме -Н-/-НН-) </vt:lpstr>
      <vt:lpstr> Правописание суффиксов  различных частей речи (кроме -Н-/-НН-) </vt:lpstr>
      <vt:lpstr> Правописание -Н- и -НН- в различных частях речи </vt:lpstr>
      <vt:lpstr> </vt:lpstr>
      <vt:lpstr> Правописание падежных и родовых окончаний </vt:lpstr>
      <vt:lpstr> Правописание суффиксов причастий </vt:lpstr>
      <vt:lpstr> Слитное и раздельное правописание  НЕ с разными частями речи </vt:lpstr>
      <vt:lpstr>Презентация PowerPoint</vt:lpstr>
      <vt:lpstr>  Слитное, дефисное, раздельное написание слов различных частей речи   </vt:lpstr>
      <vt:lpstr>Презентация PowerPoint</vt:lpstr>
      <vt:lpstr>Презентация PowerPoint</vt:lpstr>
      <vt:lpstr>Знание правил и тренировка – залог успеха</vt:lpstr>
      <vt:lpstr>Интернет-источники: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Екатерина Васильевна Петрасевич</cp:lastModifiedBy>
  <cp:revision>42</cp:revision>
  <dcterms:created xsi:type="dcterms:W3CDTF">2017-07-15T19:24:27Z</dcterms:created>
  <dcterms:modified xsi:type="dcterms:W3CDTF">2023-03-29T10:48:53Z</dcterms:modified>
</cp:coreProperties>
</file>