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411" r:id="rId2"/>
    <p:sldId id="410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18" r:id="rId11"/>
    <p:sldId id="427" r:id="rId12"/>
    <p:sldId id="419" r:id="rId13"/>
    <p:sldId id="428" r:id="rId14"/>
    <p:sldId id="424" r:id="rId15"/>
  </p:sldIdLst>
  <p:sldSz cx="24257000" cy="13644563"/>
  <p:notesSz cx="20104100" cy="11309350"/>
  <p:embeddedFontLst>
    <p:embeddedFont>
      <p:font typeface="Druk Cyr" charset="-52"/>
      <p:regular r:id="rId17"/>
    </p:embeddedFont>
    <p:embeddedFont>
      <p:font typeface="Geologica Roman" panose="020B0604020202020204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eologica Roman Medium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22"/>
    <a:srgbClr val="6B7A56"/>
    <a:srgbClr val="DFB05B"/>
    <a:srgbClr val="663300"/>
    <a:srgbClr val="87704F"/>
    <a:srgbClr val="C1272D"/>
    <a:srgbClr val="67824E"/>
    <a:srgbClr val="77933C"/>
    <a:srgbClr val="660066"/>
    <a:srgbClr val="C28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971" autoAdjust="0"/>
  </p:normalViewPr>
  <p:slideViewPr>
    <p:cSldViewPr>
      <p:cViewPr varScale="1">
        <p:scale>
          <a:sx n="55" d="100"/>
          <a:sy n="55" d="100"/>
        </p:scale>
        <p:origin x="78" y="234"/>
      </p:cViewPr>
      <p:guideLst>
        <p:guide orient="horz" pos="3475"/>
        <p:guide pos="260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79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D7D5-8708-414E-A29F-98E62F4411CE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D696-2C48-42F0-9C6F-3144E0076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1738" y="847725"/>
            <a:ext cx="754062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9D696-2C48-42F0-9C6F-3144E00769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1738" y="847725"/>
            <a:ext cx="754062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9D696-2C48-42F0-9C6F-3144E00769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6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9276" y="4229816"/>
            <a:ext cx="20618451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38551" y="7640958"/>
            <a:ext cx="169799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4259" y="1153368"/>
            <a:ext cx="9668483" cy="1949636"/>
          </a:xfrm>
        </p:spPr>
        <p:txBody>
          <a:bodyPr lIns="0" tIns="0" rIns="0" bIns="0"/>
          <a:lstStyle>
            <a:lvl1pPr>
              <a:defRPr sz="12669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86942" y="4020228"/>
            <a:ext cx="970060" cy="282336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8324"/>
            <a:ext cx="24148437" cy="131049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287480" cy="1360667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6632" y="1174964"/>
            <a:ext cx="5659954" cy="30066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11072470"/>
            <a:ext cx="24256999" cy="25711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4256999" cy="1364360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571" y="1003754"/>
            <a:ext cx="5659954" cy="3006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4259" y="1153368"/>
            <a:ext cx="9668483" cy="1949636"/>
          </a:xfrm>
        </p:spPr>
        <p:txBody>
          <a:bodyPr lIns="0" tIns="0" rIns="0" bIns="0"/>
          <a:lstStyle>
            <a:lvl1pPr>
              <a:defRPr sz="12669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2851" y="3138251"/>
            <a:ext cx="105517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492357" y="3138251"/>
            <a:ext cx="105517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4259" y="1153368"/>
            <a:ext cx="9668483" cy="1949636"/>
          </a:xfrm>
        </p:spPr>
        <p:txBody>
          <a:bodyPr lIns="0" tIns="0" rIns="0" bIns="0"/>
          <a:lstStyle>
            <a:lvl1pPr>
              <a:defRPr sz="12669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4259" y="1153368"/>
            <a:ext cx="9668483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2852" y="3138251"/>
            <a:ext cx="21831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47381" y="12689447"/>
            <a:ext cx="7762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2853" y="12689447"/>
            <a:ext cx="55791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465044" y="12689447"/>
            <a:ext cx="55791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1625">
        <a:defRPr>
          <a:latin typeface="+mn-lt"/>
          <a:ea typeface="+mn-ea"/>
          <a:cs typeface="+mn-cs"/>
        </a:defRPr>
      </a:lvl2pPr>
      <a:lvl3pPr marL="1103251">
        <a:defRPr>
          <a:latin typeface="+mn-lt"/>
          <a:ea typeface="+mn-ea"/>
          <a:cs typeface="+mn-cs"/>
        </a:defRPr>
      </a:lvl3pPr>
      <a:lvl4pPr marL="1654875">
        <a:defRPr>
          <a:latin typeface="+mn-lt"/>
          <a:ea typeface="+mn-ea"/>
          <a:cs typeface="+mn-cs"/>
        </a:defRPr>
      </a:lvl4pPr>
      <a:lvl5pPr marL="2206500">
        <a:defRPr>
          <a:latin typeface="+mn-lt"/>
          <a:ea typeface="+mn-ea"/>
          <a:cs typeface="+mn-cs"/>
        </a:defRPr>
      </a:lvl5pPr>
      <a:lvl6pPr marL="2758126">
        <a:defRPr>
          <a:latin typeface="+mn-lt"/>
          <a:ea typeface="+mn-ea"/>
          <a:cs typeface="+mn-cs"/>
        </a:defRPr>
      </a:lvl6pPr>
      <a:lvl7pPr marL="3309752">
        <a:defRPr>
          <a:latin typeface="+mn-lt"/>
          <a:ea typeface="+mn-ea"/>
          <a:cs typeface="+mn-cs"/>
        </a:defRPr>
      </a:lvl7pPr>
      <a:lvl8pPr marL="3861375">
        <a:defRPr>
          <a:latin typeface="+mn-lt"/>
          <a:ea typeface="+mn-ea"/>
          <a:cs typeface="+mn-cs"/>
        </a:defRPr>
      </a:lvl8pPr>
      <a:lvl9pPr marL="44130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1625">
        <a:defRPr>
          <a:latin typeface="+mn-lt"/>
          <a:ea typeface="+mn-ea"/>
          <a:cs typeface="+mn-cs"/>
        </a:defRPr>
      </a:lvl2pPr>
      <a:lvl3pPr marL="1103251">
        <a:defRPr>
          <a:latin typeface="+mn-lt"/>
          <a:ea typeface="+mn-ea"/>
          <a:cs typeface="+mn-cs"/>
        </a:defRPr>
      </a:lvl3pPr>
      <a:lvl4pPr marL="1654875">
        <a:defRPr>
          <a:latin typeface="+mn-lt"/>
          <a:ea typeface="+mn-ea"/>
          <a:cs typeface="+mn-cs"/>
        </a:defRPr>
      </a:lvl4pPr>
      <a:lvl5pPr marL="2206500">
        <a:defRPr>
          <a:latin typeface="+mn-lt"/>
          <a:ea typeface="+mn-ea"/>
          <a:cs typeface="+mn-cs"/>
        </a:defRPr>
      </a:lvl5pPr>
      <a:lvl6pPr marL="2758126">
        <a:defRPr>
          <a:latin typeface="+mn-lt"/>
          <a:ea typeface="+mn-ea"/>
          <a:cs typeface="+mn-cs"/>
        </a:defRPr>
      </a:lvl6pPr>
      <a:lvl7pPr marL="3309752">
        <a:defRPr>
          <a:latin typeface="+mn-lt"/>
          <a:ea typeface="+mn-ea"/>
          <a:cs typeface="+mn-cs"/>
        </a:defRPr>
      </a:lvl7pPr>
      <a:lvl8pPr marL="3861375">
        <a:defRPr>
          <a:latin typeface="+mn-lt"/>
          <a:ea typeface="+mn-ea"/>
          <a:cs typeface="+mn-cs"/>
        </a:defRPr>
      </a:lvl8pPr>
      <a:lvl9pPr marL="44130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178302" y="-173014"/>
            <a:ext cx="2078698" cy="13990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0" y="1107281"/>
            <a:ext cx="2670279" cy="3913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00" y="9465064"/>
            <a:ext cx="4676037" cy="3651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8900" y="9465064"/>
            <a:ext cx="4224894" cy="365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28471" y="6365081"/>
            <a:ext cx="15973347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 </a:t>
            </a:r>
          </a:p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№ 2</a:t>
            </a:r>
            <a:endParaRPr lang="ru-RU" sz="7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7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января 2026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2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3300" y="345281"/>
            <a:ext cx="13585824" cy="1615827"/>
          </a:xfrm>
        </p:spPr>
        <p:txBody>
          <a:bodyPr/>
          <a:lstStyle/>
          <a:p>
            <a:pPr algn="ctr"/>
            <a:r>
              <a:rPr lang="ru-RU" dirty="0"/>
              <a:t>Результаты</a:t>
            </a:r>
            <a:r>
              <a:rPr lang="ru-RU" dirty="0" smtClean="0"/>
              <a:t> ГИА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3100" y="2309521"/>
            <a:ext cx="5112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Средний </a:t>
            </a:r>
            <a:r>
              <a:rPr lang="ru-RU" sz="3200" dirty="0"/>
              <a:t>тестовый балл ЕГЭ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28060"/>
              </p:ext>
            </p:extLst>
          </p:nvPr>
        </p:nvGraphicFramePr>
        <p:xfrm>
          <a:off x="100010" y="2812196"/>
          <a:ext cx="11506202" cy="4413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047"/>
                <a:gridCol w="2566385"/>
                <a:gridCol w="2566385"/>
                <a:gridCol w="2566385"/>
              </a:tblGrid>
              <a:tr h="527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Учебный предмет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2022/23 </a:t>
                      </a:r>
                      <a:r>
                        <a:rPr lang="ru-RU" sz="3200" dirty="0" err="1">
                          <a:effectLst/>
                        </a:rPr>
                        <a:t>уч.г</a:t>
                      </a:r>
                      <a:r>
                        <a:rPr lang="ru-RU" sz="3200" dirty="0">
                          <a:effectLst/>
                        </a:rPr>
                        <a:t>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2023/24 уч.г.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2024/25 уч.г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</a:tr>
              <a:tr h="52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Химия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55,9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57,9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61↑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</a:tr>
              <a:tr h="52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Физика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52,1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65,3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61↓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</a:tr>
              <a:tr h="1048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Математика (профиль)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56,1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63,4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63↓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</a:tr>
              <a:tr h="1048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Информатика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60,1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59,7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57,7↓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</a:tr>
              <a:tr h="5244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Биология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52,1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57,9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56,1↓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59" marR="11259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103224" y="3012281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Доля </a:t>
            </a:r>
            <a:r>
              <a:rPr lang="ru-RU" sz="3200" dirty="0"/>
              <a:t>не преодолевших минимальный балловый порог ЕГЭ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91438"/>
              </p:ext>
            </p:extLst>
          </p:nvPr>
        </p:nvGraphicFramePr>
        <p:xfrm>
          <a:off x="13103224" y="3774281"/>
          <a:ext cx="10515598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399"/>
                <a:gridCol w="2286000"/>
                <a:gridCol w="2614023"/>
                <a:gridCol w="2796176"/>
              </a:tblGrid>
              <a:tr h="52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Учебный предмет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2022/23 </a:t>
                      </a:r>
                      <a:r>
                        <a:rPr lang="ru-RU" sz="3200" dirty="0" err="1">
                          <a:effectLst/>
                        </a:rPr>
                        <a:t>уч.г</a:t>
                      </a:r>
                      <a:r>
                        <a:rPr lang="ru-RU" sz="3200" dirty="0">
                          <a:effectLst/>
                        </a:rPr>
                        <a:t>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2023/24 </a:t>
                      </a:r>
                      <a:r>
                        <a:rPr lang="ru-RU" sz="3200" dirty="0" err="1">
                          <a:effectLst/>
                        </a:rPr>
                        <a:t>уч.г</a:t>
                      </a:r>
                      <a:r>
                        <a:rPr lang="ru-RU" sz="3200" dirty="0">
                          <a:effectLst/>
                        </a:rPr>
                        <a:t>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2024/25 уч.г.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261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Физика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5,6%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0,9%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3,6 %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52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Математика (профиль)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1,1%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0,2%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0,5%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261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Информатика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13%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11,3%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15,3 %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261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Биология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15,5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10,3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12,4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10841"/>
              </p:ext>
            </p:extLst>
          </p:nvPr>
        </p:nvGraphicFramePr>
        <p:xfrm>
          <a:off x="88901" y="7355681"/>
          <a:ext cx="12268199" cy="6251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7588"/>
                <a:gridCol w="2723537"/>
                <a:gridCol w="2723537"/>
                <a:gridCol w="2723537"/>
              </a:tblGrid>
              <a:tr h="228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</a:rPr>
                        <a:t>Учебный предмет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>
                          <a:effectLst/>
                        </a:rPr>
                        <a:t>Количество ВТГ, принявших участие в ЕГЭ, ч/э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>
                          <a:effectLst/>
                        </a:rPr>
                        <a:t>Количество ВТГ, не преодолевших минимальный порог, ч/э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>
                          <a:effectLst/>
                        </a:rPr>
                        <a:t>Количество ВТГ, успешно сдавших данный предмет, ч/э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</a:tr>
              <a:tr h="469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</a:rPr>
                        <a:t>Химия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393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347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</a:tr>
              <a:tr h="469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</a:rPr>
                        <a:t>Физика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225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214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</a:tr>
              <a:tr h="469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</a:rPr>
                        <a:t>Информатика (КЕГЭ)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576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458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</a:tr>
              <a:tr h="469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</a:rPr>
                        <a:t>Биология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499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437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</a:tr>
              <a:tr h="1333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</a:rPr>
                        <a:t>Математика (профильный уровень)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1005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effectLst/>
                        </a:rPr>
                        <a:t>993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</a:tr>
              <a:tr h="469226">
                <a:tc>
                  <a:txBody>
                    <a:bodyPr/>
                    <a:lstStyle/>
                    <a:p>
                      <a:pPr algn="ctr" fontAlgn="ctr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93" marR="1493" marT="1493" marB="0" anchor="ctr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786100" y="10586621"/>
            <a:ext cx="7331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Доля выпускников школ, сдавших ЕГЭ по химии, физике, информатике, биологии и профильной математике</a:t>
            </a:r>
            <a:r>
              <a:rPr lang="ru-RU" sz="3200" dirty="0" smtClean="0"/>
              <a:t>: </a:t>
            </a:r>
            <a:r>
              <a:rPr lang="ru-RU" sz="3200" b="1" dirty="0" smtClean="0"/>
              <a:t>29,96%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559581" y="12156281"/>
            <a:ext cx="11109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𝑥=(𝐵</a:t>
            </a:r>
            <a:r>
              <a:rPr lang="ru-RU" sz="3200" dirty="0" err="1" smtClean="0"/>
              <a:t>хим</a:t>
            </a:r>
            <a:r>
              <a:rPr lang="ru-RU" sz="3200" dirty="0"/>
              <a:t>+</a:t>
            </a:r>
            <a:r>
              <a:rPr lang="ru-RU" sz="3200" dirty="0" smtClean="0"/>
              <a:t>𝐵</a:t>
            </a:r>
            <a:r>
              <a:rPr lang="ru-RU" sz="3200" dirty="0" err="1" smtClean="0"/>
              <a:t>физ</a:t>
            </a:r>
            <a:r>
              <a:rPr lang="ru-RU" sz="3200" dirty="0"/>
              <a:t>+</a:t>
            </a:r>
            <a:r>
              <a:rPr lang="ru-RU" sz="3200" dirty="0" smtClean="0"/>
              <a:t>𝐵инф</a:t>
            </a:r>
            <a:r>
              <a:rPr lang="ru-RU" sz="3200" dirty="0"/>
              <a:t>+</a:t>
            </a:r>
            <a:r>
              <a:rPr lang="ru-RU" sz="3200" dirty="0" smtClean="0"/>
              <a:t>𝐵</a:t>
            </a:r>
            <a:r>
              <a:rPr lang="ru-RU" sz="3200" dirty="0" err="1" smtClean="0"/>
              <a:t>био</a:t>
            </a:r>
            <a:r>
              <a:rPr lang="ru-RU" sz="3200" dirty="0" smtClean="0"/>
              <a:t>+𝐵мат</a:t>
            </a:r>
            <a:r>
              <a:rPr lang="ru-RU" sz="3200" dirty="0"/>
              <a:t>)/𝐵∗100</a:t>
            </a:r>
            <a:r>
              <a:rPr lang="ru-RU" sz="3200" dirty="0" smtClean="0"/>
              <a:t>% =(347+214+458+437+993)/8173∗</a:t>
            </a:r>
            <a:r>
              <a:rPr lang="ru-RU" sz="3200" dirty="0"/>
              <a:t>100%=</a:t>
            </a:r>
            <a:r>
              <a:rPr lang="ru-RU" sz="3200" dirty="0" smtClean="0"/>
              <a:t>29,96%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018" y="113021"/>
            <a:ext cx="267027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6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0" y="3088481"/>
            <a:ext cx="19735799" cy="3899273"/>
          </a:xfrm>
        </p:spPr>
        <p:txBody>
          <a:bodyPr/>
          <a:lstStyle/>
          <a:p>
            <a:r>
              <a:rPr lang="ru-RU" dirty="0" smtClean="0"/>
              <a:t>Количество победителей и призеров РЭ </a:t>
            </a:r>
            <a:r>
              <a:rPr lang="ru-RU" dirty="0" err="1" smtClean="0"/>
              <a:t>ВсОШ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07204"/>
              </p:ext>
            </p:extLst>
          </p:nvPr>
        </p:nvGraphicFramePr>
        <p:xfrm>
          <a:off x="2759974" y="5298281"/>
          <a:ext cx="18745201" cy="635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1740"/>
                <a:gridCol w="4984487"/>
                <a:gridCol w="4984487"/>
                <a:gridCol w="4984487"/>
              </a:tblGrid>
              <a:tr h="1814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Учебный предмет 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2022/23 уч.г.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2023/24 уч.г.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2024/25 </a:t>
                      </a:r>
                      <a:r>
                        <a:rPr lang="ru-RU" sz="3600" dirty="0" err="1">
                          <a:effectLst/>
                        </a:rPr>
                        <a:t>уч.г</a:t>
                      </a:r>
                      <a:r>
                        <a:rPr lang="ru-RU" sz="3600" dirty="0">
                          <a:effectLst/>
                        </a:rPr>
                        <a:t>.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907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Физика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907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Математика 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4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907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Информатика 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907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Химия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  <a:tr h="907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Биология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9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868" marR="12868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269081"/>
            <a:ext cx="267027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3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65500" y="2402681"/>
            <a:ext cx="211422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/>
              <a:t>Анализ кадрового состава педагогов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81704"/>
              </p:ext>
            </p:extLst>
          </p:nvPr>
        </p:nvGraphicFramePr>
        <p:xfrm>
          <a:off x="165100" y="4002881"/>
          <a:ext cx="10287000" cy="9440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/>
                <a:gridCol w="1066800"/>
                <a:gridCol w="762000"/>
                <a:gridCol w="1219200"/>
                <a:gridCol w="1143000"/>
                <a:gridCol w="1447800"/>
                <a:gridCol w="2133600"/>
              </a:tblGrid>
              <a:tr h="6144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Учебный предмет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Количество педагогов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Гендерный состав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Квалификационная категория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Жен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Муж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Высшая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Первая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Соответствие должности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4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Физика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20 </a:t>
                      </a:r>
                      <a:endParaRPr lang="ru-RU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37%)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4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Математика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256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238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120 </a:t>
                      </a:r>
                      <a:endParaRPr lang="ru-RU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46,8%)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53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Информатика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32</a:t>
                      </a: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34%)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4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Химия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15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(</a:t>
                      </a:r>
                      <a:r>
                        <a:rPr lang="en-US" sz="3200" dirty="0">
                          <a:effectLst/>
                        </a:rPr>
                        <a:t>37</a:t>
                      </a:r>
                      <a:r>
                        <a:rPr lang="ru-RU" sz="3200" dirty="0">
                          <a:effectLst/>
                        </a:rPr>
                        <a:t>,</a:t>
                      </a:r>
                      <a:r>
                        <a:rPr lang="en-US" sz="3200" dirty="0">
                          <a:effectLst/>
                        </a:rPr>
                        <a:t>5</a:t>
                      </a:r>
                      <a:r>
                        <a:rPr lang="ru-RU" sz="3200" dirty="0">
                          <a:effectLst/>
                        </a:rPr>
                        <a:t>%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4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Биология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29 </a:t>
                      </a:r>
                      <a:endParaRPr lang="ru-RU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(</a:t>
                      </a:r>
                      <a:r>
                        <a:rPr lang="en-US" sz="3200" dirty="0">
                          <a:effectLst/>
                        </a:rPr>
                        <a:t>43</a:t>
                      </a:r>
                      <a:r>
                        <a:rPr lang="ru-RU" sz="3200" dirty="0">
                          <a:effectLst/>
                        </a:rPr>
                        <a:t>,</a:t>
                      </a:r>
                      <a:r>
                        <a:rPr lang="en-US" sz="3200" dirty="0">
                          <a:effectLst/>
                        </a:rPr>
                        <a:t>3</a:t>
                      </a:r>
                      <a:r>
                        <a:rPr lang="ru-RU" sz="3200" dirty="0">
                          <a:effectLst/>
                        </a:rPr>
                        <a:t>%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47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Труд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96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52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(</a:t>
                      </a:r>
                      <a:r>
                        <a:rPr lang="en-US" sz="3200" dirty="0">
                          <a:effectLst/>
                        </a:rPr>
                        <a:t>54</a:t>
                      </a:r>
                      <a:r>
                        <a:rPr lang="ru-RU" sz="3200" dirty="0">
                          <a:effectLst/>
                        </a:rPr>
                        <a:t>,</a:t>
                      </a:r>
                      <a:r>
                        <a:rPr lang="en-US" sz="3200" dirty="0">
                          <a:effectLst/>
                        </a:rPr>
                        <a:t>2</a:t>
                      </a:r>
                      <a:r>
                        <a:rPr lang="ru-RU" sz="3200" dirty="0">
                          <a:effectLst/>
                        </a:rPr>
                        <a:t>%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87733"/>
              </p:ext>
            </p:extLst>
          </p:nvPr>
        </p:nvGraphicFramePr>
        <p:xfrm>
          <a:off x="11518900" y="4002881"/>
          <a:ext cx="12192000" cy="9415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1828800"/>
                <a:gridCol w="1219200"/>
                <a:gridCol w="1066800"/>
                <a:gridCol w="1073346"/>
                <a:gridCol w="1196760"/>
                <a:gridCol w="1378634"/>
                <a:gridCol w="1837660"/>
              </a:tblGrid>
              <a:tr h="2151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Учебный предмет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Количество педагогов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</a:rPr>
                        <a:t>Стаж работы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9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До 3 лет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3-5 </a:t>
                      </a:r>
                      <a:r>
                        <a:rPr lang="ru-RU" sz="2800" dirty="0" smtClean="0">
                          <a:effectLst/>
                        </a:rPr>
                        <a:t/>
                      </a:r>
                      <a:br>
                        <a:rPr lang="ru-RU" sz="2800" dirty="0" smtClean="0">
                          <a:effectLst/>
                        </a:rPr>
                      </a:br>
                      <a:r>
                        <a:rPr lang="ru-RU" sz="2800" dirty="0" smtClean="0">
                          <a:effectLst/>
                        </a:rPr>
                        <a:t>лет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5-10 лет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11-15 </a:t>
                      </a:r>
                      <a:r>
                        <a:rPr lang="ru-RU" sz="2800" dirty="0">
                          <a:effectLst/>
                        </a:rPr>
                        <a:t>лет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15-20 лет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Более 20 лет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51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Физика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35 </a:t>
                      </a:r>
                      <a:endParaRPr lang="ru-RU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64%)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51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Математика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256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123 </a:t>
                      </a:r>
                      <a:endParaRPr lang="ru-RU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48%)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51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Информатика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39 </a:t>
                      </a:r>
                      <a:endParaRPr lang="ru-RU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41%)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727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Химия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27 </a:t>
                      </a:r>
                      <a:endParaRPr lang="ru-RU" sz="3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67,5% 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151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Биология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30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44,8%)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  <a:tr h="1364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Труд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96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56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(</a:t>
                      </a:r>
                      <a:r>
                        <a:rPr lang="ru-RU" sz="3200" dirty="0">
                          <a:effectLst/>
                        </a:rPr>
                        <a:t>58 %)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18" marR="10918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69081"/>
            <a:ext cx="267027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632700" y="749142"/>
            <a:ext cx="151638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algn="ctr"/>
            <a:r>
              <a:rPr lang="ru-RU" sz="3200" kern="0" dirty="0">
                <a:latin typeface="Geologica Roman Medium" pitchFamily="2" charset="0"/>
              </a:rPr>
              <a:t>Комплексный план </a:t>
            </a:r>
          </a:p>
          <a:p>
            <a:pPr algn="ctr"/>
            <a:r>
              <a:rPr lang="ru-RU" sz="3200" kern="0" dirty="0">
                <a:latin typeface="Geologica Roman Medium" pitchFamily="2" charset="0"/>
              </a:rPr>
              <a:t>мероприятии по повышению качества математического и естественно-научного образования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7100" y="3331635"/>
            <a:ext cx="23474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1. Единые </a:t>
            </a:r>
            <a:r>
              <a:rPr lang="ru-RU" sz="4000" dirty="0"/>
              <a:t>учебники по естественно-научным дисциплинам и математике [совместно с РАН, МГУ и МФТИ)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2804" y="4054123"/>
            <a:ext cx="22519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2. Оснащение </a:t>
            </a:r>
            <a:r>
              <a:rPr lang="ru-RU" sz="4000" dirty="0"/>
              <a:t>оборудованием предметных классов школ по химии, физике, биологии для усиления экспериментальной работы школьников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8067" y="5405550"/>
            <a:ext cx="2294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3. Включение </a:t>
            </a:r>
            <a:r>
              <a:rPr lang="ru-RU" sz="4000" dirty="0"/>
              <a:t>естественно-научных предметов и математики в обязательные вступительные испытания по профилям педагогической подготовки, а также на инженерные специальности (совместно с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7992" y="8033466"/>
            <a:ext cx="15935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5. Повышение </a:t>
            </a:r>
            <a:r>
              <a:rPr lang="ru-RU" sz="4000" dirty="0"/>
              <a:t>квалификации учителей естественных </a:t>
            </a:r>
            <a:r>
              <a:rPr lang="ru-RU" sz="4000" dirty="0" smtClean="0"/>
              <a:t>наук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7992" y="7219497"/>
            <a:ext cx="20616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4. Увеличено </a:t>
            </a:r>
            <a:r>
              <a:rPr lang="ru-RU" sz="4000" dirty="0"/>
              <a:t>на 10% ежегодно количество изучающих математику и ЕН предметы углубленно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06470" y="9523373"/>
            <a:ext cx="2203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7. Увеличена </a:t>
            </a:r>
            <a:r>
              <a:rPr lang="ru-RU" sz="4000" dirty="0"/>
              <a:t>до 35% доля выбравших ЕГЭ по профильной математике и ЕН предметам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7732" y="10341880"/>
            <a:ext cx="17064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8. Увеличена </a:t>
            </a:r>
            <a:r>
              <a:rPr lang="ru-RU" sz="4000" dirty="0"/>
              <a:t>до 30% доля учителей до 35 лет по математике и ЕН предметам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95" y="444437"/>
            <a:ext cx="2670279" cy="25178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5700" y="8769340"/>
            <a:ext cx="12659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6. Банк </a:t>
            </a:r>
            <a:r>
              <a:rPr lang="ru-RU" sz="4000" dirty="0"/>
              <a:t>учебно-методических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56331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78302" y="-173014"/>
            <a:ext cx="2078698" cy="1399058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65300" y="6517481"/>
            <a:ext cx="2065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23" algn="ctr" defTabSz="1103251">
              <a:spcBef>
                <a:spcPts val="1194"/>
              </a:spcBef>
              <a:defRPr/>
            </a:pPr>
            <a:endParaRPr lang="ru-RU" sz="6000" b="1" kern="0" spc="-7" dirty="0">
              <a:solidFill>
                <a:srgbClr val="435422"/>
              </a:solidFill>
              <a:latin typeface="Geologica Roman" pitchFamily="2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29691" y="12669939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4400" spc="-7" dirty="0">
              <a:solidFill>
                <a:schemeClr val="tx2">
                  <a:lumMod val="75000"/>
                </a:schemeClr>
              </a:solidFill>
              <a:latin typeface="Geologica Roman Medium" pitchFamily="2" charset="0"/>
              <a:cs typeface="Druk Cyr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900" y="5592271"/>
            <a:ext cx="17602199" cy="19496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Благодарю за внимание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262382"/>
            <a:ext cx="267027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0500" y="255508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760" y="269082"/>
            <a:ext cx="2670279" cy="2743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500" y="1488281"/>
            <a:ext cx="23939500" cy="1289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Повестка 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заседания:</a:t>
            </a:r>
          </a:p>
          <a:p>
            <a:endParaRPr lang="ru-RU" sz="4600" dirty="0" smtClean="0"/>
          </a:p>
          <a:p>
            <a:pPr algn="just"/>
            <a:r>
              <a:rPr lang="ru-RU" sz="4600" dirty="0" smtClean="0"/>
              <a:t>1. Работа </a:t>
            </a:r>
            <a:r>
              <a:rPr lang="ru-RU" sz="4600" dirty="0"/>
              <a:t>с талантливыми детьми: использование потенциала олимпиады по биологии из перечня </a:t>
            </a:r>
            <a:r>
              <a:rPr lang="ru-RU" sz="4600" dirty="0" err="1"/>
              <a:t>Минпросвещения</a:t>
            </a:r>
            <a:r>
              <a:rPr lang="ru-RU" sz="4600" dirty="0"/>
              <a:t> </a:t>
            </a:r>
            <a:r>
              <a:rPr lang="ru-RU" sz="4600" dirty="0" smtClean="0"/>
              <a:t>России. </a:t>
            </a:r>
            <a:endParaRPr lang="ru-RU" sz="4600" dirty="0"/>
          </a:p>
          <a:p>
            <a:pPr algn="just"/>
            <a:r>
              <a:rPr lang="ru-RU" sz="4600" dirty="0" smtClean="0"/>
              <a:t>2. Актуальные </a:t>
            </a:r>
            <a:r>
              <a:rPr lang="ru-RU" sz="4600" dirty="0"/>
              <a:t>методы, приемы и формы обучения в работе учителя как средство достижения образовательных результатов. Организация участия в перечневых олимпиадах (из опыта работы</a:t>
            </a:r>
            <a:r>
              <a:rPr lang="ru-RU" sz="4600" dirty="0" smtClean="0"/>
              <a:t>). </a:t>
            </a:r>
            <a:endParaRPr lang="ru-RU" sz="4600" dirty="0"/>
          </a:p>
          <a:p>
            <a:pPr algn="just"/>
            <a:r>
              <a:rPr lang="ru-RU" sz="4600" dirty="0" smtClean="0"/>
              <a:t>3. Итоги </a:t>
            </a:r>
            <a:r>
              <a:rPr lang="ru-RU" sz="4600" dirty="0"/>
              <a:t>школьного и муниципального этапов всероссийской олимпиады школьников 2025/26 учебного года по биологии, экологии. Анализ решаемости заданий, победители </a:t>
            </a:r>
            <a:r>
              <a:rPr lang="ru-RU" sz="4600" dirty="0" smtClean="0"/>
              <a:t>и призеры. </a:t>
            </a:r>
            <a:endParaRPr lang="ru-RU" sz="4600" dirty="0"/>
          </a:p>
          <a:p>
            <a:pPr algn="just"/>
            <a:r>
              <a:rPr lang="ru-RU" sz="4600" dirty="0" smtClean="0"/>
              <a:t>4. Анализ </a:t>
            </a:r>
            <a:r>
              <a:rPr lang="ru-RU" sz="4600" dirty="0"/>
              <a:t>результатов выполнения диагностической работы по определению уровня предметных компетенций учителей биологии. Профессиональные затруднения учителей биологии (на основании аналитической записки Центра непрерывного повышения профессионального мастерства АУ «Институт развития образования» ХМАО-Югры</a:t>
            </a:r>
            <a:r>
              <a:rPr lang="ru-RU" sz="4600" dirty="0" smtClean="0"/>
              <a:t>.). </a:t>
            </a:r>
            <a:endParaRPr lang="ru-RU" sz="4600" dirty="0"/>
          </a:p>
          <a:p>
            <a:pPr algn="just"/>
            <a:r>
              <a:rPr lang="ru-RU" sz="4600" dirty="0" smtClean="0"/>
              <a:t>5. О </a:t>
            </a:r>
            <a:r>
              <a:rPr lang="ru-RU" sz="4600" dirty="0"/>
              <a:t>реализации мероприятий приоритетного муниципального проекта по развитию естественно-научного образования. Итоги 1 полугодия 2025/26 учебного года. </a:t>
            </a:r>
            <a:endParaRPr lang="ru-RU" sz="4600" dirty="0" smtClean="0"/>
          </a:p>
          <a:p>
            <a:pPr algn="just"/>
            <a:r>
              <a:rPr lang="ru-RU" sz="4600" dirty="0" smtClean="0"/>
              <a:t>6. О </a:t>
            </a:r>
            <a:r>
              <a:rPr lang="ru-RU" sz="4600" dirty="0"/>
              <a:t>результатах аудита планов работы школьных методических объединений 2025/26 учебного года. 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9706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300" y="345281"/>
            <a:ext cx="17145000" cy="4431983"/>
          </a:xfrm>
        </p:spPr>
        <p:txBody>
          <a:bodyPr/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 </a:t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результатов выполнения диагностической работы по определению уровня предметных компетенций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учителей биологии.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Профессиональные затруднения учителей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биологии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0" y="2555081"/>
            <a:ext cx="2065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215"/>
            <a:ext cx="2670279" cy="2517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00" y="4460081"/>
            <a:ext cx="231648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Приказ Департамента образования и науки Ханты-Мансийского автономного округа – Югры от 9 июня 2025 года № 10-П-1174 «О положении о функционировании и развитии региональной системы научно-методического сопровождения педагогических работников и управленческих кадров Ханты-Мансийского автономного округа – Югры и комплексе мер («дорожной карте») по созданию и функционированию региональной системы научно-методического сопровождения педагогических работников и управленческих кадров Ханты- Мансийского автономного округа – Югры на период 2025-2027 годов»;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Приказ Департамента образования и науки Ханты-Мансийского автономного округа – Югры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от </a:t>
            </a:r>
            <a:r>
              <a:rPr lang="ru-RU" sz="4000" dirty="0"/>
              <a:t>28.11.2025 № 10-П-2358 «О проведении диагностики профессиональных компетенций педагогических работников и управленческих кадров общеобразовательных организаций Ханты-Мансийского автономного округа – Югры»;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Приказ АУ «Институт развития образования» от 20 октября 2025 года № 10/42-П-304 «О проведении диагностики профессиональных компетенций педагогических работников и управленческих кадров общеобразовательных организаций Ханты-Мансийского автономного округа – Югры»</a:t>
            </a:r>
          </a:p>
        </p:txBody>
      </p:sp>
    </p:spTree>
    <p:extLst>
      <p:ext uri="{BB962C8B-B14F-4D97-AF65-F5344CB8AC3E}">
        <p14:creationId xmlns:p14="http://schemas.microsoft.com/office/powerpoint/2010/main" val="181305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300" y="345281"/>
            <a:ext cx="17145000" cy="4431983"/>
          </a:xfrm>
        </p:spPr>
        <p:txBody>
          <a:bodyPr/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 </a:t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результатов выполнения диагностической работы по определению уровня предметных компетенций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учителей биологии.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Профессиональные затруднения учителей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биологии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0" y="2555081"/>
            <a:ext cx="2065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215"/>
            <a:ext cx="2670279" cy="2517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00" y="4460081"/>
            <a:ext cx="23164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Диагностика проводилась с использованием электронного образовательного ресурса «</a:t>
            </a:r>
            <a:r>
              <a:rPr lang="ru-RU" sz="4000" dirty="0" err="1"/>
              <a:t>ЯКласс</a:t>
            </a:r>
            <a:r>
              <a:rPr lang="ru-RU" sz="4000" dirty="0"/>
              <a:t>»: https://www.yaklass.ru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      Задания проверялись автоматически.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      Для оценки итогов выполнения диагностического исследования выделены </a:t>
            </a:r>
            <a:br>
              <a:rPr lang="ru-RU" sz="4000" dirty="0"/>
            </a:br>
            <a:r>
              <a:rPr lang="ru-RU" sz="4000" dirty="0"/>
              <a:t>4 уровня сформированности профессиональных компетенций по проценту выполнения теста, набранному участником: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     экспертный (85% и выше);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     высокий (70–84%);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     базовый (50–69%);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     ниже базового (2–49%)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726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300" y="345281"/>
            <a:ext cx="17145000" cy="4431983"/>
          </a:xfrm>
        </p:spPr>
        <p:txBody>
          <a:bodyPr/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 </a:t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результатов выполнения диагностической работы по определению уровня предметных компетенций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учителей биологии.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Профессиональные затруднения учителей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биологии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0" y="2555081"/>
            <a:ext cx="2065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215"/>
            <a:ext cx="2670279" cy="2517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00" y="4460081"/>
            <a:ext cx="231648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Всего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в диагностике приняли участие 6 211 педагогических и управленческих работников, что составляет 29,6% от общего количества педагогов/руководителей системы общего образования Ханты-Мансийского автономного округа - Югры.</a:t>
            </a:r>
          </a:p>
          <a:p>
            <a:pPr lvl="0" algn="just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Из них прошли:</a:t>
            </a:r>
          </a:p>
          <a:p>
            <a:pPr lvl="0" algn="just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 оценку предметных компетенций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– 630 учителей математики (10% от общего количества участников диагностики), 761 учитель русского языка (12%), 219 учителей обществознания (4%), 277 учителей истории (4%), 213 учителей географии (3%); </a:t>
            </a:r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181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учитель химии (3%) (28 педагогов г. Сургута), 65 учителей физики (1%), </a:t>
            </a:r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247 учителей биологии (4%) (30 педагогов г. Сургута);</a:t>
            </a:r>
          </a:p>
          <a:p>
            <a:pPr lvl="0" algn="just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  оценку учителей начальной школы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– 1 037 педагогов (17%);</a:t>
            </a:r>
          </a:p>
          <a:p>
            <a:pPr lvl="0" algn="just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  оценку ИКТ компетенций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– 2 029 педагогов (33%);</a:t>
            </a:r>
          </a:p>
          <a:p>
            <a:pPr lvl="0" algn="just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  оценку управленческих компетенций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– 552 управленца общеобразовательных</a:t>
            </a:r>
          </a:p>
          <a:p>
            <a:pPr lvl="0" algn="just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организаций (9%)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8508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300" y="345281"/>
            <a:ext cx="17145000" cy="1477328"/>
          </a:xfrm>
        </p:spPr>
        <p:txBody>
          <a:bodyPr/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0" y="2555081"/>
            <a:ext cx="2065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215"/>
            <a:ext cx="2670279" cy="2517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00" y="4460081"/>
            <a:ext cx="2316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0700" y="2078027"/>
            <a:ext cx="14157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СОДЕРЖАНИЕ И СТРУКТУРА ДИАГНОСТИЧЕСКОЙ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3151582"/>
            <a:ext cx="227076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 Диагностические </a:t>
            </a:r>
            <a:r>
              <a:rPr lang="ru-RU" sz="4000" dirty="0"/>
              <a:t>материалы составлены в одном варианте (с одинаковым </a:t>
            </a:r>
            <a:r>
              <a:rPr lang="ru-RU" sz="4000" dirty="0" smtClean="0"/>
              <a:t>набором заданий</a:t>
            </a:r>
            <a:r>
              <a:rPr lang="ru-RU" sz="4000" dirty="0"/>
              <a:t>), каждый из которых включает 21 задание. Задания диагностической работы </a:t>
            </a:r>
            <a:r>
              <a:rPr lang="ru-RU" sz="4000" dirty="0" smtClean="0"/>
              <a:t>по структуре </a:t>
            </a:r>
            <a:r>
              <a:rPr lang="ru-RU" sz="4000" dirty="0"/>
              <a:t>и тематическому содержанию соответствуют </a:t>
            </a:r>
            <a:r>
              <a:rPr lang="ru-RU" sz="4000" dirty="0" smtClean="0"/>
              <a:t>контрольно-измерительным материалам </a:t>
            </a:r>
            <a:r>
              <a:rPr lang="ru-RU" sz="4000" dirty="0"/>
              <a:t>ЕГЭ по биологии.</a:t>
            </a:r>
          </a:p>
          <a:p>
            <a:r>
              <a:rPr lang="ru-RU" sz="4000" dirty="0"/>
              <a:t>Каждое из заданий имеет генерации (возможные варианты условия). </a:t>
            </a:r>
            <a:r>
              <a:rPr lang="ru-RU" sz="4000" dirty="0" smtClean="0"/>
              <a:t>Генерации заданий </a:t>
            </a:r>
            <a:r>
              <a:rPr lang="ru-RU" sz="4000" dirty="0"/>
              <a:t>одинаковы по структуре, механике ответа и уровню сложности. Работа, </a:t>
            </a:r>
            <a:r>
              <a:rPr lang="ru-RU" sz="4000" dirty="0" smtClean="0"/>
              <a:t>выданная каждому </a:t>
            </a:r>
            <a:r>
              <a:rPr lang="ru-RU" sz="4000" dirty="0"/>
              <a:t>педагогу, обладала уникальным набором вариантов заданий, которые </a:t>
            </a:r>
            <a:r>
              <a:rPr lang="ru-RU" sz="4000" dirty="0" smtClean="0"/>
              <a:t>отбирались системой </a:t>
            </a:r>
            <a:r>
              <a:rPr lang="ru-RU" sz="4000" dirty="0"/>
              <a:t>в случайном порядке.</a:t>
            </a:r>
          </a:p>
          <a:p>
            <a:endParaRPr lang="ru-RU" sz="4000" dirty="0"/>
          </a:p>
          <a:p>
            <a:r>
              <a:rPr lang="ru-RU" sz="4000" dirty="0" smtClean="0"/>
              <a:t>     Перечень </a:t>
            </a:r>
            <a:r>
              <a:rPr lang="ru-RU" sz="4000" dirty="0"/>
              <a:t>проверяемых в диагностической работе элементов содержания:</a:t>
            </a:r>
          </a:p>
          <a:p>
            <a:r>
              <a:rPr lang="ru-RU" sz="4000" dirty="0"/>
              <a:t>- «Биология как наука. Живые системы и их изучение»;</a:t>
            </a:r>
          </a:p>
          <a:p>
            <a:r>
              <a:rPr lang="ru-RU" sz="4000" dirty="0"/>
              <a:t>- «Клетка как биологическая система»;</a:t>
            </a:r>
          </a:p>
          <a:p>
            <a:r>
              <a:rPr lang="ru-RU" sz="4000" dirty="0"/>
              <a:t>- «Организм как биологическая система»;</a:t>
            </a:r>
          </a:p>
          <a:p>
            <a:r>
              <a:rPr lang="ru-RU" sz="4000" dirty="0"/>
              <a:t>- «Система и многообразие органического мира»;</a:t>
            </a:r>
          </a:p>
          <a:p>
            <a:r>
              <a:rPr lang="ru-RU" sz="4000" dirty="0"/>
              <a:t>- «Организм человека и его здоровье»;</a:t>
            </a:r>
          </a:p>
          <a:p>
            <a:r>
              <a:rPr lang="ru-RU" sz="4000" dirty="0"/>
              <a:t>- «Эволюция живой природы. Развитие жизни на Земле»;</a:t>
            </a:r>
          </a:p>
          <a:p>
            <a:r>
              <a:rPr lang="ru-RU" sz="4000" dirty="0"/>
              <a:t>- «Экосистемы и присущие им закономерности</a:t>
            </a:r>
            <a:r>
              <a:rPr lang="ru-RU" sz="4000" dirty="0" smtClean="0"/>
              <a:t>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0844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300" y="345281"/>
            <a:ext cx="17145000" cy="1477328"/>
          </a:xfrm>
        </p:spPr>
        <p:txBody>
          <a:bodyPr/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0" y="2555081"/>
            <a:ext cx="2065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215"/>
            <a:ext cx="2670279" cy="2517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00" y="4460081"/>
            <a:ext cx="2316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58039" y="975894"/>
            <a:ext cx="1546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УРОВНИ СФОРМИРОВАННОСТИ ПРОФЕССИОНАЛЬНЫХ КОМПЕТЕНЦИЙ УЧИТЕЛЕЙ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500" y="2811756"/>
            <a:ext cx="23393399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4800" dirty="0" smtClean="0"/>
              <a:t>Общее </a:t>
            </a:r>
            <a:r>
              <a:rPr lang="ru-RU" sz="4800" dirty="0"/>
              <a:t>количество участников диагностики предметных компетенций по </a:t>
            </a:r>
            <a:r>
              <a:rPr lang="ru-RU" sz="4800" dirty="0" smtClean="0"/>
              <a:t>биологии -</a:t>
            </a:r>
            <a:endParaRPr lang="ru-RU" sz="4800" dirty="0"/>
          </a:p>
          <a:p>
            <a:r>
              <a:rPr lang="ru-RU" sz="4800" dirty="0" smtClean="0"/>
              <a:t>247 </a:t>
            </a:r>
            <a:r>
              <a:rPr lang="ru-RU" sz="4800" dirty="0"/>
              <a:t>учителей, что составляет 73 % от общего числа учителей </a:t>
            </a:r>
            <a:r>
              <a:rPr lang="ru-RU" sz="4800" dirty="0" smtClean="0"/>
              <a:t>биологии автономного </a:t>
            </a:r>
            <a:r>
              <a:rPr lang="ru-RU" sz="4800" dirty="0"/>
              <a:t>округа.</a:t>
            </a:r>
          </a:p>
          <a:p>
            <a:endParaRPr lang="ru-RU" sz="4800" dirty="0" smtClean="0"/>
          </a:p>
          <a:p>
            <a:r>
              <a:rPr lang="ru-RU" sz="4800" dirty="0" smtClean="0"/>
              <a:t>Участники </a:t>
            </a:r>
            <a:r>
              <a:rPr lang="ru-RU" sz="4800" dirty="0"/>
              <a:t>диагностики показали </a:t>
            </a:r>
            <a:r>
              <a:rPr lang="ru-RU" sz="4800" dirty="0" smtClean="0"/>
              <a:t>уровни предметных компетенций:</a:t>
            </a:r>
            <a:br>
              <a:rPr lang="ru-RU" sz="4800" dirty="0" smtClean="0"/>
            </a:br>
            <a:r>
              <a:rPr lang="ru-RU" sz="4800" b="1" dirty="0"/>
              <a:t>экспертный</a:t>
            </a:r>
            <a:r>
              <a:rPr lang="ru-RU" sz="4800" dirty="0" smtClean="0"/>
              <a:t>– </a:t>
            </a:r>
            <a:r>
              <a:rPr lang="ru-RU" sz="4800" dirty="0"/>
              <a:t>132 педагога (53% от общего количества участников диагностики по </a:t>
            </a:r>
            <a:r>
              <a:rPr lang="ru-RU" sz="4800" dirty="0" smtClean="0"/>
              <a:t>предмету биология</a:t>
            </a:r>
            <a:r>
              <a:rPr lang="ru-RU" sz="4800" dirty="0"/>
              <a:t>), </a:t>
            </a:r>
            <a:endParaRPr lang="ru-RU" sz="4800" dirty="0" smtClean="0"/>
          </a:p>
          <a:p>
            <a:r>
              <a:rPr lang="ru-RU" sz="4800" b="1" dirty="0" smtClean="0"/>
              <a:t>высокий</a:t>
            </a:r>
            <a:r>
              <a:rPr lang="ru-RU" sz="4800" dirty="0" smtClean="0"/>
              <a:t> – </a:t>
            </a:r>
            <a:r>
              <a:rPr lang="ru-RU" sz="4800" dirty="0"/>
              <a:t>38 педагогов (38%), </a:t>
            </a:r>
            <a:endParaRPr lang="ru-RU" sz="4800" dirty="0" smtClean="0"/>
          </a:p>
          <a:p>
            <a:r>
              <a:rPr lang="ru-RU" sz="4800" b="1" dirty="0" smtClean="0"/>
              <a:t>базовый</a:t>
            </a:r>
            <a:r>
              <a:rPr lang="ru-RU" sz="4800" dirty="0" smtClean="0"/>
              <a:t> </a:t>
            </a:r>
            <a:r>
              <a:rPr lang="ru-RU" sz="4800" dirty="0"/>
              <a:t>– 18 педагогов (7%), </a:t>
            </a:r>
            <a:endParaRPr lang="ru-RU" sz="4800" dirty="0" smtClean="0"/>
          </a:p>
          <a:p>
            <a:r>
              <a:rPr lang="ru-RU" sz="4800" b="1" dirty="0" smtClean="0"/>
              <a:t>ниже базового </a:t>
            </a:r>
            <a:r>
              <a:rPr lang="ru-RU" sz="4800" dirty="0"/>
              <a:t>– 4 педагога (2%). </a:t>
            </a:r>
            <a:endParaRPr lang="ru-RU" sz="4800" dirty="0" smtClean="0"/>
          </a:p>
          <a:p>
            <a:r>
              <a:rPr lang="ru-RU" sz="4800" dirty="0"/>
              <a:t> </a:t>
            </a:r>
            <a:r>
              <a:rPr lang="ru-RU" sz="4800" dirty="0" smtClean="0"/>
              <a:t> </a:t>
            </a:r>
          </a:p>
          <a:p>
            <a:r>
              <a:rPr lang="ru-RU" sz="4800" dirty="0" smtClean="0"/>
              <a:t>Результаты </a:t>
            </a:r>
            <a:r>
              <a:rPr lang="ru-RU" sz="4800" dirty="0"/>
              <a:t>свидетельствуют о высоком уровне </a:t>
            </a:r>
            <a:r>
              <a:rPr lang="ru-RU" sz="4800" dirty="0" smtClean="0"/>
              <a:t>предметных компетенций </a:t>
            </a:r>
            <a:r>
              <a:rPr lang="ru-RU" sz="4800" dirty="0"/>
              <a:t>учителей биологии в регионе.</a:t>
            </a:r>
          </a:p>
        </p:txBody>
      </p:sp>
    </p:spTree>
    <p:extLst>
      <p:ext uri="{BB962C8B-B14F-4D97-AF65-F5344CB8AC3E}">
        <p14:creationId xmlns:p14="http://schemas.microsoft.com/office/powerpoint/2010/main" val="98518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300" y="345281"/>
            <a:ext cx="17145000" cy="1477328"/>
          </a:xfrm>
        </p:spPr>
        <p:txBody>
          <a:bodyPr/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0" y="2555081"/>
            <a:ext cx="2065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215"/>
            <a:ext cx="2670279" cy="2517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00" y="4460081"/>
            <a:ext cx="2316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47735" y="335001"/>
            <a:ext cx="15468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>
                <a:cs typeface="Calibri Light" panose="020F0302020204030204" pitchFamily="34" charset="0"/>
              </a:rPr>
              <a:t>Распределение количества участников диагностики </a:t>
            </a:r>
            <a:r>
              <a:rPr lang="en-US" sz="4600" b="1" dirty="0">
                <a:cs typeface="Calibri Light" panose="020F0302020204030204" pitchFamily="34" charset="0"/>
              </a:rPr>
              <a:t/>
            </a:r>
            <a:br>
              <a:rPr lang="en-US" sz="4600" b="1" dirty="0">
                <a:cs typeface="Calibri Light" panose="020F0302020204030204" pitchFamily="34" charset="0"/>
              </a:rPr>
            </a:br>
            <a:r>
              <a:rPr lang="ru-RU" sz="4600" b="1" dirty="0">
                <a:cs typeface="Calibri Light" panose="020F0302020204030204" pitchFamily="34" charset="0"/>
              </a:rPr>
              <a:t>по уровням</a:t>
            </a:r>
            <a:r>
              <a:rPr lang="en-US" sz="4600" b="1" dirty="0">
                <a:cs typeface="Calibri Light" panose="020F0302020204030204" pitchFamily="34" charset="0"/>
              </a:rPr>
              <a:t> </a:t>
            </a:r>
            <a:r>
              <a:rPr lang="ru-RU" sz="4600" b="1" dirty="0">
                <a:cs typeface="Calibri Light" panose="020F0302020204030204" pitchFamily="34" charset="0"/>
              </a:rPr>
              <a:t>сформированности предметных компетенций </a:t>
            </a:r>
            <a:r>
              <a:rPr lang="en-US" sz="4600" b="1" dirty="0">
                <a:cs typeface="Calibri Light" panose="020F0302020204030204" pitchFamily="34" charset="0"/>
              </a:rPr>
              <a:t/>
            </a:r>
            <a:br>
              <a:rPr lang="en-US" sz="4600" b="1" dirty="0">
                <a:cs typeface="Calibri Light" panose="020F0302020204030204" pitchFamily="34" charset="0"/>
              </a:rPr>
            </a:br>
            <a:r>
              <a:rPr lang="ru-RU" sz="4600" b="1" dirty="0">
                <a:cs typeface="Calibri Light" panose="020F0302020204030204" pitchFamily="34" charset="0"/>
              </a:rPr>
              <a:t>по </a:t>
            </a:r>
            <a:r>
              <a:rPr lang="ru-RU" sz="4600" b="1" dirty="0" smtClean="0">
                <a:cs typeface="Calibri Light" panose="020F0302020204030204" pitchFamily="34" charset="0"/>
              </a:rPr>
              <a:t>биологии </a:t>
            </a:r>
            <a:r>
              <a:rPr lang="ru-RU" sz="4600" b="1" dirty="0">
                <a:cs typeface="Calibri Light" panose="020F0302020204030204" pitchFamily="34" charset="0"/>
              </a:rPr>
              <a:t>в разрезе муниципальных образований</a:t>
            </a:r>
            <a:endParaRPr lang="ru-RU" sz="4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500" y="2811756"/>
            <a:ext cx="23393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</a:t>
            </a:r>
            <a:endParaRPr lang="ru-RU" sz="4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61503"/>
              </p:ext>
            </p:extLst>
          </p:nvPr>
        </p:nvGraphicFramePr>
        <p:xfrm>
          <a:off x="790275" y="2559170"/>
          <a:ext cx="22326601" cy="10838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266"/>
                <a:gridCol w="3659196"/>
                <a:gridCol w="3061209"/>
                <a:gridCol w="3184282"/>
                <a:gridCol w="2424386"/>
                <a:gridCol w="3877262"/>
              </a:tblGrid>
              <a:tr h="957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Муниципальное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образование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участников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Экспертный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уровень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Высокий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уровень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Базовый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уровень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Ниже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базового уровня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Белоярский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8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</a:rPr>
                        <a:t>Берёзовский</a:t>
                      </a:r>
                      <a:r>
                        <a:rPr lang="ru-RU" sz="2600" dirty="0">
                          <a:effectLst/>
                        </a:rPr>
                        <a:t> р-н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     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       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      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Когалым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9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7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</a:rPr>
                        <a:t>Кондинский</a:t>
                      </a:r>
                      <a:r>
                        <a:rPr lang="ru-RU" sz="2600" dirty="0">
                          <a:effectLst/>
                        </a:rPr>
                        <a:t>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13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7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</a:t>
                      </a:r>
                      <a:r>
                        <a:rPr lang="ru-RU" sz="2600" dirty="0" err="1">
                          <a:effectLst/>
                        </a:rPr>
                        <a:t>Лангепас</a:t>
                      </a:r>
                      <a:r>
                        <a:rPr lang="ru-RU" sz="2600" dirty="0">
                          <a:effectLst/>
                        </a:rPr>
                        <a:t>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7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</a:t>
                      </a:r>
                      <a:r>
                        <a:rPr lang="ru-RU" sz="2600" dirty="0" err="1">
                          <a:effectLst/>
                        </a:rPr>
                        <a:t>Мегион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Нефтеюганск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473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</a:rPr>
                        <a:t>Нефтеюганский</a:t>
                      </a:r>
                      <a:r>
                        <a:rPr lang="ru-RU" sz="2600" dirty="0">
                          <a:effectLst/>
                        </a:rPr>
                        <a:t>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8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3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Нижневартовск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11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9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473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</a:rPr>
                        <a:t>Нижневартовский</a:t>
                      </a:r>
                      <a:r>
                        <a:rPr lang="ru-RU" sz="2600" dirty="0">
                          <a:effectLst/>
                        </a:rPr>
                        <a:t>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10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</a:t>
                      </a:r>
                      <a:r>
                        <a:rPr lang="ru-RU" sz="2600" dirty="0" err="1">
                          <a:effectLst/>
                        </a:rPr>
                        <a:t>Нягань</a:t>
                      </a:r>
                      <a:r>
                        <a:rPr lang="ru-RU" sz="2600" dirty="0">
                          <a:effectLst/>
                        </a:rPr>
                        <a:t>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15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10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Октябрьский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9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</a:t>
                      </a:r>
                      <a:r>
                        <a:rPr lang="ru-RU" sz="2600" dirty="0" err="1">
                          <a:effectLst/>
                        </a:rPr>
                        <a:t>Покачи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</a:t>
                      </a:r>
                      <a:r>
                        <a:rPr lang="ru-RU" sz="2600" dirty="0" err="1">
                          <a:effectLst/>
                        </a:rPr>
                        <a:t>Пыть-Ях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Радужный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Советский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7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Сургут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30 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12</a:t>
                      </a:r>
                      <a:r>
                        <a:rPr lang="ru-RU" sz="2600" dirty="0">
                          <a:effectLst/>
                        </a:rPr>
                        <a:t>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17</a:t>
                      </a:r>
                      <a:r>
                        <a:rPr lang="ru-RU" sz="2600" dirty="0">
                          <a:effectLst/>
                        </a:rPr>
                        <a:t>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Сургутский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31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18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</a:t>
                      </a:r>
                      <a:r>
                        <a:rPr lang="ru-RU" sz="2600" dirty="0" err="1">
                          <a:effectLst/>
                        </a:rPr>
                        <a:t>Урай</a:t>
                      </a:r>
                      <a:r>
                        <a:rPr lang="ru-RU" sz="2600" dirty="0">
                          <a:effectLst/>
                        </a:rPr>
                        <a:t>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8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3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Ханты-Мансийск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7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473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Ханты-Мансийский р-н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20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10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5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г. </a:t>
                      </a:r>
                      <a:r>
                        <a:rPr lang="ru-RU" sz="2600" dirty="0" err="1">
                          <a:effectLst/>
                        </a:rPr>
                        <a:t>Югорск</a:t>
                      </a:r>
                      <a:r>
                        <a:rPr lang="ru-RU" sz="2600" dirty="0">
                          <a:effectLst/>
                        </a:rPr>
                        <a:t>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9 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9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  <a:tr h="376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Всего: 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247 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132 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93 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18 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4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4" marR="42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91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300" y="345281"/>
            <a:ext cx="17145000" cy="2215991"/>
          </a:xfrm>
        </p:spPr>
        <p:txBody>
          <a:bodyPr/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ПРОФЕССИОНАЛЬНЫЕ ДЕФИЦИТЫ,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ВЫЯВЛЕННЫЕ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УЧИТЕЛЕЙ БИОЛОГИИ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500" y="2555081"/>
            <a:ext cx="2065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37215"/>
            <a:ext cx="2670279" cy="2517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700" y="4460081"/>
            <a:ext cx="2316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logica Roman" panose="020B0604020202020204" charset="0"/>
              </a:rPr>
              <a:t>   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7500" y="2811756"/>
            <a:ext cx="23393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3390340"/>
            <a:ext cx="22783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Tx/>
              <a:buChar char="-"/>
            </a:pPr>
            <a:r>
              <a:rPr lang="ru-RU" sz="6000" dirty="0" smtClean="0"/>
              <a:t>Владение </a:t>
            </a:r>
            <a:r>
              <a:rPr lang="ru-RU" sz="6000" dirty="0"/>
              <a:t>системой биологических знаний, которая включает </a:t>
            </a:r>
            <a:r>
              <a:rPr lang="ru-RU" sz="6000" dirty="0" smtClean="0"/>
              <a:t>основополагающие биологические </a:t>
            </a:r>
            <a:r>
              <a:rPr lang="ru-RU" sz="6000" dirty="0"/>
              <a:t>термины, понятия и биологические теории</a:t>
            </a:r>
            <a:r>
              <a:rPr lang="ru-RU" sz="6000" dirty="0" smtClean="0"/>
              <a:t>;</a:t>
            </a:r>
          </a:p>
          <a:p>
            <a:pPr marL="857250" indent="-857250">
              <a:buFontTx/>
              <a:buChar char="-"/>
            </a:pPr>
            <a:endParaRPr lang="ru-RU" sz="6000" dirty="0"/>
          </a:p>
          <a:p>
            <a:pPr marL="857250" indent="-857250">
              <a:buFontTx/>
              <a:buChar char="-"/>
            </a:pPr>
            <a:r>
              <a:rPr lang="ru-RU" sz="6000" dirty="0" smtClean="0"/>
              <a:t>Выделение существенных признаков </a:t>
            </a:r>
            <a:r>
              <a:rPr lang="ru-RU" sz="6000" dirty="0"/>
              <a:t>биологических объектов</a:t>
            </a:r>
            <a:r>
              <a:rPr lang="ru-RU" sz="6000" dirty="0" smtClean="0"/>
              <a:t>;</a:t>
            </a:r>
          </a:p>
          <a:p>
            <a:endParaRPr lang="ru-RU" sz="6000" dirty="0"/>
          </a:p>
          <a:p>
            <a:pPr marL="857250" indent="-857250">
              <a:buFontTx/>
              <a:buChar char="-"/>
            </a:pPr>
            <a:r>
              <a:rPr lang="ru-RU" sz="6000" dirty="0" smtClean="0"/>
              <a:t>Использование биологической терминологии </a:t>
            </a:r>
            <a:r>
              <a:rPr lang="ru-RU" sz="6000" dirty="0"/>
              <a:t>и </a:t>
            </a:r>
            <a:r>
              <a:rPr lang="ru-RU" sz="6000" dirty="0" smtClean="0"/>
              <a:t>символики </a:t>
            </a:r>
            <a:r>
              <a:rPr lang="ru-RU" sz="6000" dirty="0"/>
              <a:t>для </a:t>
            </a:r>
            <a:endParaRPr lang="ru-RU" sz="6000" dirty="0" smtClean="0"/>
          </a:p>
          <a:p>
            <a:r>
              <a:rPr lang="ru-RU" sz="6000" dirty="0"/>
              <a:t> </a:t>
            </a:r>
            <a:r>
              <a:rPr lang="ru-RU" sz="6000" dirty="0" smtClean="0"/>
              <a:t>    доказательства родства организмов </a:t>
            </a:r>
            <a:r>
              <a:rPr lang="ru-RU" sz="6000" dirty="0"/>
              <a:t>разных систематических </a:t>
            </a:r>
            <a:endParaRPr lang="ru-RU" sz="6000" dirty="0" smtClean="0"/>
          </a:p>
          <a:p>
            <a:r>
              <a:rPr lang="ru-RU" sz="6000" dirty="0"/>
              <a:t> </a:t>
            </a:r>
            <a:r>
              <a:rPr lang="ru-RU" sz="6000" dirty="0" smtClean="0"/>
              <a:t>    групп</a:t>
            </a:r>
            <a:r>
              <a:rPr lang="ru-RU" sz="6000" dirty="0"/>
              <a:t>; взаимосвязи организмов и среды обитания</a:t>
            </a:r>
          </a:p>
        </p:txBody>
      </p:sp>
    </p:spTree>
    <p:extLst>
      <p:ext uri="{BB962C8B-B14F-4D97-AF65-F5344CB8AC3E}">
        <p14:creationId xmlns:p14="http://schemas.microsoft.com/office/powerpoint/2010/main" val="193796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5919</TotalTime>
  <Words>1354</Words>
  <Application>Microsoft Office PowerPoint</Application>
  <PresentationFormat>Произвольный</PresentationFormat>
  <Paragraphs>457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Druk Cyr</vt:lpstr>
      <vt:lpstr>Arial</vt:lpstr>
      <vt:lpstr>Geologica Roman</vt:lpstr>
      <vt:lpstr>Calibri Light</vt:lpstr>
      <vt:lpstr>Geologica Roman Medium</vt:lpstr>
      <vt:lpstr>Calibri</vt:lpstr>
      <vt:lpstr>Office Theme</vt:lpstr>
      <vt:lpstr>Презентация PowerPoint</vt:lpstr>
      <vt:lpstr>Презентация PowerPoint</vt:lpstr>
      <vt:lpstr>Анализ  результатов выполнения диагностической работы по определению уровня предметных компетенций  учителей биологии.  Профессиональные затруднения учителей биологии  </vt:lpstr>
      <vt:lpstr>Анализ  результатов выполнения диагностической работы по определению уровня предметных компетенций  учителей биологии.  Профессиональные затруднения учителей биологии  </vt:lpstr>
      <vt:lpstr>Анализ  результатов выполнения диагностической работы по определению уровня предметных компетенций  учителей биологии.  Профессиональные затруднения учителей биологии  </vt:lpstr>
      <vt:lpstr> </vt:lpstr>
      <vt:lpstr> </vt:lpstr>
      <vt:lpstr> </vt:lpstr>
      <vt:lpstr>ПРОФЕССИОНАЛЬНЫЕ ДЕФИЦИТЫ,  ВЫЯВЛЕННЫЕ У УЧИТЕЛЕЙ БИОЛОГИИ </vt:lpstr>
      <vt:lpstr>Результаты ГИА</vt:lpstr>
      <vt:lpstr>Количество победителей и призеров РЭ ВсОШ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Светлана Александровна Козачок</dc:creator>
  <cp:lastModifiedBy>Сабина Николаевна Садыхова</cp:lastModifiedBy>
  <cp:revision>295</cp:revision>
  <dcterms:created xsi:type="dcterms:W3CDTF">2023-01-13T17:17:54Z</dcterms:created>
  <dcterms:modified xsi:type="dcterms:W3CDTF">2026-01-23T07:41:02Z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