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8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ляева Ю. И." initials="АЮИ" lastIdx="5" clrIdx="0">
    <p:extLst>
      <p:ext uri="{19B8F6BF-5375-455C-9EA6-DF929625EA0E}">
        <p15:presenceInfo xmlns:p15="http://schemas.microsoft.com/office/powerpoint/2012/main" userId="Абляева Ю. И." providerId="None"/>
      </p:ext>
    </p:extLst>
  </p:cmAuthor>
  <p:cmAuthor id="2" name="Ольга Игоревна" initials="ОИ" lastIdx="3" clrIdx="1">
    <p:extLst>
      <p:ext uri="{19B8F6BF-5375-455C-9EA6-DF929625EA0E}">
        <p15:presenceInfo xmlns:p15="http://schemas.microsoft.com/office/powerpoint/2012/main" userId="42c5c4fba75af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FF0000"/>
    <a:srgbClr val="2E75B6"/>
    <a:srgbClr val="3E8EAF"/>
    <a:srgbClr val="EBF5FE"/>
    <a:srgbClr val="DDECFC"/>
    <a:srgbClr val="41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0T18:50:23.042" idx="1">
    <p:pos x="10" y="10"/>
    <p:text>убрать или оставить "Методическая находка"????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0T18:50:23.042" idx="1">
    <p:pos x="10" y="10"/>
    <p:text>убрать или оставить "Методическая находка"????</p:text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0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7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8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7EFC-812F-493A-9AB5-BC90BE62CC2A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07BA-1DB6-48AC-AFA4-D68B64FC6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10131483" y="-56795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4"/>
          <p:cNvSpPr/>
          <p:nvPr/>
        </p:nvSpPr>
        <p:spPr>
          <a:xfrm>
            <a:off x="-1069386" y="5121547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026" name="Picture 2" descr="https://sun9-70.userapi.com/s/v1/ig2/fmmFTpZATW5KQ6fWbmRKsJE9vyqRTGnYcn5jXDesGcNkTkc1aIwxZkbTkx_vnaIgbCkaiKha2nEKM6tAHwEPxCmZ.jpg?quality=95&amp;as=32x38,48x56,72x85,108x127,160x188,240x282,360x424,480x565,540x635,640x753,720x847,1080x1271,1088x1280&amp;from=bu&amp;u=M4py4dJl8fS7uobyaiN-luszAwGDRxCRi3WzjndLGzM&amp;cs=1088x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135" b="20175"/>
          <a:stretch/>
        </p:blipFill>
        <p:spPr bwMode="auto">
          <a:xfrm rot="21306114">
            <a:off x="554326" y="427121"/>
            <a:ext cx="5053264" cy="547436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03" b="94812" l="10000" r="90000">
                        <a14:foregroundMark x1="24048" y1="68336" x2="49524" y2="24150"/>
                        <a14:foregroundMark x1="26190" y1="62433" x2="38214" y2="42576"/>
                        <a14:foregroundMark x1="30238" y1="89982" x2="34405" y2="89803"/>
                        <a14:foregroundMark x1="34643" y1="89445" x2="39167" y2="86404"/>
                        <a14:foregroundMark x1="39405" y1="86404" x2="46429" y2="76923"/>
                        <a14:foregroundMark x1="38333" y1="53131" x2="65595" y2="8766"/>
                        <a14:foregroundMark x1="66071" y1="9302" x2="71310" y2="8408"/>
                        <a14:foregroundMark x1="75833" y1="27370" x2="46429" y2="75313"/>
                        <a14:foregroundMark x1="40952" y1="66547" x2="46071" y2="65653"/>
                        <a14:foregroundMark x1="46071" y1="65653" x2="62143" y2="39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8509" y="484048"/>
            <a:ext cx="2375215" cy="15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5177" y="981306"/>
            <a:ext cx="654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tserrat" pitchFamily="2" charset="-52"/>
              </a:rPr>
              <a:t>Юлия Игоревна </a:t>
            </a:r>
            <a:r>
              <a:rPr lang="ru-RU" sz="3600" b="1" dirty="0" smtClean="0">
                <a:latin typeface="Montserrat" pitchFamily="2" charset="-52"/>
              </a:rPr>
              <a:t>Абляева</a:t>
            </a:r>
            <a:endParaRPr lang="ru-RU" sz="3600" b="1" dirty="0">
              <a:latin typeface="Montserrat" pitchFamily="2" charset="-52"/>
            </a:endParaRPr>
          </a:p>
          <a:p>
            <a:endParaRPr lang="ru-RU" sz="3600" b="1" dirty="0">
              <a:latin typeface="Montserrat" pitchFamily="2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75883" y="1795339"/>
            <a:ext cx="6443424" cy="4415197"/>
            <a:chOff x="5515965" y="1809772"/>
            <a:chExt cx="6443424" cy="441519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515965" y="1809772"/>
              <a:ext cx="6443424" cy="4311403"/>
              <a:chOff x="5515965" y="1973703"/>
              <a:chExt cx="6443424" cy="4133524"/>
            </a:xfrm>
            <a:effectLst>
              <a:outerShdw blurRad="50800" dist="50800" dir="5400000" sx="1000" sy="1000" algn="ctr" rotWithShape="0">
                <a:srgbClr val="000000"/>
              </a:outerShdw>
            </a:effectLst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5515965" y="1973703"/>
                <a:ext cx="6443424" cy="413352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42273" y="2651715"/>
                <a:ext cx="5730272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>
                    <a:latin typeface="Montserrat" pitchFamily="2" charset="-52"/>
                  </a:rPr>
                  <a:t>КЛАССНЫЙ РУКОВОДИТЕЛЬ 6А КЛАССА</a:t>
                </a:r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11" b="89973" l="5896" r="89976">
                          <a14:foregroundMark x1="17217" y1="18157" x2="17217" y2="18157"/>
                          <a14:foregroundMark x1="18514" y1="18157" x2="18514" y2="18157"/>
                          <a14:foregroundMark x1="26415" y1="18157" x2="26415" y2="18157"/>
                          <a14:foregroundMark x1="36085" y1="17886" x2="36085" y2="17886"/>
                          <a14:foregroundMark x1="39741" y1="18835" x2="39741" y2="18835"/>
                          <a14:foregroundMark x1="25825" y1="32656" x2="25825" y2="32656"/>
                          <a14:foregroundMark x1="29363" y1="31572" x2="29363" y2="31572"/>
                          <a14:foregroundMark x1="35495" y1="31436" x2="35495" y2="31436"/>
                          <a14:foregroundMark x1="17217" y1="49729" x2="17217" y2="49729"/>
                          <a14:foregroundMark x1="20047" y1="53388" x2="20047" y2="53388"/>
                          <a14:foregroundMark x1="24175" y1="47154" x2="24175" y2="47154"/>
                          <a14:foregroundMark x1="27005" y1="50678" x2="27005" y2="50678"/>
                          <a14:foregroundMark x1="30660" y1="49593" x2="30660" y2="49593"/>
                          <a14:foregroundMark x1="35967" y1="49322" x2="35967" y2="49322"/>
                          <a14:foregroundMark x1="41745" y1="49187" x2="41745" y2="49187"/>
                          <a14:foregroundMark x1="53774" y1="43089" x2="53774" y2="43089"/>
                          <a14:foregroundMark x1="45283" y1="69106" x2="45283" y2="69106"/>
                          <a14:foregroundMark x1="42335" y1="75203" x2="42335" y2="75203"/>
                          <a14:foregroundMark x1="33726" y1="78726" x2="33726" y2="78726"/>
                          <a14:backgroundMark x1="32075" y1="51355" x2="32075" y2="51355"/>
                          <a14:backgroundMark x1="28774" y1="24797" x2="28774" y2="24797"/>
                          <a14:backgroundMark x1="68396" y1="22900" x2="65920" y2="40244"/>
                          <a14:backgroundMark x1="57901" y1="42005" x2="60495" y2="41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307" y="4557299"/>
              <a:ext cx="1916238" cy="1667670"/>
            </a:xfrm>
            <a:prstGeom prst="rect">
              <a:avLst/>
            </a:prstGeom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77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11" b="89973" l="5896" r="89976">
                        <a14:foregroundMark x1="17217" y1="18157" x2="17217" y2="18157"/>
                        <a14:foregroundMark x1="18514" y1="18157" x2="18514" y2="18157"/>
                        <a14:foregroundMark x1="26415" y1="18157" x2="26415" y2="18157"/>
                        <a14:foregroundMark x1="36085" y1="17886" x2="36085" y2="17886"/>
                        <a14:foregroundMark x1="39741" y1="18835" x2="39741" y2="18835"/>
                        <a14:foregroundMark x1="25825" y1="32656" x2="25825" y2="32656"/>
                        <a14:foregroundMark x1="29363" y1="31572" x2="29363" y2="31572"/>
                        <a14:foregroundMark x1="35495" y1="31436" x2="35495" y2="31436"/>
                        <a14:foregroundMark x1="17217" y1="49729" x2="17217" y2="49729"/>
                        <a14:foregroundMark x1="20047" y1="53388" x2="20047" y2="53388"/>
                        <a14:foregroundMark x1="24175" y1="47154" x2="24175" y2="47154"/>
                        <a14:foregroundMark x1="27005" y1="50678" x2="27005" y2="50678"/>
                        <a14:foregroundMark x1="30660" y1="49593" x2="30660" y2="49593"/>
                        <a14:foregroundMark x1="35967" y1="49322" x2="35967" y2="49322"/>
                        <a14:foregroundMark x1="41745" y1="49187" x2="41745" y2="49187"/>
                        <a14:foregroundMark x1="53774" y1="43089" x2="53774" y2="43089"/>
                        <a14:foregroundMark x1="45283" y1="69106" x2="45283" y2="69106"/>
                        <a14:foregroundMark x1="42335" y1="75203" x2="42335" y2="75203"/>
                        <a14:foregroundMark x1="33726" y1="78726" x2="33726" y2="78726"/>
                        <a14:backgroundMark x1="32075" y1="51355" x2="32075" y2="51355"/>
                        <a14:backgroundMark x1="28774" y1="24797" x2="28774" y2="24797"/>
                        <a14:backgroundMark x1="68396" y1="22900" x2="65920" y2="40244"/>
                        <a14:backgroundMark x1="57901" y1="42005" x2="60495" y2="41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934" y="5822514"/>
            <a:ext cx="1150278" cy="100106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8994" y="2924594"/>
            <a:ext cx="11434011" cy="2854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atin typeface="Montserrat" pitchFamily="2" charset="-52"/>
              </a:rPr>
              <a:t>Рефлексия – </a:t>
            </a:r>
            <a:r>
              <a:rPr lang="ru-RU" dirty="0"/>
              <a:t>способность человека осмыслить собственный опыт с целью прийти к новому пониманию, оценить и обосновать собственные убеждения и ценностные отношения. </a:t>
            </a:r>
            <a:endParaRPr lang="ru-RU" sz="4800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65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73"/>
    </mc:Choice>
    <mc:Fallback xmlns="">
      <p:transition spd="slow" advTm="936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8206" y="1881338"/>
            <a:ext cx="11434011" cy="2854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Montserrat" pitchFamily="2" charset="-52"/>
              </a:rPr>
              <a:t>«Мастерская рефлексии «От эмоции к осмыслению»</a:t>
            </a:r>
            <a:endParaRPr lang="ru-RU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39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"/>
    </mc:Choice>
    <mc:Fallback xmlns="">
      <p:transition spd="slow" advTm="7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0C21C-151B-BB95-A2CF-3E6ACDF3E6AE}"/>
              </a:ext>
            </a:extLst>
          </p:cNvPr>
          <p:cNvSpPr txBox="1"/>
          <p:nvPr/>
        </p:nvSpPr>
        <p:spPr>
          <a:xfrm>
            <a:off x="545846" y="-148027"/>
            <a:ext cx="8778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tserrat" pitchFamily="2" charset="-52"/>
              </a:rPr>
              <a:t>«Зеркало </a:t>
            </a:r>
          </a:p>
          <a:p>
            <a:pPr algn="ctr"/>
            <a:r>
              <a:rPr lang="ru-RU" sz="5400" b="1" dirty="0" smtClean="0">
                <a:latin typeface="Montserrat" pitchFamily="2" charset="-52"/>
              </a:rPr>
              <a:t>настроения»</a:t>
            </a:r>
            <a:endParaRPr lang="ru-RU" sz="5400" b="1" dirty="0">
              <a:latin typeface="Montserrat" pitchFamily="2" charset="-5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665810" y="2231628"/>
            <a:ext cx="2209616" cy="2153693"/>
            <a:chOff x="2227152" y="1683945"/>
            <a:chExt cx="2109458" cy="2018922"/>
          </a:xfrm>
        </p:grpSpPr>
        <p:sp>
          <p:nvSpPr>
            <p:cNvPr id="27" name="Овал 26"/>
            <p:cNvSpPr/>
            <p:nvPr/>
          </p:nvSpPr>
          <p:spPr>
            <a:xfrm>
              <a:off x="2227152" y="1683945"/>
              <a:ext cx="2109458" cy="2018922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694915" y="2236206"/>
              <a:ext cx="353085" cy="31687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98067" y="2236205"/>
              <a:ext cx="353085" cy="31687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53762" y="3065962"/>
              <a:ext cx="1056237" cy="9053"/>
            </a:xfrm>
            <a:prstGeom prst="line">
              <a:avLst/>
            </a:prstGeom>
            <a:ln w="5715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461883" y="1620405"/>
            <a:ext cx="2252608" cy="2203455"/>
            <a:chOff x="706170" y="2897109"/>
            <a:chExt cx="2417276" cy="2399168"/>
          </a:xfrm>
        </p:grpSpPr>
        <p:sp>
          <p:nvSpPr>
            <p:cNvPr id="43" name="Овал 42"/>
            <p:cNvSpPr/>
            <p:nvPr/>
          </p:nvSpPr>
          <p:spPr>
            <a:xfrm>
              <a:off x="706170" y="2897109"/>
              <a:ext cx="2417276" cy="23991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242190" y="3553383"/>
              <a:ext cx="404608" cy="3765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47948" y="3553382"/>
              <a:ext cx="404608" cy="3765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318940" y="4409038"/>
              <a:ext cx="1191735" cy="516047"/>
            </a:xfrm>
            <a:custGeom>
              <a:avLst/>
              <a:gdLst>
                <a:gd name="connsiteX0" fmla="*/ 12998 w 1191735"/>
                <a:gd name="connsiteY0" fmla="*/ 44703 h 406841"/>
                <a:gd name="connsiteX1" fmla="*/ 592420 w 1191735"/>
                <a:gd name="connsiteY1" fmla="*/ 406841 h 406841"/>
                <a:gd name="connsiteX2" fmla="*/ 1180895 w 1191735"/>
                <a:gd name="connsiteY2" fmla="*/ 44703 h 406841"/>
                <a:gd name="connsiteX3" fmla="*/ 12998 w 1191735"/>
                <a:gd name="connsiteY3" fmla="*/ 44703 h 40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1735" h="406841">
                  <a:moveTo>
                    <a:pt x="12998" y="44703"/>
                  </a:moveTo>
                  <a:cubicBezTo>
                    <a:pt x="-85081" y="105059"/>
                    <a:pt x="397771" y="406841"/>
                    <a:pt x="592420" y="406841"/>
                  </a:cubicBezTo>
                  <a:cubicBezTo>
                    <a:pt x="787069" y="406841"/>
                    <a:pt x="1269921" y="103551"/>
                    <a:pt x="1180895" y="44703"/>
                  </a:cubicBezTo>
                  <a:cubicBezTo>
                    <a:pt x="1091869" y="-14145"/>
                    <a:pt x="111077" y="-15653"/>
                    <a:pt x="12998" y="44703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1" name="Группа 1030"/>
          <p:cNvGrpSpPr/>
          <p:nvPr/>
        </p:nvGrpSpPr>
        <p:grpSpPr>
          <a:xfrm>
            <a:off x="1761987" y="4367419"/>
            <a:ext cx="2130455" cy="2153692"/>
            <a:chOff x="918816" y="1522549"/>
            <a:chExt cx="2417276" cy="2399168"/>
          </a:xfrm>
        </p:grpSpPr>
        <p:sp>
          <p:nvSpPr>
            <p:cNvPr id="3" name="Овал 2"/>
            <p:cNvSpPr/>
            <p:nvPr/>
          </p:nvSpPr>
          <p:spPr>
            <a:xfrm>
              <a:off x="918816" y="1522549"/>
              <a:ext cx="2417276" cy="239916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54836" y="2178823"/>
              <a:ext cx="404608" cy="3765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260594" y="2178822"/>
              <a:ext cx="404608" cy="37655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0" name="Арка 1029"/>
            <p:cNvSpPr/>
            <p:nvPr/>
          </p:nvSpPr>
          <p:spPr>
            <a:xfrm>
              <a:off x="1422792" y="3057206"/>
              <a:ext cx="1409323" cy="522812"/>
            </a:xfrm>
            <a:prstGeom prst="blockArc">
              <a:avLst>
                <a:gd name="adj1" fmla="val 10714959"/>
                <a:gd name="adj2" fmla="val 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Рисунок 10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43" y="38245"/>
            <a:ext cx="4560271" cy="6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24"/>
    </mc:Choice>
    <mc:Fallback xmlns="">
      <p:transition spd="slow" advTm="4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E0532-88CE-B4F2-9ED5-823D12383937}"/>
              </a:ext>
            </a:extLst>
          </p:cNvPr>
          <p:cNvSpPr txBox="1"/>
          <p:nvPr/>
        </p:nvSpPr>
        <p:spPr>
          <a:xfrm>
            <a:off x="1216738" y="260811"/>
            <a:ext cx="1007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tserrat" pitchFamily="2" charset="-52"/>
              </a:rPr>
              <a:t>«Рефлексивная мишень»</a:t>
            </a:r>
            <a:endParaRPr lang="ru-RU" sz="5400" b="1" dirty="0"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099" y="2412851"/>
            <a:ext cx="4154494" cy="2410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342900">
              <a:schemeClr val="accent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Группа 22"/>
          <p:cNvGrpSpPr/>
          <p:nvPr/>
        </p:nvGrpSpPr>
        <p:grpSpPr>
          <a:xfrm>
            <a:off x="869132" y="954006"/>
            <a:ext cx="7043596" cy="6164805"/>
            <a:chOff x="869132" y="954006"/>
            <a:chExt cx="7043596" cy="6164805"/>
          </a:xfrm>
        </p:grpSpPr>
        <p:sp>
          <p:nvSpPr>
            <p:cNvPr id="10" name="Овал 9"/>
            <p:cNvSpPr/>
            <p:nvPr/>
          </p:nvSpPr>
          <p:spPr>
            <a:xfrm>
              <a:off x="1597752" y="1184141"/>
              <a:ext cx="5821378" cy="562220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90161" y="1569606"/>
              <a:ext cx="5036560" cy="485127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390115" y="1919335"/>
              <a:ext cx="4278497" cy="410121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98454" y="2317687"/>
              <a:ext cx="3466544" cy="326593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13568" y="2761308"/>
              <a:ext cx="2417275" cy="239916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81466" y="954006"/>
              <a:ext cx="26975" cy="6164805"/>
            </a:xfrm>
            <a:prstGeom prst="line">
              <a:avLst/>
            </a:prstGeom>
            <a:ln w="381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69132" y="3995241"/>
              <a:ext cx="7043596" cy="0"/>
            </a:xfrm>
            <a:prstGeom prst="line">
              <a:avLst/>
            </a:prstGeom>
            <a:ln w="381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470922" y="1176867"/>
            <a:ext cx="28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70921" y="1511184"/>
            <a:ext cx="28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61517" y="1891197"/>
            <a:ext cx="28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70920" y="2379583"/>
            <a:ext cx="28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75868" y="2830007"/>
            <a:ext cx="28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2347" y="1546199"/>
            <a:ext cx="196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Montserrat Light" pitchFamily="2" charset="-52"/>
              </a:rPr>
              <a:t>МЕСТО ПРОВЕДЕНИЯ</a:t>
            </a:r>
            <a:endParaRPr lang="ru-RU" b="1" dirty="0">
              <a:latin typeface="Montserrat Light" pitchFamily="2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9310" y="5374223"/>
            <a:ext cx="196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Montserrat Light" pitchFamily="2" charset="-52"/>
              </a:rPr>
              <a:t>НОВЫЙ ОПЫТ</a:t>
            </a:r>
            <a:endParaRPr lang="ru-RU" b="1" dirty="0">
              <a:latin typeface="Montserrat Light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4050" y="1511184"/>
            <a:ext cx="249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 Light" pitchFamily="2" charset="-52"/>
              </a:rPr>
              <a:t>ПСИХОЛОГИЧЕСКИЙ КЛИМАТ</a:t>
            </a:r>
            <a:endParaRPr lang="ru-RU" b="1" dirty="0">
              <a:latin typeface="Montserrat Light" pitchFamily="2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0618" y="5376532"/>
            <a:ext cx="196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 Light" pitchFamily="2" charset="-52"/>
              </a:rPr>
              <a:t>ХОЧУ ПОВТОРИТЬ</a:t>
            </a:r>
            <a:endParaRPr lang="ru-RU" b="1" dirty="0"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72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6"/>
    </mc:Choice>
    <mc:Fallback xmlns="">
      <p:transition spd="slow" advTm="403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BB9C6-68E6-D828-D7F8-9D540007051C}"/>
              </a:ext>
            </a:extLst>
          </p:cNvPr>
          <p:cNvSpPr txBox="1"/>
          <p:nvPr/>
        </p:nvSpPr>
        <p:spPr>
          <a:xfrm>
            <a:off x="388855" y="435929"/>
            <a:ext cx="1141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tserrat" pitchFamily="2" charset="-52"/>
              </a:rPr>
              <a:t>«Ладошка»</a:t>
            </a:r>
            <a:endParaRPr lang="ru-RU" sz="5400" b="1" dirty="0">
              <a:latin typeface="Montserrat" pitchFamily="2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4" b="96755" l="10000" r="90000">
                        <a14:backgroundMark x1="29324" y1="12982" x2="33378" y2="39757"/>
                        <a14:backgroundMark x1="17973" y1="8316" x2="19189" y2="94726"/>
                        <a14:backgroundMark x1="80811" y1="8519" x2="79595" y2="93915"/>
                        <a14:backgroundMark x1="19324" y1="10751" x2="31216" y2="22312"/>
                        <a14:backgroundMark x1="36622" y1="6288" x2="43649" y2="22515"/>
                        <a14:backgroundMark x1="58514" y1="8519" x2="55405" y2="31643"/>
                        <a14:backgroundMark x1="73514" y1="23529" x2="66216" y2="46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913" y="858208"/>
            <a:ext cx="8755078" cy="58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6795" y="2111677"/>
            <a:ext cx="7215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tserrat Light" pitchFamily="2" charset="-52"/>
              </a:rPr>
              <a:t>Большой палец – «БЫЛО ЗДОРОВО!»</a:t>
            </a:r>
          </a:p>
          <a:p>
            <a:r>
              <a:rPr lang="ru-RU" sz="2800" b="1" dirty="0" smtClean="0">
                <a:latin typeface="Montserrat Light" pitchFamily="2" charset="-52"/>
              </a:rPr>
              <a:t>Указательный палец – «Я УЗНАЛ, КАК…»</a:t>
            </a:r>
          </a:p>
          <a:p>
            <a:r>
              <a:rPr lang="ru-RU" sz="2800" b="1" dirty="0" smtClean="0">
                <a:latin typeface="Montserrat Light" pitchFamily="2" charset="-52"/>
              </a:rPr>
              <a:t>Средний палец – ТРУДНОСТИ</a:t>
            </a:r>
          </a:p>
          <a:p>
            <a:r>
              <a:rPr lang="ru-RU" sz="2800" b="1" dirty="0" smtClean="0">
                <a:latin typeface="Montserrat Light" pitchFamily="2" charset="-52"/>
              </a:rPr>
              <a:t>Безымянный палец – ЧУВСТВА</a:t>
            </a:r>
          </a:p>
          <a:p>
            <a:r>
              <a:rPr lang="ru-RU" sz="2800" b="1" dirty="0" smtClean="0">
                <a:latin typeface="Montserrat Light" pitchFamily="2" charset="-52"/>
              </a:rPr>
              <a:t>Мизинец – ЧЕГО НЕ ХВАТИЛО?</a:t>
            </a:r>
            <a:endParaRPr lang="ru-RU" sz="2800" b="1" dirty="0"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70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7"/>
    </mc:Choice>
    <mc:Fallback xmlns="">
      <p:transition spd="slow" advTm="403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4614">
            <a:off x="314901" y="362967"/>
            <a:ext cx="3920369" cy="3099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342900">
              <a:schemeClr val="accent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14727" b="14627"/>
          <a:stretch/>
        </p:blipFill>
        <p:spPr>
          <a:xfrm>
            <a:off x="1306539" y="3118635"/>
            <a:ext cx="3807727" cy="3424286"/>
          </a:xfrm>
          <a:prstGeom prst="snip2DiagRect">
            <a:avLst>
              <a:gd name="adj1" fmla="val 1315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342900">
              <a:schemeClr val="accent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0CFDEF6-0B00-2B2F-C257-02B6B5982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9947"/>
          <a:stretch/>
        </p:blipFill>
        <p:spPr bwMode="auto">
          <a:xfrm>
            <a:off x="5340076" y="905347"/>
            <a:ext cx="6540440" cy="44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6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2"/>
    </mc:Choice>
    <mc:Fallback xmlns="">
      <p:transition spd="slow" advTm="147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reeform 4"/>
          <p:cNvSpPr/>
          <p:nvPr/>
        </p:nvSpPr>
        <p:spPr>
          <a:xfrm>
            <a:off x="9432758" y="5583626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3"/>
          <p:cNvSpPr/>
          <p:nvPr/>
        </p:nvSpPr>
        <p:spPr>
          <a:xfrm rot="7950261">
            <a:off x="9398584" y="5155201"/>
            <a:ext cx="4458980" cy="3405597"/>
          </a:xfrm>
          <a:custGeom>
            <a:avLst/>
            <a:gdLst/>
            <a:ahLst/>
            <a:cxnLst/>
            <a:rect l="l" t="t" r="r" b="b"/>
            <a:pathLst>
              <a:path w="7059063" h="5993787">
                <a:moveTo>
                  <a:pt x="0" y="0"/>
                </a:moveTo>
                <a:lnTo>
                  <a:pt x="7059064" y="0"/>
                </a:lnTo>
                <a:lnTo>
                  <a:pt x="7059064" y="5993786"/>
                </a:lnTo>
                <a:lnTo>
                  <a:pt x="0" y="599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4"/>
          <p:cNvSpPr/>
          <p:nvPr/>
        </p:nvSpPr>
        <p:spPr>
          <a:xfrm>
            <a:off x="-1274454" y="-86693"/>
            <a:ext cx="2798454" cy="2722133"/>
          </a:xfrm>
          <a:custGeom>
            <a:avLst/>
            <a:gdLst/>
            <a:ahLst/>
            <a:cxnLst/>
            <a:rect l="l" t="t" r="r" b="b"/>
            <a:pathLst>
              <a:path w="2798454" h="2722133">
                <a:moveTo>
                  <a:pt x="0" y="0"/>
                </a:moveTo>
                <a:lnTo>
                  <a:pt x="2798454" y="0"/>
                </a:lnTo>
                <a:lnTo>
                  <a:pt x="2798454" y="2722132"/>
                </a:lnTo>
                <a:lnTo>
                  <a:pt x="0" y="272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8206" y="1881338"/>
            <a:ext cx="11434011" cy="2854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Montserrat" pitchFamily="2" charset="-52"/>
              </a:rPr>
              <a:t>«Мастерская рефлексии «От эмоции к осмыслению»</a:t>
            </a:r>
            <a:endParaRPr lang="ru-RU" b="1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53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"/>
    </mc:Choice>
    <mc:Fallback xmlns="">
      <p:transition spd="slow" advTm="79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103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находка «Классная азбука»</dc:title>
  <dc:creator>Абляева Ю. И.</dc:creator>
  <cp:lastModifiedBy>Абляева Ю. И.</cp:lastModifiedBy>
  <cp:revision>45</cp:revision>
  <cp:lastPrinted>2025-10-11T10:01:57Z</cp:lastPrinted>
  <dcterms:created xsi:type="dcterms:W3CDTF">2025-10-10T12:52:13Z</dcterms:created>
  <dcterms:modified xsi:type="dcterms:W3CDTF">2025-12-09T07:16:25Z</dcterms:modified>
</cp:coreProperties>
</file>