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5" r:id="rId9"/>
    <p:sldId id="264" r:id="rId10"/>
    <p:sldId id="266" r:id="rId11"/>
    <p:sldId id="267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300" r:id="rId31"/>
    <p:sldId id="288" r:id="rId32"/>
    <p:sldId id="298" r:id="rId33"/>
    <p:sldId id="299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D53CA6F-90A9-4C74-90BF-1B47F9FA5E92}">
          <p14:sldIdLst>
            <p14:sldId id="256"/>
            <p14:sldId id="257"/>
            <p14:sldId id="258"/>
            <p14:sldId id="260"/>
            <p14:sldId id="261"/>
            <p14:sldId id="259"/>
            <p14:sldId id="262"/>
            <p14:sldId id="265"/>
            <p14:sldId id="264"/>
            <p14:sldId id="266"/>
            <p14:sldId id="267"/>
            <p14:sldId id="268"/>
            <p14:sldId id="270"/>
            <p14:sldId id="269"/>
            <p14:sldId id="271"/>
            <p14:sldId id="272"/>
            <p14:sldId id="273"/>
            <p14:sldId id="274"/>
            <p14:sldId id="275"/>
            <p14:sldId id="276"/>
            <p14:sldId id="278"/>
            <p14:sldId id="279"/>
            <p14:sldId id="280"/>
            <p14:sldId id="281"/>
            <p14:sldId id="282"/>
            <p14:sldId id="284"/>
            <p14:sldId id="285"/>
            <p14:sldId id="286"/>
            <p14:sldId id="287"/>
            <p14:sldId id="300"/>
            <p14:sldId id="288"/>
            <p14:sldId id="298"/>
            <p14:sldId id="299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  <p14:section name="Раздел без заголовка" id="{59C390E7-DCDF-470D-AD2E-C82DDE2EB6D0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194887-271C-4D8F-9240-BBF306DE3CD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7BCEB4F-E771-4860-A908-FC59271313B5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Рост социал-демократии 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A30B26-48B8-4588-8544-5BDE2132B6F5}" type="parTrans" cxnId="{24AA19A0-727A-40E1-98AF-CCFA93AD61F8}">
      <dgm:prSet/>
      <dgm:spPr/>
      <dgm:t>
        <a:bodyPr/>
        <a:lstStyle/>
        <a:p>
          <a:endParaRPr lang="ru-RU"/>
        </a:p>
      </dgm:t>
    </dgm:pt>
    <dgm:pt modelId="{2C167962-CDBB-41C3-8367-ED04A9DAE717}" type="sibTrans" cxnId="{24AA19A0-727A-40E1-98AF-CCFA93AD61F8}">
      <dgm:prSet/>
      <dgm:spPr/>
      <dgm:t>
        <a:bodyPr/>
        <a:lstStyle/>
        <a:p>
          <a:endParaRPr lang="ru-RU"/>
        </a:p>
      </dgm:t>
    </dgm:pt>
    <dgm:pt modelId="{EE92A627-089C-47BC-81E5-0F9D9FEB8C81}">
      <dgm:prSet phldrT="[Текст]" custT="1"/>
      <dgm:spPr/>
      <dgm:t>
        <a:bodyPr/>
        <a:lstStyle/>
        <a:p>
          <a:endParaRPr lang="ru-RU" sz="1900" dirty="0" smtClean="0"/>
        </a:p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Рост промышленности </a:t>
          </a:r>
        </a:p>
        <a:p>
          <a:endParaRPr lang="ru-RU" sz="1900" dirty="0" smtClean="0"/>
        </a:p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Рост пролетариата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902015-9BF3-4212-96D3-D4D8B7D133B7}" type="parTrans" cxnId="{B4C1CABD-0A41-4D42-90B2-292EB5579C4E}">
      <dgm:prSet/>
      <dgm:spPr/>
      <dgm:t>
        <a:bodyPr/>
        <a:lstStyle/>
        <a:p>
          <a:endParaRPr lang="ru-RU"/>
        </a:p>
      </dgm:t>
    </dgm:pt>
    <dgm:pt modelId="{A395BE68-9E9C-4FD1-AD6D-8E68DDB8A592}" type="sibTrans" cxnId="{B4C1CABD-0A41-4D42-90B2-292EB5579C4E}">
      <dgm:prSet/>
      <dgm:spPr/>
      <dgm:t>
        <a:bodyPr/>
        <a:lstStyle/>
        <a:p>
          <a:endParaRPr lang="ru-RU"/>
        </a:p>
      </dgm:t>
    </dgm:pt>
    <dgm:pt modelId="{3012754C-6B2F-4EDF-B14A-81804EF7DD5C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Провозглашение республики во Франции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77C345-9F42-4304-BD00-2B9ADC3BFEB3}" type="parTrans" cxnId="{CFD5D8F0-0048-4324-AEAD-C3A4EFBA5D5E}">
      <dgm:prSet/>
      <dgm:spPr/>
      <dgm:t>
        <a:bodyPr/>
        <a:lstStyle/>
        <a:p>
          <a:endParaRPr lang="ru-RU"/>
        </a:p>
      </dgm:t>
    </dgm:pt>
    <dgm:pt modelId="{BF0A7224-C2C3-41E4-8789-71D001C09033}" type="sibTrans" cxnId="{CFD5D8F0-0048-4324-AEAD-C3A4EFBA5D5E}">
      <dgm:prSet/>
      <dgm:spPr/>
      <dgm:t>
        <a:bodyPr/>
        <a:lstStyle/>
        <a:p>
          <a:endParaRPr lang="ru-RU"/>
        </a:p>
      </dgm:t>
    </dgm:pt>
    <dgm:pt modelId="{3FA71907-54DD-4E18-9FCA-87FE504634AE}" type="pres">
      <dgm:prSet presAssocID="{C2194887-271C-4D8F-9240-BBF306DE3CD0}" presName="CompostProcess" presStyleCnt="0">
        <dgm:presLayoutVars>
          <dgm:dir/>
          <dgm:resizeHandles val="exact"/>
        </dgm:presLayoutVars>
      </dgm:prSet>
      <dgm:spPr/>
    </dgm:pt>
    <dgm:pt modelId="{A50193D4-2F80-4E7D-8033-D33EEB72BCDF}" type="pres">
      <dgm:prSet presAssocID="{C2194887-271C-4D8F-9240-BBF306DE3CD0}" presName="arrow" presStyleLbl="bgShp" presStyleIdx="0" presStyleCnt="1"/>
      <dgm:spPr/>
    </dgm:pt>
    <dgm:pt modelId="{685DEE3E-5748-466C-B58E-44B0D9EF3157}" type="pres">
      <dgm:prSet presAssocID="{C2194887-271C-4D8F-9240-BBF306DE3CD0}" presName="linearProcess" presStyleCnt="0"/>
      <dgm:spPr/>
    </dgm:pt>
    <dgm:pt modelId="{BCA5BB37-9B63-4BF9-BAC3-63FBA5DB2CB2}" type="pres">
      <dgm:prSet presAssocID="{E7BCEB4F-E771-4860-A908-FC59271313B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C94BD-4737-42A0-BB7A-6A7C4F9AA2EC}" type="pres">
      <dgm:prSet presAssocID="{2C167962-CDBB-41C3-8367-ED04A9DAE717}" presName="sibTrans" presStyleCnt="0"/>
      <dgm:spPr/>
    </dgm:pt>
    <dgm:pt modelId="{38EA11DA-74E4-4994-A43B-DF0D58589D0E}" type="pres">
      <dgm:prSet presAssocID="{EE92A627-089C-47BC-81E5-0F9D9FEB8C81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2FFA8-CD67-4C2A-BAB1-CB5D18A9CF77}" type="pres">
      <dgm:prSet presAssocID="{A395BE68-9E9C-4FD1-AD6D-8E68DDB8A592}" presName="sibTrans" presStyleCnt="0"/>
      <dgm:spPr/>
    </dgm:pt>
    <dgm:pt modelId="{17B015F8-602E-4225-919C-98327494BF61}" type="pres">
      <dgm:prSet presAssocID="{3012754C-6B2F-4EDF-B14A-81804EF7DD5C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1CABD-0A41-4D42-90B2-292EB5579C4E}" srcId="{C2194887-271C-4D8F-9240-BBF306DE3CD0}" destId="{EE92A627-089C-47BC-81E5-0F9D9FEB8C81}" srcOrd="1" destOrd="0" parTransId="{57902015-9BF3-4212-96D3-D4D8B7D133B7}" sibTransId="{A395BE68-9E9C-4FD1-AD6D-8E68DDB8A592}"/>
    <dgm:cxn modelId="{08EC3CE0-F4A0-49B6-AB7D-158EE897D837}" type="presOf" srcId="{EE92A627-089C-47BC-81E5-0F9D9FEB8C81}" destId="{38EA11DA-74E4-4994-A43B-DF0D58589D0E}" srcOrd="0" destOrd="0" presId="urn:microsoft.com/office/officeart/2005/8/layout/hProcess9"/>
    <dgm:cxn modelId="{CFD5D8F0-0048-4324-AEAD-C3A4EFBA5D5E}" srcId="{C2194887-271C-4D8F-9240-BBF306DE3CD0}" destId="{3012754C-6B2F-4EDF-B14A-81804EF7DD5C}" srcOrd="2" destOrd="0" parTransId="{C677C345-9F42-4304-BD00-2B9ADC3BFEB3}" sibTransId="{BF0A7224-C2C3-41E4-8789-71D001C09033}"/>
    <dgm:cxn modelId="{441468B4-4897-4BCB-97D6-22002F446501}" type="presOf" srcId="{3012754C-6B2F-4EDF-B14A-81804EF7DD5C}" destId="{17B015F8-602E-4225-919C-98327494BF61}" srcOrd="0" destOrd="0" presId="urn:microsoft.com/office/officeart/2005/8/layout/hProcess9"/>
    <dgm:cxn modelId="{24AA19A0-727A-40E1-98AF-CCFA93AD61F8}" srcId="{C2194887-271C-4D8F-9240-BBF306DE3CD0}" destId="{E7BCEB4F-E771-4860-A908-FC59271313B5}" srcOrd="0" destOrd="0" parTransId="{4BA30B26-48B8-4588-8544-5BDE2132B6F5}" sibTransId="{2C167962-CDBB-41C3-8367-ED04A9DAE717}"/>
    <dgm:cxn modelId="{4CF85AE9-0E63-4AE5-A1A3-FA33424F707A}" type="presOf" srcId="{C2194887-271C-4D8F-9240-BBF306DE3CD0}" destId="{3FA71907-54DD-4E18-9FCA-87FE504634AE}" srcOrd="0" destOrd="0" presId="urn:microsoft.com/office/officeart/2005/8/layout/hProcess9"/>
    <dgm:cxn modelId="{36A5230D-1BFB-4AA4-9704-A847EF18F778}" type="presOf" srcId="{E7BCEB4F-E771-4860-A908-FC59271313B5}" destId="{BCA5BB37-9B63-4BF9-BAC3-63FBA5DB2CB2}" srcOrd="0" destOrd="0" presId="urn:microsoft.com/office/officeart/2005/8/layout/hProcess9"/>
    <dgm:cxn modelId="{DB50CFC4-8C9A-4A20-8C2C-84CB99A8D2C6}" type="presParOf" srcId="{3FA71907-54DD-4E18-9FCA-87FE504634AE}" destId="{A50193D4-2F80-4E7D-8033-D33EEB72BCDF}" srcOrd="0" destOrd="0" presId="urn:microsoft.com/office/officeart/2005/8/layout/hProcess9"/>
    <dgm:cxn modelId="{3C274D8F-5C69-4961-AA85-1B4A5141C3DB}" type="presParOf" srcId="{3FA71907-54DD-4E18-9FCA-87FE504634AE}" destId="{685DEE3E-5748-466C-B58E-44B0D9EF3157}" srcOrd="1" destOrd="0" presId="urn:microsoft.com/office/officeart/2005/8/layout/hProcess9"/>
    <dgm:cxn modelId="{0DDF2289-5311-4423-B547-92899AEBF1B6}" type="presParOf" srcId="{685DEE3E-5748-466C-B58E-44B0D9EF3157}" destId="{BCA5BB37-9B63-4BF9-BAC3-63FBA5DB2CB2}" srcOrd="0" destOrd="0" presId="urn:microsoft.com/office/officeart/2005/8/layout/hProcess9"/>
    <dgm:cxn modelId="{FF8DFB55-02AC-4805-A75B-CB9DD2BE11EA}" type="presParOf" srcId="{685DEE3E-5748-466C-B58E-44B0D9EF3157}" destId="{9B1C94BD-4737-42A0-BB7A-6A7C4F9AA2EC}" srcOrd="1" destOrd="0" presId="urn:microsoft.com/office/officeart/2005/8/layout/hProcess9"/>
    <dgm:cxn modelId="{B27CFDF7-2457-4A17-8936-0B6A1AD427F4}" type="presParOf" srcId="{685DEE3E-5748-466C-B58E-44B0D9EF3157}" destId="{38EA11DA-74E4-4994-A43B-DF0D58589D0E}" srcOrd="2" destOrd="0" presId="urn:microsoft.com/office/officeart/2005/8/layout/hProcess9"/>
    <dgm:cxn modelId="{54905D56-EE85-443D-901E-2B8B1E1C32FE}" type="presParOf" srcId="{685DEE3E-5748-466C-B58E-44B0D9EF3157}" destId="{EBC2FFA8-CD67-4C2A-BAB1-CB5D18A9CF77}" srcOrd="3" destOrd="0" presId="urn:microsoft.com/office/officeart/2005/8/layout/hProcess9"/>
    <dgm:cxn modelId="{ADA8ACC9-2F10-4B62-83C9-2B777CB852A0}" type="presParOf" srcId="{685DEE3E-5748-466C-B58E-44B0D9EF3157}" destId="{17B015F8-602E-4225-919C-98327494BF6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193D4-2F80-4E7D-8033-D33EEB72BCDF}">
      <dsp:nvSpPr>
        <dsp:cNvPr id="0" name=""/>
        <dsp:cNvSpPr/>
      </dsp:nvSpPr>
      <dsp:spPr>
        <a:xfrm>
          <a:off x="754379" y="0"/>
          <a:ext cx="8549640" cy="40513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A5BB37-9B63-4BF9-BAC3-63FBA5DB2CB2}">
      <dsp:nvSpPr>
        <dsp:cNvPr id="0" name=""/>
        <dsp:cNvSpPr/>
      </dsp:nvSpPr>
      <dsp:spPr>
        <a:xfrm>
          <a:off x="0" y="1215389"/>
          <a:ext cx="3017520" cy="1620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Рост социал-демократии 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107" y="1294496"/>
        <a:ext cx="2859306" cy="1462306"/>
      </dsp:txXfrm>
    </dsp:sp>
    <dsp:sp modelId="{38EA11DA-74E4-4994-A43B-DF0D58589D0E}">
      <dsp:nvSpPr>
        <dsp:cNvPr id="0" name=""/>
        <dsp:cNvSpPr/>
      </dsp:nvSpPr>
      <dsp:spPr>
        <a:xfrm>
          <a:off x="3520439" y="1215389"/>
          <a:ext cx="3017520" cy="1620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Рост промышленности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Рост пролетариата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99546" y="1294496"/>
        <a:ext cx="2859306" cy="1462306"/>
      </dsp:txXfrm>
    </dsp:sp>
    <dsp:sp modelId="{17B015F8-602E-4225-919C-98327494BF61}">
      <dsp:nvSpPr>
        <dsp:cNvPr id="0" name=""/>
        <dsp:cNvSpPr/>
      </dsp:nvSpPr>
      <dsp:spPr>
        <a:xfrm>
          <a:off x="7040880" y="1215389"/>
          <a:ext cx="3017520" cy="1620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Провозглашение республики во Франции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9987" y="1294496"/>
        <a:ext cx="2859306" cy="1462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22240-01FA-464A-B725-A5A0C1FEC4DA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0BFC2-C36F-4A22-B569-6CF952EB9D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34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0BFC2-C36F-4A22-B569-6CF952EB9D7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4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D28-EBD3-47A6-A41D-BEF1D71A297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29E09A9-EC39-44E1-90AF-25809268D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00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D28-EBD3-47A6-A41D-BEF1D71A297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09A9-EC39-44E1-90AF-25809268D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604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D28-EBD3-47A6-A41D-BEF1D71A297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09A9-EC39-44E1-90AF-25809268D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47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D28-EBD3-47A6-A41D-BEF1D71A297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09A9-EC39-44E1-90AF-25809268D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54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26C8D28-EBD3-47A6-A41D-BEF1D71A297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29E09A9-EC39-44E1-90AF-25809268D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264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D28-EBD3-47A6-A41D-BEF1D71A297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09A9-EC39-44E1-90AF-25809268D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15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D28-EBD3-47A6-A41D-BEF1D71A297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09A9-EC39-44E1-90AF-25809268D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D28-EBD3-47A6-A41D-BEF1D71A297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09A9-EC39-44E1-90AF-25809268D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48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D28-EBD3-47A6-A41D-BEF1D71A297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09A9-EC39-44E1-90AF-25809268D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219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D28-EBD3-47A6-A41D-BEF1D71A297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09A9-EC39-44E1-90AF-25809268D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D28-EBD3-47A6-A41D-BEF1D71A297C}" type="datetimeFigureOut">
              <a:rPr lang="ru-RU" smtClean="0"/>
              <a:t>10.01.2022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E09A9-EC39-44E1-90AF-25809268D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90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26C8D28-EBD3-47A6-A41D-BEF1D71A297C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29E09A9-EC39-44E1-90AF-25809268D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33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в европейской политике </a:t>
            </a:r>
            <a:b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конце х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 – </a:t>
            </a: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ХХ века</a:t>
            </a:r>
            <a:b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(Занятие по подготовке к ГИА)</a:t>
            </a:r>
            <a:b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Билль Ирина Александровна, зам. директора по УВР, учитель истории и обществознания МБОУ гимназии №2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20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451273" y="241362"/>
            <a:ext cx="3298767" cy="21817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Последствия мирового экономического Кризиса 1873 г.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241362"/>
            <a:ext cx="5181600" cy="638715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571345" y="2423161"/>
            <a:ext cx="3398981" cy="3977640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налогового гнета.</a:t>
            </a:r>
          </a:p>
          <a:p>
            <a:pPr marL="342900" indent="-342900">
              <a:buAutoNum type="arabicPeriod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протекционизма.</a:t>
            </a:r>
          </a:p>
          <a:p>
            <a:pPr marL="342900" indent="-342900">
              <a:buAutoNum type="arabicPeriod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Тарифные войны.</a:t>
            </a:r>
          </a:p>
          <a:p>
            <a:pPr marL="342900" indent="-342900">
              <a:buAutoNum type="arabicPeriod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держав расширить свой рынок посредством колоний.</a:t>
            </a:r>
          </a:p>
          <a:p>
            <a:pPr marL="342900" indent="-342900">
              <a:buAutoNum type="arabicPeriod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Тенденции использования рабочей силы в колониальных владениях.</a:t>
            </a:r>
          </a:p>
          <a:p>
            <a:pPr marL="342900" indent="-342900">
              <a:buAutoNum type="arabicPeriod"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Конкуренция международных экономик.</a:t>
            </a:r>
          </a:p>
          <a:p>
            <a:pPr marL="342900" indent="-342900">
              <a:buAutoNum type="arabicPeriod"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150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Колониальная политика Англии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середины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Содержание колоний обременительно для экономики</a:t>
            </a:r>
          </a:p>
          <a:p>
            <a:r>
              <a:rPr lang="ru-RU" dirty="0" smtClean="0"/>
              <a:t>«</a:t>
            </a:r>
            <a:r>
              <a:rPr lang="ru-RU" dirty="0"/>
              <a:t>Их нужно поддерживать, </a:t>
            </a:r>
            <a:r>
              <a:rPr lang="ru-RU" dirty="0" smtClean="0"/>
              <a:t>следовательно, </a:t>
            </a:r>
            <a:r>
              <a:rPr lang="ru-RU" dirty="0"/>
              <a:t>тратить финансы»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70-х годов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 smtClean="0"/>
              <a:t>Колонии выгодны для экономики</a:t>
            </a:r>
          </a:p>
          <a:p>
            <a:r>
              <a:rPr lang="ru-RU" dirty="0" smtClean="0"/>
              <a:t>«Колонии </a:t>
            </a:r>
            <a:r>
              <a:rPr lang="ru-RU" dirty="0"/>
              <a:t>очень </a:t>
            </a:r>
            <a:r>
              <a:rPr lang="ru-RU" dirty="0" smtClean="0"/>
              <a:t>важны!»</a:t>
            </a:r>
          </a:p>
          <a:p>
            <a:r>
              <a:rPr lang="ru-RU" dirty="0" smtClean="0"/>
              <a:t>Возникает </a:t>
            </a:r>
            <a:r>
              <a:rPr lang="ru-RU" dirty="0"/>
              <a:t>стремление монополизировать этот рынок.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148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8331200" y="498764"/>
            <a:ext cx="3418840" cy="192439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«Вооруженный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/>
          </p:cNvPicPr>
          <p:nvPr>
            <p:ph idx="1"/>
          </p:nvPr>
        </p:nvPicPr>
        <p:blipFill rotWithShape="1">
          <a:blip r:embed="rId2"/>
          <a:srcRect l="12557" t="20402" r="56206" b="7673"/>
          <a:stretch/>
        </p:blipFill>
        <p:spPr bwMode="auto">
          <a:xfrm>
            <a:off x="1634836" y="498764"/>
            <a:ext cx="4941455" cy="6216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8549639" y="2423160"/>
            <a:ext cx="3402215" cy="367284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такое «вооруженный мир»? Понятие это во все	 своей полноте свойственно именно нашему времени …»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34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6" y="633522"/>
            <a:ext cx="5541677" cy="5750795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5" t="3140" r="26578"/>
          <a:stretch/>
        </p:blipFill>
        <p:spPr>
          <a:xfrm>
            <a:off x="6183402" y="633522"/>
            <a:ext cx="4733979" cy="575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84" y="52731"/>
            <a:ext cx="7565461" cy="6707009"/>
          </a:xfrm>
        </p:spPr>
      </p:pic>
    </p:spTree>
    <p:extLst>
      <p:ext uri="{BB962C8B-B14F-4D97-AF65-F5344CB8AC3E}">
        <p14:creationId xmlns:p14="http://schemas.microsoft.com/office/powerpoint/2010/main" val="1422635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Тенденции поляризации в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Тройственный союз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1879 г. – договор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Германия-Австро-Венгрия,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1882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присоединение Италии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Антанта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1990-х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Русско-французский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союз,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1904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Союз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Англии и Франции,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1907 г. – присоединение России.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540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Россия шла к созданию союза с Великобританией и Францией?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Да, вы сдержали ваше слово:</a:t>
            </a:r>
            <a:br>
              <a:rPr lang="ru-RU" dirty="0"/>
            </a:br>
            <a:r>
              <a:rPr lang="ru-RU" dirty="0" smtClean="0"/>
              <a:t>Не </a:t>
            </a:r>
            <a:r>
              <a:rPr lang="ru-RU" dirty="0"/>
              <a:t>двинув пушки, ни рубля,</a:t>
            </a:r>
            <a:br>
              <a:rPr lang="ru-RU" dirty="0"/>
            </a:br>
            <a:r>
              <a:rPr lang="ru-RU" dirty="0"/>
              <a:t>В свои права вступает снова</a:t>
            </a:r>
            <a:br>
              <a:rPr lang="ru-RU" dirty="0"/>
            </a:br>
            <a:r>
              <a:rPr lang="ru-RU" dirty="0"/>
              <a:t>Родная русская земля —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И нам завещанное море</a:t>
            </a:r>
            <a:br>
              <a:rPr lang="ru-RU" dirty="0"/>
            </a:br>
            <a:r>
              <a:rPr lang="ru-RU" dirty="0"/>
              <a:t>Опять свободною волной,</a:t>
            </a:r>
            <a:br>
              <a:rPr lang="ru-RU" dirty="0"/>
            </a:br>
            <a:r>
              <a:rPr lang="ru-RU" dirty="0"/>
              <a:t>О кратком позабыв позоре,</a:t>
            </a:r>
            <a:br>
              <a:rPr lang="ru-RU" dirty="0"/>
            </a:br>
            <a:r>
              <a:rPr lang="ru-RU" dirty="0"/>
              <a:t>Лобзает берег свой родной</a:t>
            </a:r>
          </a:p>
          <a:p>
            <a:pPr marL="0" indent="0" algn="r">
              <a:buNone/>
            </a:pPr>
            <a:r>
              <a:rPr lang="ru-RU" dirty="0" smtClean="0"/>
              <a:t> </a:t>
            </a:r>
            <a:r>
              <a:rPr lang="ru-RU" i="1" dirty="0" smtClean="0"/>
              <a:t>Ф.И. Тютчев</a:t>
            </a:r>
          </a:p>
          <a:p>
            <a:pPr marL="0" indent="0" algn="r">
              <a:buNone/>
            </a:pPr>
            <a:r>
              <a:rPr lang="ru-RU" i="1" dirty="0" smtClean="0"/>
              <a:t>(Справа – «Портрет князя Горчакова», художник  </a:t>
            </a:r>
            <a:r>
              <a:rPr lang="ru-RU" i="1" dirty="0"/>
              <a:t>Е.И. </a:t>
            </a:r>
            <a:r>
              <a:rPr lang="ru-RU" i="1" dirty="0" err="1" smtClean="0"/>
              <a:t>Ботман</a:t>
            </a:r>
            <a:r>
              <a:rPr lang="ru-RU" i="1" dirty="0" smtClean="0"/>
              <a:t>, 1874 г.)</a:t>
            </a:r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74" y="1857949"/>
            <a:ext cx="3177908" cy="4314252"/>
          </a:xfrm>
        </p:spPr>
      </p:pic>
    </p:spTree>
    <p:extLst>
      <p:ext uri="{BB962C8B-B14F-4D97-AF65-F5344CB8AC3E}">
        <p14:creationId xmlns:p14="http://schemas.microsoft.com/office/powerpoint/2010/main" val="3004846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1870-1880 – гг. возникает интерес к России</a:t>
            </a:r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35775" t="38296" r="40136" b="38220"/>
          <a:stretch/>
        </p:blipFill>
        <p:spPr bwMode="auto">
          <a:xfrm>
            <a:off x="572655" y="2336800"/>
            <a:ext cx="5661890" cy="3112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«…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России много говорят; в наши дни она стала предметом жгучего, беспокойного любопытства. Очевидно, что она сделалась одной из самых больших забот нынешнего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века…»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Ф.И. Тютчев </a:t>
            </a:r>
          </a:p>
        </p:txBody>
      </p:sp>
    </p:spTree>
    <p:extLst>
      <p:ext uri="{BB962C8B-B14F-4D97-AF65-F5344CB8AC3E}">
        <p14:creationId xmlns:p14="http://schemas.microsoft.com/office/powerpoint/2010/main" val="3201670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речи, произнесенной в заседании императорского общества истории и древности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3" y="2132670"/>
            <a:ext cx="3149600" cy="445983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«Европа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призналась, что страна, которую она считала угрозой цивилизации, стояла и стоит на страже ее, понимает, ценит основы не хуже ее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творцов: она признала Россию органически необходимой частью своего культурного состава, кровным, природным членом семьи своих народов».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В.О. Ключевский, 28 октября 1894 г.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10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Берлин – центр европейской дипломатии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8" y="2364508"/>
            <a:ext cx="7038626" cy="3722255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15200" y="2364508"/>
            <a:ext cx="3803904" cy="380769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ерлинский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конгресс (1878 г.).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Берлинская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по Конго (1884, 1885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вопросов колониальной политики.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44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складывались отношения России с другими державами?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Определяющие факторы: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Франции во Франко-прусской войне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Германии, рождение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Европы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мощнейшего государства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Отторжение земель Эльзаса и Лотарингии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54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Отто фон </a:t>
            </a:r>
            <a:r>
              <a:rPr lang="ru-RU" dirty="0" err="1" smtClean="0"/>
              <a:t>бисмарк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5" y="1717965"/>
            <a:ext cx="3029526" cy="5050868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«Сильная Германия стремится жить мирно и мирно развиваться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этой целью она должна иметь сильную армию с тем, чтобы «не быть атакованной кем бы то ни было, кто вынет меч из ножен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«Монархическая солидарность» - важность Союза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56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Русско-Германские отношения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70-80-е годы Х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 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64" y="1796761"/>
            <a:ext cx="3888508" cy="4981694"/>
          </a:xfrm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КОНВЕНЦИИ И ДОГОВОРЫ: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1873 г. – «Союз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рех императоров» (Россия, Германия, Австро-Венгрия)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1881 г.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«Союз трех императоров» (Россия, Германия, Австро-Венгрия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1887 г. – «Договор перестраховки» (Россия и Германия)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7086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Соперничество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англией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70-90-е годы Х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9" y="1954768"/>
            <a:ext cx="6112417" cy="421743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Англия – в Индии и на подступах к </a:t>
            </a:r>
            <a:r>
              <a:rPr lang="ru-RU" dirty="0" smtClean="0"/>
              <a:t>Индии, </a:t>
            </a:r>
            <a:r>
              <a:rPr lang="ru-RU" dirty="0"/>
              <a:t>в Ираке и Туркмении, в Афганистане и Китае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Россия </a:t>
            </a:r>
            <a:r>
              <a:rPr lang="ru-RU" dirty="0"/>
              <a:t>– в Средней </a:t>
            </a:r>
            <a:r>
              <a:rPr lang="ru-RU" dirty="0" smtClean="0"/>
              <a:t>Азии</a:t>
            </a:r>
          </a:p>
          <a:p>
            <a:r>
              <a:rPr lang="ru-RU" dirty="0" smtClean="0"/>
              <a:t>Балканская проблема</a:t>
            </a:r>
          </a:p>
          <a:p>
            <a:r>
              <a:rPr lang="ru-RU" dirty="0" smtClean="0"/>
              <a:t>Проблема Черноморских проливов: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/>
              <a:t>37% русского экспорта торговли осуществлялось через проливы Босфор и </a:t>
            </a:r>
            <a:r>
              <a:rPr lang="ru-RU" dirty="0" smtClean="0"/>
              <a:t>Дарданеллы -  </a:t>
            </a:r>
            <a:r>
              <a:rPr lang="ru-RU" dirty="0"/>
              <a:t>это возможность экспортировать из </a:t>
            </a:r>
            <a:r>
              <a:rPr lang="ru-RU" dirty="0" smtClean="0"/>
              <a:t>России, это </a:t>
            </a:r>
            <a:r>
              <a:rPr lang="ru-RU" dirty="0"/>
              <a:t>вопрос развития экономики страны.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019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Новая Европа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9671854"/>
              </p:ext>
            </p:extLst>
          </p:nvPr>
        </p:nvGraphicFramePr>
        <p:xfrm>
          <a:off x="1069975" y="2120900"/>
          <a:ext cx="10058400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Стрелка вправо 1"/>
          <p:cNvSpPr/>
          <p:nvPr/>
        </p:nvSpPr>
        <p:spPr>
          <a:xfrm rot="5400000">
            <a:off x="5961277" y="4105566"/>
            <a:ext cx="434904" cy="40719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08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Династические узы утрачивают прочность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2572" t="20753" r="13414" b="8324"/>
          <a:stretch/>
        </p:blipFill>
        <p:spPr bwMode="auto">
          <a:xfrm>
            <a:off x="1764145" y="1958109"/>
            <a:ext cx="8774545" cy="4802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6954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Путь к расколу </a:t>
            </a:r>
            <a:r>
              <a:rPr lang="ru-RU" dirty="0" err="1" smtClean="0"/>
              <a:t>европы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1885-1887 г. – обострение ситуации на Балканах, Болгарский кризис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1886 г. – резкое обострение русско-австрийских отношений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1887 г. – окончательный распад Союза трех императоров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«Тарифная война» (Россия - Германия)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«Газетная война»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Франко-русский союз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76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9126" y="484632"/>
            <a:ext cx="10029121" cy="1020895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Франко-русский союз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5" y="1326130"/>
            <a:ext cx="3084945" cy="5531868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09" y="1754912"/>
            <a:ext cx="6179192" cy="367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16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фактор в политике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2"/>
          <a:srcRect l="12057" t="20524" r="12262" b="9008"/>
          <a:stretch/>
        </p:blipFill>
        <p:spPr bwMode="auto">
          <a:xfrm>
            <a:off x="1376218" y="1782617"/>
            <a:ext cx="8986982" cy="4941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1684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3468" t="21664" r="13930" b="7185"/>
          <a:stretch/>
        </p:blipFill>
        <p:spPr bwMode="auto">
          <a:xfrm>
            <a:off x="1043710" y="461817"/>
            <a:ext cx="10058400" cy="6123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3110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Ревельское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свидание Николая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эдуарда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3" y="2040796"/>
            <a:ext cx="5929745" cy="428516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158" y="2040795"/>
            <a:ext cx="5826635" cy="4285167"/>
          </a:xfrm>
        </p:spPr>
      </p:pic>
    </p:spTree>
    <p:extLst>
      <p:ext uri="{BB962C8B-B14F-4D97-AF65-F5344CB8AC3E}">
        <p14:creationId xmlns:p14="http://schemas.microsoft.com/office/powerpoint/2010/main" val="740540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1" y="473363"/>
            <a:ext cx="10849786" cy="5678055"/>
          </a:xfrm>
        </p:spPr>
      </p:pic>
    </p:spTree>
    <p:extLst>
      <p:ext uri="{BB962C8B-B14F-4D97-AF65-F5344CB8AC3E}">
        <p14:creationId xmlns:p14="http://schemas.microsoft.com/office/powerpoint/2010/main" val="1574841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Ревельское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соглашение 1908 г.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Россия и Англия договорились о введении реформ в Македонии;</a:t>
            </a:r>
          </a:p>
          <a:p>
            <a:r>
              <a:rPr lang="ru-RU" dirty="0" smtClean="0"/>
              <a:t>В Македонии назначен христианский генерал-губернатор;</a:t>
            </a:r>
          </a:p>
          <a:p>
            <a:r>
              <a:rPr lang="ru-RU" dirty="0" smtClean="0"/>
              <a:t>Поддержка православной церкви.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Последствия:</a:t>
            </a:r>
          </a:p>
          <a:p>
            <a:r>
              <a:rPr lang="ru-RU" dirty="0" smtClean="0"/>
              <a:t>Соглашение ускорило </a:t>
            </a:r>
            <a:r>
              <a:rPr lang="ru-RU" dirty="0"/>
              <a:t>выступления младотурок, видевших в этом англо-русском сговоре серьезную опасность иностранного вмешательства.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109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мировая война (1914 - 1918)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5" y="2281382"/>
            <a:ext cx="5780588" cy="3823854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27" y="2281382"/>
            <a:ext cx="6108314" cy="3863970"/>
          </a:xfrm>
        </p:spPr>
      </p:pic>
    </p:spTree>
    <p:extLst>
      <p:ext uri="{BB962C8B-B14F-4D97-AF65-F5344CB8AC3E}">
        <p14:creationId xmlns:p14="http://schemas.microsoft.com/office/powerpoint/2010/main" val="412440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/>
          </p:cNvPicPr>
          <p:nvPr>
            <p:ph idx="1"/>
          </p:nvPr>
        </p:nvPicPr>
        <p:blipFill rotWithShape="1">
          <a:blip r:embed="rId2"/>
          <a:srcRect l="21935" t="31243" r="39967" b="25655"/>
          <a:stretch/>
        </p:blipFill>
        <p:spPr bwMode="auto">
          <a:xfrm>
            <a:off x="942109" y="83127"/>
            <a:ext cx="9790545" cy="6493163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2046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9877" t="15508" r="35991" b="6271"/>
          <a:stretch/>
        </p:blipFill>
        <p:spPr bwMode="auto">
          <a:xfrm>
            <a:off x="1523999" y="147783"/>
            <a:ext cx="8986983" cy="6631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8729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Задания ЕГЭ по истории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октября 1870 г. в Великобританию, Австро-Венгрию, Италию, Турцию и Францию была отправлена циркулярная нота, извещавшая, о том, что Россия больше не намерена соблюдать условия Парижского договора, в первую очередь статью о запрете содержать флот на Черном море.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любых причины (предпосылки), по которой действия российской дипломатии оказались успешными.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731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М. Горчаков заручился поддержкой со стороны Пруссии в лице канцлера О. Бисмарка, пообещав взамен не вмешиваться в германские дела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поражение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Франции во Франко-прусской войне вывело её из антирусского блока, чем и воспользовался А. М. Горчаков, чтобы в одностороннем порядке заявить об отказе исполнять ограничительные статьи Парижского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трактата;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противоречия между участниками антирусского блока – Францией, Англией и Австрией, являвшегося основой Крымской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4174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(31) октября 1870 г. в Великобританию, Австро-Венгрию, Италию, Турцию и Францию была отправлена циркулярная нота, извещавшая, что ввиду многих нарушений Парижского мира, совершённых другими державами, Россия больше не намерена соблюдать этот договор, в первую очередь статью о запрете содержать флот на Чёрном море.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год, когда был заключен мирный договор, об отказе от условий которого идет речь.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канцлера, который был инициатором предпринятых Россией действий. Назовите одну любую причину, по которой действия российской дипломатии оказались успешными.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634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год – 1856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канцлер – А.М. Горчаков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причина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А.М. Горчаков заручился поддержкой со стороны Пруссии, пообещав взамен не вмешиваться в германские дела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поражение Франции во Франко-прусской войне вывело ее из антирусского блока, чем и воспользовался А.М. Горчаков, чтобы в одностороннем порядке заявить об отказе исполнять ограничительные статьи Парижского трактата.</a:t>
            </a:r>
          </a:p>
        </p:txBody>
      </p:sp>
    </p:spTree>
    <p:extLst>
      <p:ext uri="{BB962C8B-B14F-4D97-AF65-F5344CB8AC3E}">
        <p14:creationId xmlns:p14="http://schemas.microsoft.com/office/powerpoint/2010/main" val="239870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Установите соответствие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579027"/>
              </p:ext>
            </p:extLst>
          </p:nvPr>
        </p:nvGraphicFramePr>
        <p:xfrm>
          <a:off x="572655" y="1671782"/>
          <a:ext cx="10741889" cy="3768437"/>
        </p:xfrm>
        <a:graphic>
          <a:graphicData uri="http://schemas.openxmlformats.org/drawingml/2006/table">
            <a:tbl>
              <a:tblPr/>
              <a:tblGrid>
                <a:gridCol w="3616436">
                  <a:extLst>
                    <a:ext uri="{9D8B030D-6E8A-4147-A177-3AD203B41FA5}">
                      <a16:colId xmlns:a16="http://schemas.microsoft.com/office/drawing/2014/main" xmlns="" val="915014045"/>
                    </a:ext>
                  </a:extLst>
                </a:gridCol>
                <a:gridCol w="644513">
                  <a:extLst>
                    <a:ext uri="{9D8B030D-6E8A-4147-A177-3AD203B41FA5}">
                      <a16:colId xmlns:a16="http://schemas.microsoft.com/office/drawing/2014/main" xmlns="" val="4089072729"/>
                    </a:ext>
                  </a:extLst>
                </a:gridCol>
                <a:gridCol w="6480940">
                  <a:extLst>
                    <a:ext uri="{9D8B030D-6E8A-4147-A177-3AD203B41FA5}">
                      <a16:colId xmlns:a16="http://schemas.microsoft.com/office/drawing/2014/main" xmlns="" val="819020364"/>
                    </a:ext>
                  </a:extLst>
                </a:gridCol>
              </a:tblGrid>
              <a:tr h="6763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ПРАВИТЕЛИ</a:t>
                      </a:r>
                    </a:p>
                  </a:txBody>
                  <a:tcPr marL="30480" marR="3048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</a:rPr>
                        <a:t> </a:t>
                      </a:r>
                    </a:p>
                  </a:txBody>
                  <a:tcPr marL="30480" marR="3048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ИСТОРИЧЕСКИЕ СОБЫТИЯ</a:t>
                      </a:r>
                    </a:p>
                  </a:txBody>
                  <a:tcPr marL="30480" marR="3048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7793100"/>
                  </a:ext>
                </a:extLst>
              </a:tr>
              <a:tr h="3092051"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Николай II</a:t>
                      </a:r>
                    </a:p>
                    <a:p>
                      <a:pPr algn="l" fontAlgn="t"/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Б) Николай I</a:t>
                      </a:r>
                    </a:p>
                    <a:p>
                      <a:pPr algn="l" fontAlgn="t"/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В) Александр II</a:t>
                      </a:r>
                    </a:p>
                    <a:p>
                      <a:pPr algn="l" fontAlgn="t"/>
                      <a:r>
                        <a:rPr lang="ru-RU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Г) Александр </a:t>
                      </a:r>
                      <a:r>
                        <a:rPr lang="ru-RU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480" marR="3048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</a:rPr>
                        <a:t> </a:t>
                      </a:r>
                    </a:p>
                  </a:txBody>
                  <a:tcPr marL="30480" marR="30480" marT="30480" marB="3048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заключение договора между Россией, Германией и Австро-Венгрией («Союз трех императоров»)</a:t>
                      </a:r>
                    </a:p>
                    <a:p>
                      <a:pPr algn="l" fontAlgn="t"/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начало Крымской войны</a:t>
                      </a:r>
                    </a:p>
                    <a:p>
                      <a:pPr algn="l" fontAlgn="t"/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«Договор перестраховки»</a:t>
                      </a:r>
                      <a:r>
                        <a:rPr lang="ru-RU" sz="2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 fontAlgn="t"/>
                      <a:r>
                        <a:rPr lang="ru-RU" sz="2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</a:t>
                      </a:r>
                      <a:r>
                        <a:rPr lang="ru-RU" sz="28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Тильзитский</a:t>
                      </a:r>
                      <a:r>
                        <a:rPr lang="ru-RU" sz="28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мирный договор</a:t>
                      </a:r>
                      <a:endParaRPr lang="ru-RU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 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русско-японская война 1904—1905 гг.</a:t>
                      </a:r>
                    </a:p>
                  </a:txBody>
                  <a:tcPr marL="30480" marR="30480" marT="30480" marB="3048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1118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006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4255" y="406400"/>
            <a:ext cx="10677236" cy="5765800"/>
          </a:xfrm>
        </p:spPr>
        <p:txBody>
          <a:bodyPr>
            <a:normAutofit/>
          </a:bodyPr>
          <a:lstStyle/>
          <a:p>
            <a:r>
              <a:rPr lang="ru-RU" dirty="0"/>
              <a:t>СТАТЬЯ XI</a:t>
            </a:r>
          </a:p>
          <a:p>
            <a:r>
              <a:rPr lang="ru-RU" dirty="0"/>
              <a:t>Черное море объявляется нейтральным: открытый для торгового мореплавания всех народов вход в порты и воды оного формально и навсегда воспрещается военным судам, как прибрежных, так и всех прочих держав, с теми токмо исключениями, о коих постановляется в статьях XIV и XIX настоящего договора. […]</a:t>
            </a:r>
          </a:p>
          <a:p>
            <a:r>
              <a:rPr lang="ru-RU" dirty="0"/>
              <a:t>СТАТЬЯ XIV</a:t>
            </a:r>
          </a:p>
          <a:p>
            <a:r>
              <a:rPr lang="ru-RU" dirty="0"/>
              <a:t>Их величествами императором всероссийским и султаном заключена особая конвенция, определяющая число и силы легких судов, которые они предоставляют себе содержать в Черном море для нужных по </a:t>
            </a:r>
            <a:r>
              <a:rPr lang="ru-RU" dirty="0" err="1"/>
              <a:t>прибрежию</a:t>
            </a:r>
            <a:r>
              <a:rPr lang="ru-RU" dirty="0"/>
              <a:t> распоряжений. Сия конвенция прилагается к настоящему трактату и будет иметь такую же силу и действие, как </a:t>
            </a:r>
            <a:r>
              <a:rPr lang="ru-RU" dirty="0" smtClean="0"/>
              <a:t>если б </a:t>
            </a:r>
            <a:r>
              <a:rPr lang="ru-RU" dirty="0"/>
              <a:t>она составляла </a:t>
            </a:r>
            <a:r>
              <a:rPr lang="ru-RU" dirty="0" err="1"/>
              <a:t>неотдельную</a:t>
            </a:r>
            <a:r>
              <a:rPr lang="ru-RU" dirty="0"/>
              <a:t> его часть. Она не может быть ни уничтожена, ни изменена без согласия держав, </a:t>
            </a:r>
            <a:r>
              <a:rPr lang="ru-RU" dirty="0" smtClean="0"/>
              <a:t>заключивших настоящий </a:t>
            </a:r>
            <a:r>
              <a:rPr lang="ru-RU" dirty="0"/>
              <a:t>трактат. </a:t>
            </a:r>
            <a:r>
              <a:rPr lang="ru-RU" dirty="0" smtClean="0"/>
              <a:t>[…]</a:t>
            </a:r>
          </a:p>
          <a:p>
            <a:r>
              <a:rPr lang="ru-RU" dirty="0" smtClean="0"/>
              <a:t>При каком императоре был подписан данный документ? Укажите год и название события, в ходе которого был подписан данный документ. Назовите три последствия подписания документа.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0861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9"/>
          <a:stretch/>
        </p:blipFill>
        <p:spPr>
          <a:xfrm>
            <a:off x="1290668" y="244801"/>
            <a:ext cx="9555615" cy="6386908"/>
          </a:xfrm>
        </p:spPr>
      </p:pic>
    </p:spTree>
    <p:extLst>
      <p:ext uri="{BB962C8B-B14F-4D97-AF65-F5344CB8AC3E}">
        <p14:creationId xmlns:p14="http://schemas.microsoft.com/office/powerpoint/2010/main" val="953475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 Документ подписан при Александре </a:t>
            </a:r>
            <a:r>
              <a:rPr lang="en-US" dirty="0" smtClean="0"/>
              <a:t>II </a:t>
            </a:r>
            <a:endParaRPr lang="ru-RU" dirty="0" smtClean="0"/>
          </a:p>
          <a:p>
            <a:r>
              <a:rPr lang="ru-RU" dirty="0" smtClean="0"/>
              <a:t>1878 год, Берлинский конгресс</a:t>
            </a:r>
          </a:p>
          <a:p>
            <a:r>
              <a:rPr lang="ru-RU" dirty="0" smtClean="0"/>
              <a:t> Последствия: </a:t>
            </a:r>
          </a:p>
          <a:p>
            <a:r>
              <a:rPr lang="ru-RU" dirty="0" smtClean="0"/>
              <a:t>Болгария разделена на 3 части, только Болгария </a:t>
            </a:r>
            <a:r>
              <a:rPr lang="ru-RU" dirty="0"/>
              <a:t>с центром в Софии объявлялась автономным княжеством</a:t>
            </a:r>
            <a:r>
              <a:rPr lang="ru-RU" dirty="0" smtClean="0"/>
              <a:t>, что стало отправной точкой борьбы за самостоятельность и независимость</a:t>
            </a:r>
          </a:p>
          <a:p>
            <a:r>
              <a:rPr lang="ru-RU" dirty="0" smtClean="0"/>
              <a:t>Босния и Герцеговина переданы Австрии, право размещения гарнизонов между Сербией и Черногорией</a:t>
            </a:r>
          </a:p>
          <a:p>
            <a:r>
              <a:rPr lang="ru-RU" dirty="0" smtClean="0"/>
              <a:t>Россия возвратила </a:t>
            </a:r>
            <a:r>
              <a:rPr lang="ru-RU" dirty="0" err="1" smtClean="0"/>
              <a:t>Баязет</a:t>
            </a:r>
            <a:r>
              <a:rPr lang="ru-RU" dirty="0" smtClean="0"/>
              <a:t>, приобрела лишь </a:t>
            </a:r>
            <a:r>
              <a:rPr lang="ru-RU" dirty="0" err="1" smtClean="0"/>
              <a:t>Ардаган</a:t>
            </a:r>
            <a:r>
              <a:rPr lang="ru-RU" dirty="0" smtClean="0"/>
              <a:t>, </a:t>
            </a:r>
            <a:r>
              <a:rPr lang="ru-RU" dirty="0" err="1" smtClean="0"/>
              <a:t>Битуми</a:t>
            </a:r>
            <a:r>
              <a:rPr lang="ru-RU" dirty="0" smtClean="0"/>
              <a:t> и Карс, обязалась ввести режим порто-франко (режим свободной торговли)</a:t>
            </a:r>
          </a:p>
          <a:p>
            <a:r>
              <a:rPr lang="ru-RU" dirty="0" smtClean="0"/>
              <a:t>Начало колонизации Северной Африки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602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суждения о данном изображении являются верными?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216073" y="1995055"/>
            <a:ext cx="5062411" cy="4701309"/>
          </a:xfrm>
        </p:spPr>
        <p:txBody>
          <a:bodyPr>
            <a:normAutofit fontScale="85000" lnSpcReduction="20000"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Марка посвящена одному из героев Первой мировой войны.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Подвиг, совершённый командой корабля под руководством исторического деятеля, которому посвящена марка, произошёл в том же году, когда в России началась революция.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Корабль, изображённый на марке, принимал участие в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Цусимском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сражении.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Корабль, изображённый на марке, был потоплен собственной командой.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Марка была выпущена в годы руководства СССР Н. С. Хрущёва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hist-ege.sdamgia.ru/get_file?id=853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85" y="1797966"/>
            <a:ext cx="4210898" cy="499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870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6618" y="484632"/>
            <a:ext cx="10361630" cy="993186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766618" y="1634836"/>
            <a:ext cx="10361630" cy="453736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1) Марка посвящена одному из героев Первой мировой войны. </a:t>
            </a:r>
            <a:r>
              <a:rPr lang="ru-RU" b="1" i="1" dirty="0" smtClean="0"/>
              <a:t>Нет</a:t>
            </a:r>
            <a:r>
              <a:rPr lang="ru-RU" b="1" i="1" dirty="0"/>
              <a:t>, неверно, Всеволод Фёдорович Руднев был героем Русско-японской войны, командовал крейсером «Варяг».</a:t>
            </a:r>
            <a:endParaRPr lang="ru-RU" b="1" dirty="0"/>
          </a:p>
          <a:p>
            <a:r>
              <a:rPr lang="ru-RU" dirty="0"/>
              <a:t>2) Подвиг, совершённый командой корабля под руководством исторического деятеля, которому посвящена марка, произошёл в том же году, когда в России началась революция. </a:t>
            </a:r>
            <a:r>
              <a:rPr lang="ru-RU" b="1" i="1" dirty="0"/>
              <a:t>Нет, неверно, бой произошел в 1904 г., а революция началась в 1905 г.</a:t>
            </a:r>
            <a:endParaRPr lang="ru-RU" b="1" dirty="0"/>
          </a:p>
          <a:p>
            <a:r>
              <a:rPr lang="ru-RU" dirty="0"/>
              <a:t>3) Корабль, изображённый на марке, принимал участие в </a:t>
            </a:r>
            <a:r>
              <a:rPr lang="ru-RU" dirty="0" err="1"/>
              <a:t>Цусимском</a:t>
            </a:r>
            <a:r>
              <a:rPr lang="ru-RU" dirty="0"/>
              <a:t> сражении. </a:t>
            </a:r>
            <a:r>
              <a:rPr lang="ru-RU" b="1" i="1" dirty="0"/>
              <a:t>Нет, неверно, он был затоплен командой после боя в начале войны.</a:t>
            </a:r>
            <a:endParaRPr lang="ru-RU" b="1" dirty="0"/>
          </a:p>
          <a:p>
            <a:r>
              <a:rPr lang="ru-RU" dirty="0"/>
              <a:t>4) Корабль, изображённый на марке, был потоплен собственной командой. </a:t>
            </a:r>
            <a:r>
              <a:rPr lang="ru-RU" i="1" dirty="0"/>
              <a:t>Да, верно.</a:t>
            </a:r>
            <a:endParaRPr lang="ru-RU" dirty="0"/>
          </a:p>
          <a:p>
            <a:r>
              <a:rPr lang="ru-RU" dirty="0"/>
              <a:t>5) Марка была выпущена в годы руководства СССР Н. С. Хрущёва. </a:t>
            </a:r>
            <a:r>
              <a:rPr lang="ru-RU" b="1" i="1" dirty="0"/>
              <a:t>Да, верно, в 1958 г. во главе СССР стоял Н. С. Хрущев.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Ответ: 45.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953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9" y="85312"/>
            <a:ext cx="9504218" cy="6675706"/>
          </a:xfrm>
        </p:spPr>
      </p:pic>
    </p:spTree>
    <p:extLst>
      <p:ext uri="{BB962C8B-B14F-4D97-AF65-F5344CB8AC3E}">
        <p14:creationId xmlns:p14="http://schemas.microsoft.com/office/powerpoint/2010/main" val="2178006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5" y="163617"/>
            <a:ext cx="9107054" cy="6537365"/>
          </a:xfrm>
        </p:spPr>
      </p:pic>
    </p:spTree>
    <p:extLst>
      <p:ext uri="{BB962C8B-B14F-4D97-AF65-F5344CB8AC3E}">
        <p14:creationId xmlns:p14="http://schemas.microsoft.com/office/powerpoint/2010/main" val="423607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Линии конфликтов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Франция – Пруссия (после объединения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ермания)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Германия – Британия (по причине колониальных владений)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Германия – Россия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проявляются со столкновениями на Балканах, на Ближнем Востоке и по вопросам внешней торговли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Австрия – Россия (Балканское направление)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Османская империя – Балканские страны (рост освободительного движения)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026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549640" y="63660"/>
            <a:ext cx="3200400" cy="23595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эпицентр </a:t>
            </a:r>
            <a:r>
              <a:rPr lang="ru-RU" sz="2700" dirty="0"/>
              <a:t>политических событий переносится на </a:t>
            </a:r>
            <a:r>
              <a:rPr lang="ru-RU" sz="2700" dirty="0" err="1"/>
              <a:t>балканы</a:t>
            </a:r>
            <a:r>
              <a:rPr lang="ru-RU" sz="2700" dirty="0"/>
              <a:t/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7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6" y="63660"/>
            <a:ext cx="5532582" cy="6794340"/>
          </a:xfrm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Возникает освободительное движение. </a:t>
            </a:r>
          </a:p>
          <a:p>
            <a:r>
              <a:rPr lang="ru-RU" sz="2400" b="1" dirty="0" smtClean="0"/>
              <a:t>Балканские народы стремятся к независимости и самостоятельности.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16688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218" y="484632"/>
            <a:ext cx="10260030" cy="115020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Венская биржа 9 мая 1873 года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45" y="1634836"/>
            <a:ext cx="7710975" cy="5218546"/>
          </a:xfrm>
        </p:spPr>
      </p:pic>
    </p:spTree>
    <p:extLst>
      <p:ext uri="{BB962C8B-B14F-4D97-AF65-F5344CB8AC3E}">
        <p14:creationId xmlns:p14="http://schemas.microsoft.com/office/powerpoint/2010/main" val="21845347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444</TotalTime>
  <Words>1399</Words>
  <Application>Microsoft Office PowerPoint</Application>
  <PresentationFormat>Произвольный</PresentationFormat>
  <Paragraphs>158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Дерево</vt:lpstr>
      <vt:lpstr> Россия в европейской политике  в  конце хIX – начале ХХ века  (Занятие по подготовке к ГИА) </vt:lpstr>
      <vt:lpstr>Как складывались отношения России с другими державами?</vt:lpstr>
      <vt:lpstr>Презентация PowerPoint</vt:lpstr>
      <vt:lpstr>Презентация PowerPoint</vt:lpstr>
      <vt:lpstr>Презентация PowerPoint</vt:lpstr>
      <vt:lpstr>Презентация PowerPoint</vt:lpstr>
      <vt:lpstr>Линии конфликтов</vt:lpstr>
      <vt:lpstr>    эпицентр политических событий переносится на балканы </vt:lpstr>
      <vt:lpstr>Венская биржа 9 мая 1873 года</vt:lpstr>
      <vt:lpstr>Последствия мирового экономического Кризиса 1873 г.</vt:lpstr>
      <vt:lpstr>Колониальная политика Англии</vt:lpstr>
      <vt:lpstr>Политика «Вооруженный  мир»</vt:lpstr>
      <vt:lpstr>Презентация PowerPoint</vt:lpstr>
      <vt:lpstr>Презентация PowerPoint</vt:lpstr>
      <vt:lpstr>Тенденции поляризации в европе</vt:lpstr>
      <vt:lpstr>Как Россия шла к созданию союза с Великобританией и Францией?</vt:lpstr>
      <vt:lpstr>1870-1880 – гг. возникает интерес к России</vt:lpstr>
      <vt:lpstr>Из речи, произнесенной в заседании императорского общества истории и древности</vt:lpstr>
      <vt:lpstr>Берлин – центр европейской дипломатии</vt:lpstr>
      <vt:lpstr>Отто фон бисмарк</vt:lpstr>
      <vt:lpstr>Русско-Германские отношения  в 70-80-е годы ХIХ в.</vt:lpstr>
      <vt:lpstr>Соперничество россии с англией в 70-90-е годы ХiХ века </vt:lpstr>
      <vt:lpstr>Новая Европа</vt:lpstr>
      <vt:lpstr>Династические узы утрачивают прочность</vt:lpstr>
      <vt:lpstr>Путь к расколу европы</vt:lpstr>
      <vt:lpstr>Франко-русский союз</vt:lpstr>
      <vt:lpstr>Новый фактор в политике</vt:lpstr>
      <vt:lpstr>Презентация PowerPoint</vt:lpstr>
      <vt:lpstr>Ревельское свидание Николая II и эдуарда VII</vt:lpstr>
      <vt:lpstr>Ревельское соглашение 1908 г.</vt:lpstr>
      <vt:lpstr>Первая мировая война (1914 - 1918)</vt:lpstr>
      <vt:lpstr>Презентация PowerPoint</vt:lpstr>
      <vt:lpstr>Презентация PowerPoint</vt:lpstr>
      <vt:lpstr>Задания ЕГЭ по истории</vt:lpstr>
      <vt:lpstr>Причины</vt:lpstr>
      <vt:lpstr>Задание</vt:lpstr>
      <vt:lpstr>Ответы</vt:lpstr>
      <vt:lpstr>Установите соответствие</vt:lpstr>
      <vt:lpstr>Презентация PowerPoint</vt:lpstr>
      <vt:lpstr>Ответ</vt:lpstr>
      <vt:lpstr>Какие суждения о данном изображении являются верными?</vt:lpstr>
      <vt:lpstr>Ответ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On</cp:lastModifiedBy>
  <cp:revision>79</cp:revision>
  <dcterms:created xsi:type="dcterms:W3CDTF">2022-01-02T15:58:20Z</dcterms:created>
  <dcterms:modified xsi:type="dcterms:W3CDTF">2022-01-10T06:36:59Z</dcterms:modified>
</cp:coreProperties>
</file>