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256" r:id="rId2"/>
    <p:sldId id="350" r:id="rId3"/>
    <p:sldId id="351" r:id="rId4"/>
    <p:sldId id="280" r:id="rId5"/>
    <p:sldId id="281" r:id="rId6"/>
    <p:sldId id="285" r:id="rId7"/>
    <p:sldId id="287" r:id="rId8"/>
    <p:sldId id="289" r:id="rId9"/>
    <p:sldId id="290" r:id="rId10"/>
    <p:sldId id="305" r:id="rId11"/>
    <p:sldId id="306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35" r:id="rId24"/>
    <p:sldId id="336" r:id="rId25"/>
    <p:sldId id="337" r:id="rId26"/>
    <p:sldId id="338" r:id="rId27"/>
    <p:sldId id="339" r:id="rId28"/>
    <p:sldId id="340" r:id="rId29"/>
    <p:sldId id="341" r:id="rId30"/>
    <p:sldId id="342" r:id="rId31"/>
    <p:sldId id="343" r:id="rId32"/>
    <p:sldId id="344" r:id="rId33"/>
    <p:sldId id="345" r:id="rId34"/>
    <p:sldId id="346" r:id="rId35"/>
    <p:sldId id="347" r:id="rId36"/>
    <p:sldId id="348" r:id="rId37"/>
    <p:sldId id="349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300" r:id="rId46"/>
    <p:sldId id="320" r:id="rId47"/>
    <p:sldId id="301" r:id="rId48"/>
    <p:sldId id="321" r:id="rId49"/>
    <p:sldId id="302" r:id="rId50"/>
    <p:sldId id="303" r:id="rId51"/>
    <p:sldId id="304" r:id="rId52"/>
    <p:sldId id="322" r:id="rId53"/>
    <p:sldId id="323" r:id="rId54"/>
    <p:sldId id="324" r:id="rId55"/>
    <p:sldId id="299" r:id="rId56"/>
    <p:sldId id="325" r:id="rId57"/>
    <p:sldId id="329" r:id="rId58"/>
    <p:sldId id="326" r:id="rId59"/>
    <p:sldId id="327" r:id="rId60"/>
    <p:sldId id="330" r:id="rId61"/>
    <p:sldId id="331" r:id="rId62"/>
    <p:sldId id="333" r:id="rId63"/>
    <p:sldId id="332" r:id="rId6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к" initials="п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5" autoAdjust="0"/>
    <p:restoredTop sz="68211" autoAdjust="0"/>
  </p:normalViewPr>
  <p:slideViewPr>
    <p:cSldViewPr snapToGrid="0">
      <p:cViewPr>
        <p:scale>
          <a:sx n="60" d="100"/>
          <a:sy n="60" d="100"/>
        </p:scale>
        <p:origin x="-1374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59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-2772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9-12-22T11:16:08.102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14,'0'0,"20"0,-20 0,0 0,0 0,20 0,-20 0,20 0,-20 0,0 0,20 0,0 0,-20 0,19 0,1 0,-20 0,20 0,-20 0,20 0,-20 0,20 0,0 0,-20 0,19 0,-19 0,20 0,-20 0,20 0,0 0,-20 0,20 0,-20 0,0 0,20 0,-20 0,20 0,-20 0,19 0,-19 0,20 0,-20 0,0 0,20 0,-20 0,20 0,-20 0,20 0,-20 0,20 0,0 0,-20 0,19 0,-19 0,20 0,-20 0,40 0,-40 0,20 0,-20 0,20 0,-1 0,-19 0,20 0,-20 0,20 0,-20 0,20 0,0 0,-20 0,20 0,-20 0,20 0,-20 0,19 0,-19 0,20 0,0 0,-20 0,20 0,-20 0,20 0,-20 0,20 0,0 0,-20 0,19 0,-19 0,20 0,-20 0,20 0,0 0,-20 0,20 0,-20 0,20 0,-20 0,19 0,1 0,-20 0,20 0,-20 0,20 0,-20 0,20 0,-20 0,0 0,20 0,-20 0,20 0,-20 0,19 0,-19 0,20 0,0 0,-20 0,20 0,-20 0,20 0,-20 0,20 0,-1 0,-19 0,0 0,0 0,20 0,-20 0,20 0,-20 0,40 0,-20 0,0 0,19 0,-19 0,0 0,0 0,-20 0,20 0,-20 0,20 0,-1 0,-19 0,20 0,-20 0,20 0,0 0,0 0,-20 0,20 0,-1 0,1 0,-20 0,20 0,-20 0,20 0,-20 0,20 0,0 0,-20 0,20 0,-20 0,19 0,-19 0,20 0,0 0,-20 0,20 0,-20 0,20 0,-20 0,20 0,0 0,-20 0,19 0,-19 0,20 0,-20 0,20 0,0 0,0 0,-20 0,20 0,-20 0,19 0,1 0,-20 0,20 0,0 0,-20 0,20 0,0 0,-20 0,20 0,-20 0,19 0,-19-19,20 19,0 0,-20 0,20 0,-20 0,20 0,-20 0,20 0,0 0,-20 0,19 0,-19 0,0 0,0 0,20 0,-20 0,20 0,-20 0,20 0,-20 0,20 0,0 0,-20 0,19 0,-19 0,20 0,-20 0,20 0,0 0,-20 0,20 0,-20 0,20 0,-20 0,39 0,-39 0,20 0,-20 0,20 0,0 0,-20 0,20 0,0 0,-1 0,1 0,0 0,0 0,0 0,0 0,0 0,-20 0,19 0,-19 0,20 0,0 0,-20 0,20 0,-20 0,20 0,-20 0,20 0,-20 0,20 0,-1 0,-19 0,20 0,20 0,-20 0,0 0,19 0,-19 0,0 0,0 0,0 0,0 0,-20 0,19 0,-19 0,20 0,-20 0,20 0,0 0,-20 0,20 0,-20 0,40 0,-21 0,-19 0,40 0,-40 0,20 0,-20 0,20 0,-20 0,20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9-12-22T12:11:38.852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0,'0'0,"20"0,-20 0,20 0,-20 0,20 0,0 0,0 0,-1 0,1 0,0 0,0 0,0 0,0 0,-20 0,19 0,1 0,-20 0,20 0,-20 0,20 0,-20 0,20 0,-20 0,0 0,0 0,20 0,-20 0,20 0,-20 0,19 0,-19 0,0 0,20 0,-20 0,20 0,-20 0,0 0,0 0,20 0,-20 0,20 0,-20 19,0-19,20 0,-20 0,0 0,0 0,19 0,-19 0,0 0,20 0,-20 0,20 0,-20 0,20 0,-20 0,0 0,20 0,-20 0,20 0,-20 0,0 0,0 0,20 0,-20 0,0 0,19 0,-19 0,20 0,-20 0,20 0,0 0,-20 0,20 0,-20 0,20 0,-20 0,19 0,1 0,0 0,-20 18,20-18,-20 0,20 0,0 0,-20 0,19 0,-19 0,0 0,20 0,-20 0,20 0,-20 0,20 0,-20 0,20 0,0 0,-20 0,20 0,-20 0,19 0,-19 0,0 0,20 0,-20 0,0 0,20 0,-20 0,20 0,-20 0,20 0,-20 0,20 0,-1 0,-19 0,0 0,20 0,-20 0,0 0,20 0,-20 0,20 0,-20 0,20 0,-20 0,20 0,-1 0,-19 0,20 0,-20 0,20 0,-20 0,20 0,0 0,-20 0,20 0,-20 0,20 0,-20 0,19 0,1 0,0 0,-20 0,20 0,0 0,-20 0,20 0,-20 0,19 0,-19 0,20 0,0 0,-20 0,0 0,0 0,20 0,-20 0,20 0,-20 0,0 0,20 0,-20 0,20 0,-20 0,39 0,-39 0,20 0,-20 0,20 0,-20 0,20 0,0 0,-20 0,19 0,-19 0,20 0,-20 0,20 0,-20 0,0 0,20 0,-20 0,20 0,0 0,0 0,19 0,-19 0,-20 0,20 0,0 0,0 0,-20 0,19 0,-19 0,20 0,0 0,-20 0,20 0,-20 0,20 0,0 0,-1 0,-19 0,20 0,0 0,-20 0,0 0,20 0,-20 0,0 0,0 0,20 0,-20 0,20 0,-20 0,20 0,-20 0,39 0,-39 0,20 0,-20 0,20 0,-20 0,20 0,0 0,-20 0,19 0,-19 0,20 0,0 0,0 0,20 0,-21 0,-19 0,40 0,-40 0,20 0,-20 0,40 0,-40 0,20 0,-20 0,19 0,-19 0,20 0,0 0,-20 0,20 0,-20 0,20 0,-20 0,0 0,20 0,-20 0,19 0,-19 0,20 0,-20 0,20 0,0 0,-20 0,0 0,0 0,0 0,0 0,20 0,-20 0,0 0,20 0,-20 0,20 0,-1 0,1 19,0-19,0 0,0 0,19 0,-39 0,20 0,-20 0,20 0,-20 0,20 0,0 0,-20 0,20 0,-20 0,20 0,-20 0,19 0,1 0,-20 0,0-19,0 19,20 0,-20 0,20 0,-20 0,20 0,-20 0,20 0,-1 0,-19 0,20 0,-20 0,20 0,-20 0,20 0,0 0,-20 0,0 0,0 0,21 0,-21 0,0 0,19 0,-19 0,20 0,-20 0,20 0,0 0,-20 0,20 0,-20 0,20 0,-20 0,20 0,-1 0,-19 0,20 0,-20 0,20 0,-20 0,20 0,0 0,-20 0,20 0,-20 0,19 0,-19 0,0 0,0 0,20 0,-20 0,20 0,-20 0,20 0,-20 0,20 0,0 0,-20 0,19 0,-19 0,20 0,-20 0,20 0,0 0,-20 0,20 0,-20 0,20 0,-20 0,20 0,-1 0,-19 0,20 0,-20 0,20 0,-20 0,20 0,0 0,-20 0,20 0,-1 0,1 0,0 0,-20 0,40 0,-20 19,-20-19,20 0,-1 0,-19 0,20 0,-20 0,20 0,-20 0,20 0,0 0,-20 0,20 0,-1 0,1 0,-20 0,20 0,20 0,-40 0,20 0,0 0,-1 0,-19 0,20 0,0 0,-20 0,20 0,0 0,0 0,-20 0,19 0,1 0,0 0,-20 0,20 0,-20 0,20 0,0 0,-20 0,19 0,-19 0,20 0,-20 0,40 0,-40 0,20 0,0 0,0 0,-20 0,19 0,-19 0,20 0,-20 0,20 0,0 0,-20 0,0 0,0 0,20 0,-20 0,20 0,-20 0,0 0,19 0,-19 0,20 0,-20 0,40 0,-40 0,20 0,0 0,-20 0,19 0,1 0,-20 0,20 0,-20 0,20 0,0 0,0 0,-20 0,0 0,0 0,20 0,-20 0,19 0,1 0,0 0,0 0,-20 0,40 0,-40 0,19 0,-19 0,20 0,-20 0,20 0,0 0,-20 0,20 0,-20 0,0 0,20 0,-20 0,20 0,-20 0,19 0,1 0,-20 0,20 0,-20 0,20 0,-20 0,20 0,0 0,-20 0,19 0,-19 0,20 0,-20 0,20 0,0 0,0 0,-20 0,20 0,-20 0,20 0,-1 0,1 0,-20 0,40 0,-20 0,-20 0,0 0,20 0,-1 0,1 0,0 0,-20 0,20 0,0 0,0 0,-20 0,19 0,-19 0,20 0,0 0,-20 0,20 0,-20 0,20 0,-20 0,20 0,0 0,-20 0,19 0,-19 0,20 0,-20 0,20 0,-20 19,20-19,0 0,0 0,-20 0,19 0,1 0,-20 0,20 0,-20 0,20 0,-20 0,20 0,-20 0,0 0,20 0,-20 0,19 0,-19 0,20 0,-20 0,20 0,0 0,-20 0,20 0,-20 0,20 0,-20 0,20 0,-1 0,1 0,-20 0,20 0,0 0,-20 0,20 0,-20 0,20 0,-20 0,0 0,19 0,-19 0,20 0,-20 0,20 0,-20 0,20 0,0 0,-20 0,0 0,0 0,20 0,-20 0,0 0,0 0,20 0,-20 0,19 0,-19 0,20 0,-20 0,20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9-12-22T12:11:38.852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0,'0'0,"20"0,-20 0,20 0,-20 0,20 0,0 0,0 0,-1 0,1 0,0 0,0 0,0 0,0 0,-20 0,19 0,1 0,-20 0,20 0,-20 0,20 0,-20 0,20 0,-20 0,0 0,0 0,20 0,-20 0,20 0,-20 0,19 0,-19 0,0 0,20 0,-20 0,20 0,-20 0,0 0,0 0,20 0,-20 0,20 0,-20 19,0-19,20 0,-20 0,0 0,0 0,19 0,-19 0,0 0,20 0,-20 0,20 0,-20 0,20 0,-20 0,0 0,20 0,-20 0,20 0,-20 0,0 0,0 0,20 0,-20 0,0 0,19 0,-19 0,20 0,-20 0,20 0,0 0,-20 0,20 0,-20 0,20 0,-20 0,19 0,1 0,0 0,-20 18,20-18,-20 0,20 0,0 0,-20 0,19 0,-19 0,0 0,20 0,-20 0,20 0,-20 0,20 0,-20 0,20 0,0 0,-20 0,20 0,-20 0,19 0,-19 0,0 0,20 0,-20 0,0 0,20 0,-20 0,20 0,-20 0,20 0,-20 0,20 0,-1 0,-19 0,0 0,20 0,-20 0,0 0,20 0,-20 0,20 0,-20 0,20 0,-20 0,20 0,-1 0,-19 0,20 0,-20 0,20 0,-20 0,20 0,0 0,-20 0,20 0,-20 0,20 0,-20 0,19 0,1 0,0 0,-20 0,20 0,0 0,-20 0,20 0,-20 0,19 0,-19 0,20 0,0 0,-20 0,0 0,0 0,20 0,-20 0,20 0,-20 0,0 0,20 0,-20 0,20 0,-20 0,39 0,-39 0,20 0,-20 0,20 0,-20 0,20 0,0 0,-20 0,19 0,-19 0,20 0,-20 0,20 0,-20 0,0 0,20 0,-20 0,20 0,0 0,0 0,19 0,-19 0,-20 0,20 0,0 0,0 0,-20 0,19 0,-19 0,20 0,0 0,-20 0,20 0,-20 0,20 0,0 0,-1 0,-19 0,20 0,0 0,-20 0,0 0,20 0,-20 0,0 0,0 0,20 0,-20 0,20 0,-20 0,20 0,-20 0,39 0,-39 0,20 0,-20 0,20 0,-20 0,20 0,0 0,-20 0,19 0,-19 0,20 0,0 0,0 0,20 0,-21 0,-19 0,40 0,-40 0,20 0,-20 0,40 0,-40 0,20 0,-20 0,19 0,-19 0,20 0,0 0,-20 0,20 0,-20 0,20 0,-20 0,0 0,20 0,-20 0,19 0,-19 0,20 0,-20 0,20 0,0 0,-20 0,0 0,0 0,0 0,0 0,20 0,-20 0,0 0,20 0,-20 0,20 0,-1 0,1 19,0-19,0 0,0 0,19 0,-39 0,20 0,-20 0,20 0,-20 0,20 0,0 0,-20 0,20 0,-20 0,20 0,-20 0,19 0,1 0,-20 0,0-19,0 19,20 0,-20 0,20 0,-20 0,20 0,-20 0,20 0,-1 0,-19 0,20 0,-20 0,20 0,-20 0,20 0,0 0,-20 0,0 0,0 0,21 0,-21 0,0 0,19 0,-19 0,20 0,-20 0,20 0,0 0,-20 0,20 0,-20 0,20 0,-20 0,20 0,-1 0,-19 0,20 0,-20 0,20 0,-20 0,20 0,0 0,-20 0,20 0,-20 0,19 0,-19 0,0 0,0 0,20 0,-20 0,20 0,-20 0,20 0,-20 0,20 0,0 0,-20 0,19 0,-19 0,20 0,-20 0,20 0,0 0,-20 0,20 0,-20 0,20 0,-20 0,20 0,-1 0,-19 0,20 0,-20 0,20 0,-20 0,20 0,0 0,-20 0,20 0,-1 0,1 0,0 0,-20 0,40 0,-20 19,-20-19,20 0,-1 0,-19 0,20 0,-20 0,20 0,-20 0,20 0,0 0,-20 0,20 0,-1 0,1 0,-20 0,20 0,20 0,-40 0,20 0,0 0,-1 0,-19 0,20 0,0 0,-20 0,20 0,0 0,0 0,-20 0,19 0,1 0,0 0,-20 0,20 0,-20 0,20 0,0 0,-20 0,19 0,-19 0,20 0,-20 0,40 0,-40 0,20 0,0 0,0 0,-20 0,19 0,-19 0,20 0,-20 0,20 0,0 0,-20 0,0 0,0 0,20 0,-20 0,20 0,-20 0,0 0,19 0,-19 0,20 0,-20 0,40 0,-40 0,20 0,0 0,-20 0,19 0,1 0,-20 0,20 0,-20 0,20 0,0 0,0 0,-20 0,0 0,0 0,20 0,-20 0,19 0,1 0,0 0,0 0,-20 0,40 0,-40 0,19 0,-19 0,20 0,-20 0,20 0,0 0,-20 0,20 0,-20 0,0 0,20 0,-20 0,20 0,-20 0,19 0,1 0,-20 0,20 0,-20 0,20 0,-20 0,20 0,0 0,-20 0,19 0,-19 0,20 0,-20 0,20 0,0 0,0 0,-20 0,20 0,-20 0,20 0,-1 0,1 0,-20 0,40 0,-20 0,-20 0,0 0,20 0,-1 0,1 0,0 0,-20 0,20 0,0 0,0 0,-20 0,19 0,-19 0,20 0,0 0,-20 0,20 0,-20 0,20 0,-20 0,20 0,0 0,-20 0,19 0,-19 0,20 0,-20 0,20 0,-20 19,20-19,0 0,0 0,-20 0,19 0,1 0,-20 0,20 0,-20 0,20 0,-20 0,20 0,-20 0,0 0,20 0,-20 0,19 0,-19 0,20 0,-20 0,20 0,0 0,-20 0,20 0,-20 0,20 0,-20 0,20 0,-1 0,1 0,-20 0,20 0,0 0,-20 0,20 0,-20 0,20 0,-20 0,0 0,19 0,-19 0,20 0,-20 0,20 0,-20 0,20 0,0 0,-20 0,0 0,0 0,20 0,-20 0,0 0,0 0,20 0,-20 0,19 0,-19 0,20 0,-20 0,20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9-12-22T12:11:38.852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0,'0'0,"20"0,-20 0,20 0,-20 0,20 0,0 0,0 0,-1 0,1 0,0 0,0 0,0 0,0 0,-20 0,19 0,1 0,-20 0,20 0,-20 0,20 0,-20 0,20 0,-20 0,0 0,0 0,20 0,-20 0,20 0,-20 0,19 0,-19 0,0 0,20 0,-20 0,20 0,-20 0,0 0,0 0,20 0,-20 0,20 0,-20 19,0-19,20 0,-20 0,0 0,0 0,19 0,-19 0,0 0,20 0,-20 0,20 0,-20 0,20 0,-20 0,0 0,20 0,-20 0,20 0,-20 0,0 0,0 0,20 0,-20 0,0 0,19 0,-19 0,20 0,-20 0,20 0,0 0,-20 0,20 0,-20 0,20 0,-20 0,19 0,1 0,0 0,-20 18,20-18,-20 0,20 0,0 0,-20 0,19 0,-19 0,0 0,20 0,-20 0,20 0,-20 0,20 0,-20 0,20 0,0 0,-20 0,20 0,-20 0,19 0,-19 0,0 0,20 0,-20 0,0 0,20 0,-20 0,20 0,-20 0,20 0,-20 0,20 0,-1 0,-19 0,0 0,20 0,-20 0,0 0,20 0,-20 0,20 0,-20 0,20 0,-20 0,20 0,-1 0,-19 0,20 0,-20 0,20 0,-20 0,20 0,0 0,-20 0,20 0,-20 0,20 0,-20 0,19 0,1 0,0 0,-20 0,20 0,0 0,-20 0,20 0,-20 0,19 0,-19 0,20 0,0 0,-20 0,0 0,0 0,20 0,-20 0,20 0,-20 0,0 0,20 0,-20 0,20 0,-20 0,39 0,-39 0,20 0,-20 0,20 0,-20 0,20 0,0 0,-20 0,19 0,-19 0,20 0,-20 0,20 0,-20 0,0 0,20 0,-20 0,20 0,0 0,0 0,19 0,-19 0,-20 0,20 0,0 0,0 0,-20 0,19 0,-19 0,20 0,0 0,-20 0,20 0,-20 0,20 0,0 0,-1 0,-19 0,20 0,0 0,-20 0,0 0,20 0,-20 0,0 0,0 0,20 0,-20 0,20 0,-20 0,20 0,-20 0,39 0,-39 0,20 0,-20 0,20 0,-20 0,20 0,0 0,-20 0,19 0,-19 0,20 0,0 0,0 0,20 0,-21 0,-19 0,40 0,-40 0,20 0,-20 0,40 0,-40 0,20 0,-20 0,19 0,-19 0,20 0,0 0,-20 0,20 0,-20 0,20 0,-20 0,0 0,20 0,-20 0,19 0,-19 0,20 0,-20 0,20 0,0 0,-20 0,0 0,0 0,0 0,0 0,20 0,-20 0,0 0,20 0,-20 0,20 0,-1 0,1 19,0-19,0 0,0 0,19 0,-39 0,20 0,-20 0,20 0,-20 0,20 0,0 0,-20 0,20 0,-20 0,20 0,-20 0,19 0,1 0,-20 0,0-19,0 19,20 0,-20 0,20 0,-20 0,20 0,-20 0,20 0,-1 0,-19 0,20 0,-20 0,20 0,-20 0,20 0,0 0,-20 0,0 0,0 0,21 0,-21 0,0 0,19 0,-19 0,20 0,-20 0,20 0,0 0,-20 0,20 0,-20 0,20 0,-20 0,20 0,-1 0,-19 0,20 0,-20 0,20 0,-20 0,20 0,0 0,-20 0,20 0,-20 0,19 0,-19 0,0 0,0 0,20 0,-20 0,20 0,-20 0,20 0,-20 0,20 0,0 0,-20 0,19 0,-19 0,20 0,-20 0,20 0,0 0,-20 0,20 0,-20 0,20 0,-20 0,20 0,-1 0,-19 0,20 0,-20 0,20 0,-20 0,20 0,0 0,-20 0,20 0,-1 0,1 0,0 0,-20 0,40 0,-20 19,-20-19,20 0,-1 0,-19 0,20 0,-20 0,20 0,-20 0,20 0,0 0,-20 0,20 0,-1 0,1 0,-20 0,20 0,20 0,-40 0,20 0,0 0,-1 0,-19 0,20 0,0 0,-20 0,20 0,0 0,0 0,-20 0,19 0,1 0,0 0,-20 0,20 0,-20 0,20 0,0 0,-20 0,19 0,-19 0,20 0,-20 0,40 0,-40 0,20 0,0 0,0 0,-20 0,19 0,-19 0,20 0,-20 0,20 0,0 0,-20 0,0 0,0 0,20 0,-20 0,20 0,-20 0,0 0,19 0,-19 0,20 0,-20 0,40 0,-40 0,20 0,0 0,-20 0,19 0,1 0,-20 0,20 0,-20 0,20 0,0 0,0 0,-20 0,0 0,0 0,20 0,-20 0,19 0,1 0,0 0,0 0,-20 0,40 0,-40 0,19 0,-19 0,20 0,-20 0,20 0,0 0,-20 0,20 0,-20 0,0 0,20 0,-20 0,20 0,-20 0,19 0,1 0,-20 0,20 0,-20 0,20 0,-20 0,20 0,0 0,-20 0,19 0,-19 0,20 0,-20 0,20 0,0 0,0 0,-20 0,20 0,-20 0,20 0,-1 0,1 0,-20 0,40 0,-20 0,-20 0,0 0,20 0,-1 0,1 0,0 0,-20 0,20 0,0 0,0 0,-20 0,19 0,-19 0,20 0,0 0,-20 0,20 0,-20 0,20 0,-20 0,20 0,0 0,-20 0,19 0,-19 0,20 0,-20 0,20 0,-20 19,20-19,0 0,0 0,-20 0,19 0,1 0,-20 0,20 0,-20 0,20 0,-20 0,20 0,-20 0,0 0,20 0,-20 0,19 0,-19 0,20 0,-20 0,20 0,0 0,-20 0,20 0,-20 0,20 0,-20 0,20 0,-1 0,1 0,-20 0,20 0,0 0,-20 0,20 0,-20 0,20 0,-20 0,0 0,19 0,-19 0,20 0,-20 0,20 0,-20 0,20 0,0 0,-20 0,0 0,0 0,20 0,-20 0,0 0,0 0,20 0,-20 0,19 0,-19 0,20 0,-20 0,20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9-12-22T12:11:38.852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0,'0'0,"20"0,-20 0,20 0,-20 0,20 0,0 0,0 0,-1 0,1 0,0 0,0 0,0 0,0 0,-20 0,19 0,1 0,-20 0,20 0,-20 0,20 0,-20 0,20 0,-20 0,0 0,0 0,20 0,-20 0,20 0,-20 0,19 0,-19 0,0 0,20 0,-20 0,20 0,-20 0,0 0,0 0,20 0,-20 0,20 0,-20 19,0-19,20 0,-20 0,0 0,0 0,19 0,-19 0,0 0,20 0,-20 0,20 0,-20 0,20 0,-20 0,0 0,20 0,-20 0,20 0,-20 0,0 0,0 0,20 0,-20 0,0 0,19 0,-19 0,20 0,-20 0,20 0,0 0,-20 0,20 0,-20 0,20 0,-20 0,19 0,1 0,0 0,-20 18,20-18,-20 0,20 0,0 0,-20 0,19 0,-19 0,0 0,20 0,-20 0,20 0,-20 0,20 0,-20 0,20 0,0 0,-20 0,20 0,-20 0,19 0,-19 0,0 0,20 0,-20 0,0 0,20 0,-20 0,20 0,-20 0,20 0,-20 0,20 0,-1 0,-19 0,0 0,20 0,-20 0,0 0,20 0,-20 0,20 0,-20 0,20 0,-20 0,20 0,-1 0,-19 0,20 0,-20 0,20 0,-20 0,20 0,0 0,-20 0,20 0,-20 0,20 0,-20 0,19 0,1 0,0 0,-20 0,20 0,0 0,-20 0,20 0,-20 0,19 0,-19 0,20 0,0 0,-20 0,0 0,0 0,20 0,-20 0,20 0,-20 0,0 0,20 0,-20 0,20 0,-20 0,39 0,-39 0,20 0,-20 0,20 0,-20 0,20 0,0 0,-20 0,19 0,-19 0,20 0,-20 0,20 0,-20 0,0 0,20 0,-20 0,20 0,0 0,0 0,19 0,-19 0,-20 0,20 0,0 0,0 0,-20 0,19 0,-19 0,20 0,0 0,-20 0,20 0,-20 0,20 0,0 0,-1 0,-19 0,20 0,0 0,-20 0,0 0,20 0,-20 0,0 0,0 0,20 0,-20 0,20 0,-20 0,20 0,-20 0,39 0,-39 0,20 0,-20 0,20 0,-20 0,20 0,0 0,-20 0,19 0,-19 0,20 0,0 0,0 0,20 0,-21 0,-19 0,40 0,-40 0,20 0,-20 0,40 0,-40 0,20 0,-20 0,19 0,-19 0,20 0,0 0,-20 0,20 0,-20 0,20 0,-20 0,0 0,20 0,-20 0,19 0,-19 0,20 0,-20 0,20 0,0 0,-20 0,0 0,0 0,0 0,0 0,20 0,-20 0,0 0,20 0,-20 0,20 0,-1 0,1 19,0-19,0 0,0 0,19 0,-39 0,20 0,-20 0,20 0,-20 0,20 0,0 0,-20 0,20 0,-20 0,20 0,-20 0,19 0,1 0,-20 0,0-19,0 19,20 0,-20 0,20 0,-20 0,20 0,-20 0,20 0,-1 0,-19 0,20 0,-20 0,20 0,-20 0,20 0,0 0,-20 0,0 0,0 0,21 0,-21 0,0 0,19 0,-19 0,20 0,-20 0,20 0,0 0,-20 0,20 0,-20 0,20 0,-20 0,20 0,-1 0,-19 0,20 0,-20 0,20 0,-20 0,20 0,0 0,-20 0,20 0,-20 0,19 0,-19 0,0 0,0 0,20 0,-20 0,20 0,-20 0,20 0,-20 0,20 0,0 0,-20 0,19 0,-19 0,20 0,-20 0,20 0,0 0,-20 0,20 0,-20 0,20 0,-20 0,20 0,-1 0,-19 0,20 0,-20 0,20 0,-20 0,20 0,0 0,-20 0,20 0,-1 0,1 0,0 0,-20 0,40 0,-20 19,-20-19,20 0,-1 0,-19 0,20 0,-20 0,20 0,-20 0,20 0,0 0,-20 0,20 0,-1 0,1 0,-20 0,20 0,20 0,-40 0,20 0,0 0,-1 0,-19 0,20 0,0 0,-20 0,20 0,0 0,0 0,-20 0,19 0,1 0,0 0,-20 0,20 0,-20 0,20 0,0 0,-20 0,19 0,-19 0,20 0,-20 0,40 0,-40 0,20 0,0 0,0 0,-20 0,19 0,-19 0,20 0,-20 0,20 0,0 0,-20 0,0 0,0 0,20 0,-20 0,20 0,-20 0,0 0,19 0,-19 0,20 0,-20 0,40 0,-40 0,20 0,0 0,-20 0,19 0,1 0,-20 0,20 0,-20 0,20 0,0 0,0 0,-20 0,0 0,0 0,20 0,-20 0,19 0,1 0,0 0,0 0,-20 0,40 0,-40 0,19 0,-19 0,20 0,-20 0,20 0,0 0,-20 0,20 0,-20 0,0 0,20 0,-20 0,20 0,-20 0,19 0,1 0,-20 0,20 0,-20 0,20 0,-20 0,20 0,0 0,-20 0,19 0,-19 0,20 0,-20 0,20 0,0 0,0 0,-20 0,20 0,-20 0,20 0,-1 0,1 0,-20 0,40 0,-20 0,-20 0,0 0,20 0,-1 0,1 0,0 0,-20 0,20 0,0 0,0 0,-20 0,19 0,-19 0,20 0,0 0,-20 0,20 0,-20 0,20 0,-20 0,20 0,0 0,-20 0,19 0,-19 0,20 0,-20 0,20 0,-20 19,20-19,0 0,0 0,-20 0,19 0,1 0,-20 0,20 0,-20 0,20 0,-20 0,20 0,-20 0,0 0,20 0,-20 0,19 0,-19 0,20 0,-20 0,20 0,0 0,-20 0,20 0,-20 0,20 0,-20 0,20 0,-1 0,1 0,-20 0,20 0,0 0,-20 0,20 0,-20 0,20 0,-20 0,0 0,19 0,-19 0,20 0,-20 0,20 0,-20 0,20 0,0 0,-20 0,0 0,0 0,20 0,-20 0,0 0,0 0,20 0,-20 0,19 0,-19 0,20 0,-20 0,20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9-12-22T12:11:38.852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0,'0'0,"20"0,-20 0,20 0,-20 0,20 0,0 0,0 0,-1 0,1 0,0 0,0 0,0 0,0 0,-20 0,19 0,1 0,-20 0,20 0,-20 0,20 0,-20 0,20 0,-20 0,0 0,0 0,20 0,-20 0,20 0,-20 0,19 0,-19 0,0 0,20 0,-20 0,20 0,-20 0,0 0,0 0,20 0,-20 0,20 0,-20 19,0-19,20 0,-20 0,0 0,0 0,19 0,-19 0,0 0,20 0,-20 0,20 0,-20 0,20 0,-20 0,0 0,20 0,-20 0,20 0,-20 0,0 0,0 0,20 0,-20 0,0 0,19 0,-19 0,20 0,-20 0,20 0,0 0,-20 0,20 0,-20 0,20 0,-20 0,19 0,1 0,0 0,-20 18,20-18,-20 0,20 0,0 0,-20 0,19 0,-19 0,0 0,20 0,-20 0,20 0,-20 0,20 0,-20 0,20 0,0 0,-20 0,20 0,-20 0,19 0,-19 0,0 0,20 0,-20 0,0 0,20 0,-20 0,20 0,-20 0,20 0,-20 0,20 0,-1 0,-19 0,0 0,20 0,-20 0,0 0,20 0,-20 0,20 0,-20 0,20 0,-20 0,20 0,-1 0,-19 0,20 0,-20 0,20 0,-20 0,20 0,0 0,-20 0,20 0,-20 0,20 0,-20 0,19 0,1 0,0 0,-20 0,20 0,0 0,-20 0,20 0,-20 0,19 0,-19 0,20 0,0 0,-20 0,0 0,0 0,20 0,-20 0,20 0,-20 0,0 0,20 0,-20 0,20 0,-20 0,39 0,-39 0,20 0,-20 0,20 0,-20 0,20 0,0 0,-20 0,19 0,-19 0,20 0,-20 0,20 0,-20 0,0 0,20 0,-20 0,20 0,0 0,0 0,19 0,-19 0,-20 0,20 0,0 0,0 0,-20 0,19 0,-19 0,20 0,0 0,-20 0,20 0,-20 0,20 0,0 0,-1 0,-19 0,20 0,0 0,-20 0,0 0,20 0,-20 0,0 0,0 0,20 0,-20 0,20 0,-20 0,20 0,-20 0,39 0,-39 0,20 0,-20 0,20 0,-20 0,20 0,0 0,-20 0,19 0,-19 0,20 0,0 0,0 0,20 0,-21 0,-19 0,40 0,-40 0,20 0,-20 0,40 0,-40 0,20 0,-20 0,19 0,-19 0,20 0,0 0,-20 0,20 0,-20 0,20 0,-20 0,0 0,20 0,-20 0,19 0,-19 0,20 0,-20 0,20 0,0 0,-20 0,0 0,0 0,0 0,0 0,20 0,-20 0,0 0,20 0,-20 0,20 0,-1 0,1 19,0-19,0 0,0 0,19 0,-39 0,20 0,-20 0,20 0,-20 0,20 0,0 0,-20 0,20 0,-20 0,20 0,-20 0,19 0,1 0,-20 0,0-19,0 19,20 0,-20 0,20 0,-20 0,20 0,-20 0,20 0,-1 0,-19 0,20 0,-20 0,20 0,-20 0,20 0,0 0,-20 0,0 0,0 0,21 0,-21 0,0 0,19 0,-19 0,20 0,-20 0,20 0,0 0,-20 0,20 0,-20 0,20 0,-20 0,20 0,-1 0,-19 0,20 0,-20 0,20 0,-20 0,20 0,0 0,-20 0,20 0,-20 0,19 0,-19 0,0 0,0 0,20 0,-20 0,20 0,-20 0,20 0,-20 0,20 0,0 0,-20 0,19 0,-19 0,20 0,-20 0,20 0,0 0,-20 0,20 0,-20 0,20 0,-20 0,20 0,-1 0,-19 0,20 0,-20 0,20 0,-20 0,20 0,0 0,-20 0,20 0,-1 0,1 0,0 0,-20 0,40 0,-20 19,-20-19,20 0,-1 0,-19 0,20 0,-20 0,20 0,-20 0,20 0,0 0,-20 0,20 0,-1 0,1 0,-20 0,20 0,20 0,-40 0,20 0,0 0,-1 0,-19 0,20 0,0 0,-20 0,20 0,0 0,0 0,-20 0,19 0,1 0,0 0,-20 0,20 0,-20 0,20 0,0 0,-20 0,19 0,-19 0,20 0,-20 0,40 0,-40 0,20 0,0 0,0 0,-20 0,19 0,-19 0,20 0,-20 0,20 0,0 0,-20 0,0 0,0 0,20 0,-20 0,20 0,-20 0,0 0,19 0,-19 0,20 0,-20 0,40 0,-40 0,20 0,0 0,-20 0,19 0,1 0,-20 0,20 0,-20 0,20 0,0 0,0 0,-20 0,0 0,0 0,20 0,-20 0,19 0,1 0,0 0,0 0,-20 0,40 0,-40 0,19 0,-19 0,20 0,-20 0,20 0,0 0,-20 0,20 0,-20 0,0 0,20 0,-20 0,20 0,-20 0,19 0,1 0,-20 0,20 0,-20 0,20 0,-20 0,20 0,0 0,-20 0,19 0,-19 0,20 0,-20 0,20 0,0 0,0 0,-20 0,20 0,-20 0,20 0,-1 0,1 0,-20 0,40 0,-20 0,-20 0,0 0,20 0,-1 0,1 0,0 0,-20 0,20 0,0 0,0 0,-20 0,19 0,-19 0,20 0,0 0,-20 0,20 0,-20 0,20 0,-20 0,20 0,0 0,-20 0,19 0,-19 0,20 0,-20 0,20 0,-20 19,20-19,0 0,0 0,-20 0,19 0,1 0,-20 0,20 0,-20 0,20 0,-20 0,20 0,-20 0,0 0,20 0,-20 0,19 0,-19 0,20 0,-20 0,20 0,0 0,-20 0,20 0,-20 0,20 0,-20 0,20 0,-1 0,1 0,-20 0,20 0,0 0,-20 0,20 0,-20 0,20 0,-20 0,0 0,19 0,-19 0,20 0,-20 0,20 0,-20 0,20 0,0 0,-20 0,0 0,0 0,20 0,-20 0,0 0,0 0,20 0,-20 0,19 0,-19 0,20 0,-20 0,20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9-12-22T12:11:38.852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0,'0'0,"20"0,-20 0,20 0,-20 0,20 0,0 0,0 0,-1 0,1 0,0 0,0 0,0 0,0 0,-20 0,19 0,1 0,-20 0,20 0,-20 0,20 0,-20 0,20 0,-20 0,0 0,0 0,20 0,-20 0,20 0,-20 0,19 0,-19 0,0 0,20 0,-20 0,20 0,-20 0,0 0,0 0,20 0,-20 0,20 0,-20 19,0-19,20 0,-20 0,0 0,0 0,19 0,-19 0,0 0,20 0,-20 0,20 0,-20 0,20 0,-20 0,0 0,20 0,-20 0,20 0,-20 0,0 0,0 0,20 0,-20 0,0 0,19 0,-19 0,20 0,-20 0,20 0,0 0,-20 0,20 0,-20 0,20 0,-20 0,19 0,1 0,0 0,-20 18,20-18,-20 0,20 0,0 0,-20 0,19 0,-19 0,0 0,20 0,-20 0,20 0,-20 0,20 0,-20 0,20 0,0 0,-20 0,20 0,-20 0,19 0,-19 0,0 0,20 0,-20 0,0 0,20 0,-20 0,20 0,-20 0,20 0,-20 0,20 0,-1 0,-19 0,0 0,20 0,-20 0,0 0,20 0,-20 0,20 0,-20 0,20 0,-20 0,20 0,-1 0,-19 0,20 0,-20 0,20 0,-20 0,20 0,0 0,-20 0,20 0,-20 0,20 0,-20 0,19 0,1 0,0 0,-20 0,20 0,0 0,-20 0,20 0,-20 0,19 0,-19 0,20 0,0 0,-20 0,0 0,0 0,20 0,-20 0,20 0,-20 0,0 0,20 0,-20 0,20 0,-20 0,39 0,-39 0,20 0,-20 0,20 0,-20 0,20 0,0 0,-20 0,19 0,-19 0,20 0,-20 0,20 0,-20 0,0 0,20 0,-20 0,20 0,0 0,0 0,19 0,-19 0,-20 0,20 0,0 0,0 0,-20 0,19 0,-19 0,20 0,0 0,-20 0,20 0,-20 0,20 0,0 0,-1 0,-19 0,20 0,0 0,-20 0,0 0,20 0,-20 0,0 0,0 0,20 0,-20 0,20 0,-20 0,20 0,-20 0,39 0,-39 0,20 0,-20 0,20 0,-20 0,20 0,0 0,-20 0,19 0,-19 0,20 0,0 0,0 0,20 0,-21 0,-19 0,40 0,-40 0,20 0,-20 0,40 0,-40 0,20 0,-20 0,19 0,-19 0,20 0,0 0,-20 0,20 0,-20 0,20 0,-20 0,0 0,20 0,-20 0,19 0,-19 0,20 0,-20 0,20 0,0 0,-20 0,0 0,0 0,0 0,0 0,20 0,-20 0,0 0,20 0,-20 0,20 0,-1 0,1 19,0-19,0 0,0 0,19 0,-39 0,20 0,-20 0,20 0,-20 0,20 0,0 0,-20 0,20 0,-20 0,20 0,-20 0,19 0,1 0,-20 0,0-19,0 19,20 0,-20 0,20 0,-20 0,20 0,-20 0,20 0,-1 0,-19 0,20 0,-20 0,20 0,-20 0,20 0,0 0,-20 0,0 0,0 0,21 0,-21 0,0 0,19 0,-19 0,20 0,-20 0,20 0,0 0,-20 0,20 0,-20 0,20 0,-20 0,20 0,-1 0,-19 0,20 0,-20 0,20 0,-20 0,20 0,0 0,-20 0,20 0,-20 0,19 0,-19 0,0 0,0 0,20 0,-20 0,20 0,-20 0,20 0,-20 0,20 0,0 0,-20 0,19 0,-19 0,20 0,-20 0,20 0,0 0,-20 0,20 0,-20 0,20 0,-20 0,20 0,-1 0,-19 0,20 0,-20 0,20 0,-20 0,20 0,0 0,-20 0,20 0,-1 0,1 0,0 0,-20 0,40 0,-20 19,-20-19,20 0,-1 0,-19 0,20 0,-20 0,20 0,-20 0,20 0,0 0,-20 0,20 0,-1 0,1 0,-20 0,20 0,20 0,-40 0,20 0,0 0,-1 0,-19 0,20 0,0 0,-20 0,20 0,0 0,0 0,-20 0,19 0,1 0,0 0,-20 0,20 0,-20 0,20 0,0 0,-20 0,19 0,-19 0,20 0,-20 0,40 0,-40 0,20 0,0 0,0 0,-20 0,19 0,-19 0,20 0,-20 0,20 0,0 0,-20 0,0 0,0 0,20 0,-20 0,20 0,-20 0,0 0,19 0,-19 0,20 0,-20 0,40 0,-40 0,20 0,0 0,-20 0,19 0,1 0,-20 0,20 0,-20 0,20 0,0 0,0 0,-20 0,0 0,0 0,20 0,-20 0,19 0,1 0,0 0,0 0,-20 0,40 0,-40 0,19 0,-19 0,20 0,-20 0,20 0,0 0,-20 0,20 0,-20 0,0 0,20 0,-20 0,20 0,-20 0,19 0,1 0,-20 0,20 0,-20 0,20 0,-20 0,20 0,0 0,-20 0,19 0,-19 0,20 0,-20 0,20 0,0 0,0 0,-20 0,20 0,-20 0,20 0,-1 0,1 0,-20 0,40 0,-20 0,-20 0,0 0,20 0,-1 0,1 0,0 0,-20 0,20 0,0 0,0 0,-20 0,19 0,-19 0,20 0,0 0,-20 0,20 0,-20 0,20 0,-20 0,20 0,0 0,-20 0,19 0,-19 0,20 0,-20 0,20 0,-20 19,20-19,0 0,0 0,-20 0,19 0,1 0,-20 0,20 0,-20 0,20 0,-20 0,20 0,-20 0,0 0,20 0,-20 0,19 0,-19 0,20 0,-20 0,20 0,0 0,-20 0,20 0,-20 0,20 0,-20 0,20 0,-1 0,1 0,-20 0,20 0,0 0,-20 0,20 0,-20 0,20 0,-20 0,0 0,19 0,-19 0,20 0,-20 0,20 0,-20 0,20 0,0 0,-20 0,0 0,0 0,20 0,-20 0,0 0,0 0,20 0,-20 0,19 0,-19 0,20 0,-20 0,20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9-12-22T12:11:38.852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0,'0'0,"20"0,-20 0,20 0,-20 0,20 0,0 0,0 0,-1 0,1 0,0 0,0 0,0 0,0 0,-20 0,19 0,1 0,-20 0,20 0,-20 0,20 0,-20 0,20 0,-20 0,0 0,0 0,20 0,-20 0,20 0,-20 0,19 0,-19 0,0 0,20 0,-20 0,20 0,-20 0,0 0,0 0,20 0,-20 0,20 0,-20 19,0-19,20 0,-20 0,0 0,0 0,19 0,-19 0,0 0,20 0,-20 0,20 0,-20 0,20 0,-20 0,0 0,20 0,-20 0,20 0,-20 0,0 0,0 0,20 0,-20 0,0 0,19 0,-19 0,20 0,-20 0,20 0,0 0,-20 0,20 0,-20 0,20 0,-20 0,19 0,1 0,0 0,-20 18,20-18,-20 0,20 0,0 0,-20 0,19 0,-19 0,0 0,20 0,-20 0,20 0,-20 0,20 0,-20 0,20 0,0 0,-20 0,20 0,-20 0,19 0,-19 0,0 0,20 0,-20 0,0 0,20 0,-20 0,20 0,-20 0,20 0,-20 0,20 0,-1 0,-19 0,0 0,20 0,-20 0,0 0,20 0,-20 0,20 0,-20 0,20 0,-20 0,20 0,-1 0,-19 0,20 0,-20 0,20 0,-20 0,20 0,0 0,-20 0,20 0,-20 0,20 0,-20 0,19 0,1 0,0 0,-20 0,20 0,0 0,-20 0,20 0,-20 0,19 0,-19 0,20 0,0 0,-20 0,0 0,0 0,20 0,-20 0,20 0,-20 0,0 0,20 0,-20 0,20 0,-20 0,39 0,-39 0,20 0,-20 0,20 0,-20 0,20 0,0 0,-20 0,19 0,-19 0,20 0,-20 0,20 0,-20 0,0 0,20 0,-20 0,20 0,0 0,0 0,19 0,-19 0,-20 0,20 0,0 0,0 0,-20 0,19 0,-19 0,20 0,0 0,-20 0,20 0,-20 0,20 0,0 0,-1 0,-19 0,20 0,0 0,-20 0,0 0,20 0,-20 0,0 0,0 0,20 0,-20 0,20 0,-20 0,20 0,-20 0,39 0,-39 0,20 0,-20 0,20 0,-20 0,20 0,0 0,-20 0,19 0,-19 0,20 0,0 0,0 0,20 0,-21 0,-19 0,40 0,-40 0,20 0,-20 0,40 0,-40 0,20 0,-20 0,19 0,-19 0,20 0,0 0,-20 0,20 0,-20 0,20 0,-20 0,0 0,20 0,-20 0,19 0,-19 0,20 0,-20 0,20 0,0 0,-20 0,0 0,0 0,0 0,0 0,20 0,-20 0,0 0,20 0,-20 0,20 0,-1 0,1 19,0-19,0 0,0 0,19 0,-39 0,20 0,-20 0,20 0,-20 0,20 0,0 0,-20 0,20 0,-20 0,20 0,-20 0,19 0,1 0,-20 0,0-19,0 19,20 0,-20 0,20 0,-20 0,20 0,-20 0,20 0,-1 0,-19 0,20 0,-20 0,20 0,-20 0,20 0,0 0,-20 0,0 0,0 0,21 0,-21 0,0 0,19 0,-19 0,20 0,-20 0,20 0,0 0,-20 0,20 0,-20 0,20 0,-20 0,20 0,-1 0,-19 0,20 0,-20 0,20 0,-20 0,20 0,0 0,-20 0,20 0,-20 0,19 0,-19 0,0 0,0 0,20 0,-20 0,20 0,-20 0,20 0,-20 0,20 0,0 0,-20 0,19 0,-19 0,20 0,-20 0,20 0,0 0,-20 0,20 0,-20 0,20 0,-20 0,20 0,-1 0,-19 0,20 0,-20 0,20 0,-20 0,20 0,0 0,-20 0,20 0,-1 0,1 0,0 0,-20 0,40 0,-20 19,-20-19,20 0,-1 0,-19 0,20 0,-20 0,20 0,-20 0,20 0,0 0,-20 0,20 0,-1 0,1 0,-20 0,20 0,20 0,-40 0,20 0,0 0,-1 0,-19 0,20 0,0 0,-20 0,20 0,0 0,0 0,-20 0,19 0,1 0,0 0,-20 0,20 0,-20 0,20 0,0 0,-20 0,19 0,-19 0,20 0,-20 0,40 0,-40 0,20 0,0 0,0 0,-20 0,19 0,-19 0,20 0,-20 0,20 0,0 0,-20 0,0 0,0 0,20 0,-20 0,20 0,-20 0,0 0,19 0,-19 0,20 0,-20 0,40 0,-40 0,20 0,0 0,-20 0,19 0,1 0,-20 0,20 0,-20 0,20 0,0 0,0 0,-20 0,0 0,0 0,20 0,-20 0,19 0,1 0,0 0,0 0,-20 0,40 0,-40 0,19 0,-19 0,20 0,-20 0,20 0,0 0,-20 0,20 0,-20 0,0 0,20 0,-20 0,20 0,-20 0,19 0,1 0,-20 0,20 0,-20 0,20 0,-20 0,20 0,0 0,-20 0,19 0,-19 0,20 0,-20 0,20 0,0 0,0 0,-20 0,20 0,-20 0,20 0,-1 0,1 0,-20 0,40 0,-20 0,-20 0,0 0,20 0,-1 0,1 0,0 0,-20 0,20 0,0 0,0 0,-20 0,19 0,-19 0,20 0,0 0,-20 0,20 0,-20 0,20 0,-20 0,20 0,0 0,-20 0,19 0,-19 0,20 0,-20 0,20 0,-20 19,20-19,0 0,0 0,-20 0,19 0,1 0,-20 0,20 0,-20 0,20 0,-20 0,20 0,-20 0,0 0,20 0,-20 0,19 0,-19 0,20 0,-20 0,20 0,0 0,-20 0,20 0,-20 0,20 0,-20 0,20 0,-1 0,1 0,-20 0,20 0,0 0,-20 0,20 0,-20 0,20 0,-20 0,0 0,19 0,-19 0,20 0,-20 0,20 0,-20 0,20 0,0 0,-20 0,0 0,0 0,20 0,-20 0,0 0,0 0,20 0,-20 0,19 0,-19 0,20 0,-20 0,20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9-12-22T11:16:14.336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0,'0'0,"20"0,0 0,-20 0,0 0,20 0,-20 0,20 0,-20 0,39 0,-19 0,-20 0,40 0,-20 0,0 0,-1 0,1 0,0 0,0 0,0 0,0 0,0 0,-1 0,21 0,-20 11,20-11,-1 0,21 0,-21 0,21 0,-20 0,-1 0,1 0,-20 0,20 0,-40 0,19 0,-19 0,20 0,0 0,-20 0,20 0,-20 0,20 0,0 0,-1 0,41 0,-40 0,0 0,0 0,19 0,-19 0,0 0,-20 0,20 0,-20 0,20 0,-20 0,19 0,1 0,-20 0,20 0,0 0,0 0,0 0,-1 0,1 0,20 0,-40 0,20 0,0 0,0 0,-1 0,-19 0,20 0,0 0,0 0,-20 0,20 0,-20 0,20 0,-20 0,39 0,-39 0,20 0,-20 0,40 0,-40 0,20 0,-1 0,-19 0,20 0,0 0,0 0,0 0,0 0,-20 0,20 0,-20 0,19 0,-19 0,40 0,-40 0,20 0,-20 0,40 0,-40 0,19 0,1 0,0 0,0 0,0 0,0 0,-1 0,1 0,0 0,-20 0,40 0,-20 0,-20 0,20 0,19 0,-39 0,40 0,-40 0,20 0,0 0,-1 0,-19 0,20 0,0 0,-20 0,40 0,-40 0,20 0,-1 0,1 0,0 0,-20 0,20 0,0 0,-20 0,20 0,-20 0,20 0,19 0,-19 0,0 0,0 0,-20 0,20 0,-1 0,1 0,-20 0,40 0,-40 0,20 0,0 0,-1 0,1 0,0 0,0 0,0 0,0 0,0 0,19 0,-19 0,0 0,20 0,-1 0,-19 0,0 0,0 0,19 0,-39 0,40 0,-20 0,20 0,-21 0,21 0,-20 0,20 0,-20 0,19 0,-39 0,40 0,-40 0,20 0,19 0,-19 0,0 0,20 0,-20 0,19 0,-19 0,20 0,0 0,-21 0,21 0,-20 0,39 0,-39 0,-20 0,40 0,-20 0,-20 0,39 0,-39 0,20 0,0 0,0 0,0 0,0 0,0 0,-1 0,1 0,0 0,20 0,-20 0,-1 0,21 0,0 0,-20 0,19 0,1 0,0 0,-1 0,1 0,0 0,-1 0,1 0,-20 0,20 0,-21 0,21 0,-20 0,0 0,0 0,19 0,-19 0,0 0,0 0,0 0,0 0,19 0,-19 0,0 0,20 0,-1 0,-19 0,0 0,0 0,20 0,-21 0,1 0,20 0,0 0,-40 0,19 0,21 0,-40 0,40 0,-40 0,20 0,19 0,-19 0,0 0,20 0,-20 0,-1 0,21 0,-20 0,-20 0,40 0,-40 0,19 0,-19 0,20 0,0 0,-20 0,20 0,0 0,-20 0,39 0,1 0,-20 0,0 0,20 0,-21 0,1 0,0 0,20 0,-40 0,20 0,-1 0,1 0,-20 0,20 0,0 0,0 0,0 0,19 0,-19 0,0 0,0 0,0 0,0 0,-1 0,-19 0,40 0,-40 0,20 0,0 0,0 0,-1 0,21 0,0 0,-20 0,19 0,-19 0,0 0,0 0,20 0,-21 0,-19 0,20 0,0 0,-20 0,20 0,0 0,0 0,-1 0,-19 0,40 0,-40 0,20 0,0 0,0 0,-1 0,1 0,0 0,-20 0,20 0,0 0,0 0,0 0,19 0,-19 0,20 0,-20 0,19 0,-19 0,0 0,0 0,0 0,-1 0,-19 0,20 0,0 0,-20 0,20 0,0 0,0 0,-20 0,39 0,-39 0,20 0,20 0,-40 0,20 0,-20 0,20 0,-1 0,-19 0,20 0,-20 0,20 0,-20 0,20 0,0 0,0 0,-1 0,1 0,0 0,0 0,0 0,-20 0,20 0,0 0,-1 0,1 0,0 0,0 0,20 0,-40 0,19 0,1 0,0 0,0 0,0 0,-20 0,39 0,-19 0,0 0,-20 0,20 0,-20 0,20 0,-20 0,20 0,-1 0,-19 0,20 0,-20 0,20 0,-20 0,20 0,0 0,-20 0,20 0,0 0,-20 0,19 0,1 0,0 0,-20 0,20 0,0 0,0 0,-20 0,39 0,-39 0,20 0,0 0,0 0,0 0,-20 0,39 0,-39 0,20 0,-20 0,20 0,0 0,0 0,-20 0,20 0,-20 0,19 0,-19 0,40 0,-40 0,20 0,20 0,-21 0,1 0,0 0,0 0,0 0,-20 0,20 0,-20 0,19 0,-19 0,20 0,0 0,-20 0,20 0,-20 0,40 0,-40 0,20 0,19 0,-39 0,20 0,-20 0,20 0,-20 0,20 0,0 0,-20 0,19 0,-19 0,20 0,-20 0,20 0,0 0,-20 0,20 0,-20 0,20 0,-20 0,19 0,1 0,0 0,-20 0,40 0,-20 0,-20 0,39 0,-39 0,0 0,0 0,20 0,-20 0,20 0,-20 0,20 0,-20 0,20 0,0 0,-1 0,-19 0,20 0,0 0,0 0,-20 0,20 0,-20 0,0 0,0 0,20 0,-20 0,19 0,-19 0,20 0,-20 0,0 0,0 0,20 0,-20 0,20 0,-20 0,40 0,-40 0,20 0,-1 0,1 0,0 0,20 0,-20 0,-1 0,-19 0,20 0,-20 0,20 0,-20 0,20 0,0 0,-20 0,20 0,-20 0,19 0,-19 0,0 0,0 0,20 0,-20 0,20 0,-20 0,20 0,-20 0,0 0,20 0,-20 0,20 0,0 0,-1 0,1 0,0 0,0 0,-20 0,20 0,-20 0,20 0,-20 0,19 0,-19 0,20 0,-20 0,20 0,0 0,-20 0,20 0,-20 0,20 0,-20 0,0 0,19 0,-19 0,20 0,-20 0,20 0,-20 0,0 0,20 0,-20 0,-20 0,20 0,-20 0,20 0,0-11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9-12-22T11:16:23.664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-1-4,'19'0,"-19"0,0-4,0 4,20 0,-20 0,20 0,-20 0,20 0,-20 0,40 0,-21 0,1 0,-20 0,20 0,0 0,-20 0,20 0,0 0,-1 0,1 0,0 0,-20 0,20 0,-20 0,20 0,-20 0,20 0,-1 0,-19 0,20 0,-20 0,0 0,0 0,20 0,-20 0,20 0,-20 0,20 0,0 0,-1 0,-19 0,20 0,0 0,0 0,-20 0,20 0,-20 0,20 0,-20 0,0 0,19 0,-19 0,20 0,-20 0,20 0,-20 0,40 0,-40 0,20 0,-20 0,19 0,1 0,0 0,-20 0,0 0,0 0,20 0,-20 0,20 0,0 0,-1 0,-19 0,20 0,-20 0,40 0,-40 0,20 0,0 0,-1 0,21 0,-40 0,20 0,-20 0,20 0,-20 0,20 0,-20 0,19 0,1 0,-20 0,20 0,-20 0,20 0,-20 0,0 0,0 0,20 0,-20 0,19 0,-19 0,40 0,-40 0,20 0,-20 0,0 0,20 0,-20 0,20 0,-20 0,19 0,-19 0,0 0,0 0,20 0,-20 0,20 0,-20 0,20 0,-20 0,40 0,-40 0,19 0,-19 0,20 0,0 0,0 0,-20 0,39 0,-20 0,-19 0,20 0,0 0,0 0,0 0,0 0,-20 0,19 0,-19 0,20 0,-20 0,20 0,0 0,-20 0,20 0,-20 0,20 0,-1 0,1 0,-20 0,20 0,-20 0,0 0,20 0,-20 0,20 0,0 0,-1 0,-19 0,20 0,0 0,-20 0,0 0,0 0,20 0,-20 0,20 0,-20 0,20 0,-20 0,19 0,1 0,0 0,-20 0,40 0,-40 0,20 0,-20 0,0 0,0 0,19 0,-19 0,20 0,-20 0,20 0,-20 0,20 0,0 0,-20 0,20 0,-20 0,19 0,-19 0,20 0,0 0,-20 0,20 0,-20 0,20 0,0 0,-1 0,-19 0,20 0,0 0,0 0,-20 0,20 0,-20 0,19 0,-19 0,20 0,0 0,-20 0,20 0,-20 0,20 0,-20 0,20 0,-20 0,0 0,19 0,1 0,0 0,0 0,0 0,0 0,-20 0,19 0,-19 0,20 0,-20 0,20 0,-20 0,0 0,0 0,20 0,-20 0,20 0,-20 0,20 0,-20 0,19 0,1 0,-20 0,20 0,-20 0,20 0,-20 0,20 0,0 0,-20 0,19 0,-19 0,20 0,-20 0,20 0,-20 0,0 0,20 0,-20 0,20 0,-20 0,0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9-12-22T11:33:31.633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1,'0'0,"20"0,-20 0,20 0,20 0,-20 0,0 0,20 0,0 0,-20 0,0 0,20 0,-20 0,0 0,-20 0,20 0,0 0,0 0,0 0,0 0,0 0,20 0,-20 15,0-15,0 0,-20 0,20 0,0 0,0 0,0 0,0 0,0 0,0 0,0 0,-20 0,20 0,-20 0,20 0,-20 0,20 0,0 0,0 0,0 0,0 16,0-16,0 0,0 0,-20 0,40 0,-20 0,-20 0,40 0,-40 0,19 0,-19 0,20 0,-20 0,20 0,0 0,-20 0,20 0,-20 0,40 0,-20 0,20 0,-20 0,0 0,0 0,0 0,-20 0,20 0,0 0,0 0,-20 0,20 0,-20 0,20 0,-20 0,20 0,0 0,-20 0,20 0,-20 0,20 0,0 0,0 0,-20 0,20 0,0 0,0 0,20 15,0-15,-40 0,40 0,-40 0,20 0,-20 0,20 0,-20 0,20 0,0 0,-20 0,20 0,20 0,-40 0,20 0,-20 0,40 0,-40 0,20 0,20 0,-40 0,20 0,0 0,0 0,0 0,-20 0,19 0,-19 0,20 0,0 0,-20 0,20 0,-20 0,20 0,-20 0,20 0,0 0,-20 0,20 0,-20 0,20 0,-20 0,20 0,0 0,0 0,-20 0,20 0,-20 0,20 0,-20 0,20 0,0 0,-20 0,20 0,-20 0,20 0,-20 0,20 0,0 0,-20 0,0 0,0 0,20 0,-20 0,20 0,-20 0,20 0,-20 0,20 0,0 0,-20 0,0 0,0 0,20 0,-20 0,20 0,-20 0,20 0,-20 0,20 0,0 0,-20 0,20 0,-20 0,20 0,-20 0,20 0,0 0,-20 0,0 0,20 0,0 0,-20 0,20 0,0 0,-20 0,20 0,-20 0,20 0,-20 0,20 0,0 0,0 0,-20 0,20 0,-20 0,0 0,0 0,20 0,-20 0,0 0,20 0,-20 0,0 0,0 0,-20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9-12-22T11:34:29.633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19,'0'0,"20"0,-20 0,19 0,-19 0,20 0,-20 0,20 0,0 0,-20 0,20 0,-20 0,20 0,-20 0,19 0,1 0,-20 0,20 0,-20 0,20 0,-20 0,0 0,20 0,-20 0,20 0,-20 0,19 0,-19 0,20 0,0 0,-20 0,20 0,-20 0,20 0,-20 0,20 0,-1 0,-19 0,20 0,-20 0,0 0,0 0,20 0,-20 0,0 0,20 0,0 0,-20 0,20 0,-1 0,-19 0,0 0,0 0,20 0,-20 0,0 0,20 0,-20 0,20 0,-20 0,20 0,-20 0,20 0,-1 0,-19 0,20 0,-20 0,20 0,-20 0,20 0,0 0,-20 0,0 0,0 0,20 0,-20 0,19 0,-19 0,20 0,-20 0,0 0,20 0,-20 0,20 0,-20 0,0 0,20 0,-20 0,0 0,0 0,20 0,-20 0,19 0,-19 0,0 0,0 0,20 0,-20 0,0 0,20 0,-20 0,0 0,0 0,20 0,-20 0,0 0,20 0,-20 0,20 0,-20 0,19 0,-19 0,20 0,0 0,-20 0,0 0,0 0,20 0,-20 0,0 0,0 0,20 0,-20 0,0 0,0 0,20 0,-1 0,-19 0,20 12,0-12,-20 0,20 0,-20 0,20 0,-20 0,20 0,-1 0,-19 0,20 0,-20 0,0 0,20 0,-20 0,20 0,-20 0,20 0,-20 0,0 0,0 0,20 0,-20 0,0 0,19 0,-19 0,0 0,0 0,20 0,-20 0,20 0,-20 0,20 0,-20 0,0 0,0 0,20 0,-20 0,0 0,0 0,20 0,-20 0,19 0,-19 0,20 0,-20 0,20 0,0 0,-20 0,20 0,-20 0,20 0,-20 0,19 0,-19 0,0 0,20 0,-20 0,20 0,-20 0,20 0,-20 0,20 0,-20 0,20 0,-1 0,-19 0,20 0,-20 0,0 0,0 0,20 0,-20 0,0 0,0 0,20 0,-20 0,20 0,-20 0,20 0,-20 0,19 0,1 0,-20 0,20 0,-20 0,20 0,0 0,0 0,-20 0,19 0,-19 0,20 0,-20 0,0 0,20 0,-20 0,0 0,0 0,20 0,-20 0,0 0,0 0,20 0,-20 0,20 0,-20 0,0 0,0 0,0 0,19 0,-19 0,0 0,0 0,20 0,-20 0,19 0,1 0,-20 0,0 0,20 0,-20 0,0 0,0 0,20 0,-20 0,0 0,0 0,19 0,-19 0,20 0,-20 0,20 0,-20 0,20 0,0 0,0 0,-20 0,39 0,-39 0,20 0,-20 0,20 0,-20 0,20 0,0 0,-20 0,20 0,-20 0,19 0,-19 0,20 0,0 0,-20 0,20 0,-20 0,20 0,-20 0,20 0,-1 0,-19 0,20 0,-20 0,0 0,20 0,-20 0,20 0,-20 0,20 0,-20 0,20 0,-1 0,-19 0,20 0,-20 0,0 0,0 0,20 0,-20 0,20 0,-20 0,20 0,-20 0,20 0,-1 0,-19 0,20 0,-20 0,20 0,-20 0,20 0,0 0,-20 0,20 0,-20 0,39 0,-39 0,20 0,-20 0,20 0,-20 0,0 0,0 0,20 0,-20 0,20 0,-20 0,19 0,-19 0,0 0,0 0,20 0,0 0,0 0,0 0,0 0,-1 0,21 13,0 0,-20-13,-1 0,-19 0,20 0,-20 0,20 0,-20 0,20 0,0 0,-20 0,20 0,-1 0,1 0,-20 0,20 0,-20 0,20 0,-20 0,20 0,-20 0,20 0,-1 0,-19 0,20 0,-20 0,20 0,-20 0,20 0,0 0,-20 0,20 0,-20 0,19 0,-19 0,20 0,0 0,-20 0,20 0,-20 0,20 0,0 0,-1 0,-19 0,20 0,20 0,-40 0,0 0,20 0,-20 0,20 0,-20 0,19 0,-19 0,20 0,0 0,-20 0,20 0,-20 0,20 0,-20 0,20 0,-1 0,-19 0,20 0,-20 0,20 0,-20-13,0 13,20 0,-20 0,20-13,-20 13,20 0,-20 0,19 0,1 0,-20 0,20 0,-20 0,20 0,-20 0,20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9-12-22T12:11:38.852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0,'0'0,"20"0,-20 0,20 0,-20 0,20 0,0 0,0 0,-1 0,1 0,0 0,0 0,0 0,0 0,-20 0,20 0,-1 0,-19 0,20 0,-20 0,20 0,-20 0,20 0,-20 0,0 0,0 0,20 0,-20 0,20 0,-20 0,19 0,-19 0,0 0,20 0,-20 0,20 0,-20 0,0 0,0 0,20 0,-20 0,20 0,-20 19,0-19,20 0,-20 0,0 0,0 0,20 0,-20 0,0 0,19 0,-19 0,20 0,-20 0,20 0,-20 0,0 0,20 0,-20 0,20 0,-20 0,0 0,0 0,20 0,-20 0,0 0,19 0,-19 0,20 0,-20 0,20 0,0 0,-20 0,20 0,-20 0,20 0,-20 0,20 0,-1 0,1 0,-20 19,20-19,-20 0,20 0,0 0,-20 0,20 0,-20 0,0 0,19 0,-19 0,20 0,-20 0,20 0,-20 0,20 0,0 0,-20 0,20 0,-20 0,20 0,-20 0,0 0,19 0,-19 0,0 0,20 0,-20 0,20 0,-20 0,20 0,-20 0,20 0,0 0,-20 0,0 0,19 0,-19 0,0 0,20 0,-20 0,20 0,-20 0,20 0,-20 0,20 0,0 0,-20 0,20 0,-20 0,19 0,-19 0,20 0,0 0,-20 0,20 0,-20 0,20 0,-20 0,20 0,-1 0,1 0,-20 0,20 0,0 0,-20 0,20 0,-20 0,20 0,-20 0,20 0,-1 0,-19 0,0 0,0 0,20 0,-20 0,20 0,-20 0,0 0,20 0,-20 0,20 0,-20 0,39 0,-39 0,20 0,-20 0,20 0,-20 0,20 0,0 0,-20 0,20 0,-20 0,20 0,-20 0,19 0,-19 0,0 0,20 0,-20 0,20 0,0 0,0 0,19 0,-19 0,-20 0,20 0,0 0,0 0,-20 0,20 0,-20 0,20 0,-1 0,-19 0,20 0,-20 0,20 0,0 0,0 0,-20 0,20 0,-1 0,-19 0,0 0,20 0,-20 0,0 0,0 0,20 0,-20 0,20 0,-20 0,20 0,-20 0,40 0,-40 0,19 0,-19 0,20 0,-20 0,20 0,0 0,-20 0,20 0,-20 0,20 0,-1 0,1 0,20 0,-20 0,-20 0,40 0,-40 0,19 0,-19 0,40 0,-40 0,20 0,-20 0,20 0,-20 0,20 0,-1 0,-19 0,20 0,-20 0,20 0,-20 0,0 0,20 0,-20 0,20 0,-20 0,20 0,-20 0,20 0,-1 0,-19 0,0 0,0 0,0 0,0 0,20 0,-20 0,0 0,20 0,-20 0,20 0,0 0,0 19,-1-19,1 0,0 0,20 0,-40 0,20 0,-20 0,20 0,-20 0,19 0,1 0,-20 0,20 0,-20 0,20 0,-20 0,20 0,0 0,-20 0,0-19,0 19,20 0,-20 0,19 0,-19 0,20 0,-20 0,20 0,0 0,-20 0,20 0,-20 0,20 0,-20 0,19 0,1 0,-20 0,0 0,0 0,20 0,-20 0,0 0,20 0,-20 0,20 0,-20 0,20 0,0 0,-20 0,19 0,-19 0,20 0,-20 0,20 0,0 0,-20 0,20 0,-20 0,20 0,-20 0,19 0,1 0,-20 0,20 0,-20 0,20 0,-20 0,0 0,0 0,20 0,-20 0,20 0,-20 0,20 0,-20 0,19 0,1 0,-20 0,20 0,-20 0,20 0,-20 0,20 0,0 0,-20 0,19 0,-19 0,20 0,-20 0,20 0,0 0,-20 0,20 0,-20 0,20 0,-20 0,20 0,-1 0,-19 0,20 0,0 0,0 0,0 0,-20 0,39 0,-19 19,-20-19,20 0,0 0,-20 0,20 0,-20 0,20 0,-20 0,20 0,-1 0,-19 0,20 0,0 0,0 0,-20 0,20 0,19 0,-39 0,20 0,0 0,0 0,-20 0,20 0,0 0,-20 0,20 0,-1 0,1 0,-20 0,20 0,0 0,0 0,-20 0,20 0,-20 0,19 0,1 0,-20 0,20 0,-20 0,20 0,-20 0,40 0,-40 0,20 0,-1 0,1 0,-20 0,20 0,-20 0,20 0,-20 0,20 0,0 0,-20 0,0 0,0 0,19 0,-19 0,20 0,-20 0,0 0,20 0,-20 0,20 0,-20 0,40 0,-40 0,20 0,-1 0,-19 0,20 0,0 0,-20 0,20 0,-20 0,20 0,0 0,-1 0,-19 0,0 0,0 0,20 0,-20 0,20 0,0 0,0 0,0 0,-20 0,39 0,-39 0,20 0,-20 0,20 0,-20 0,20 0,0 0,-20 0,20 0,-20 0,0 0,19 0,-19 0,20 0,-20 0,20 0,0 0,-20 0,20 0,-20 0,20 0,-20 0,20 0,-1 0,-19 0,20 0,-20 0,20 0,-20 0,20 0,0 0,0 0,-20 0,19 0,-19 0,20 0,0 0,0 0,-20 0,40 0,-20 0,-20 0,0 0,19 0,1 0,0 0,0 0,-20 0,20 0,0 0,0 0,-20 0,19 0,-19 0,20 0,0 0,-20 0,20 0,-20 0,20 0,-20 0,20 0,-1 0,-19 0,20 0,-20 0,20 0,-20 0,20 0,-20 19,20-19,0 0,0 0,-20 0,19 0,1 0,-20 0,20 0,-20 0,20 0,-20 0,20 0,-20 0,0 0,20 0,-20 0,19 0,-19 0,20 0,-20 0,20 0,0 0,-20 0,20 0,-20 0,20 0,-20 0,20 0,-1 0,1 0,-20 0,20 0,0 0,-20 0,20 0,-20 0,20 0,-20 0,0 0,19 0,-19 0,20 0,-20 0,20 0,-20 0,20 0,0 0,-20 0,0 0,0 0,20 0,-20 0,0 0,0 0,20 0,-20 0,19 0,-19 0,20 0,-20 0,20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9-12-22T12:11:38.852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0,'0'0,"20"0,-20 0,20 0,-20 0,20 0,0 0,0 0,-1 0,1 0,0 0,0 0,0 0,0 0,-20 0,19 0,1 0,-20 0,20 0,-20 0,20 0,-20 0,20 0,-20 0,0 0,0 0,20 0,-20 0,20 0,-20 0,19 0,-19 0,0 0,20 0,-20 0,20 0,-20 0,0 0,0 0,20 0,-20 0,20 0,-20 19,0-19,20 0,-20 0,0 0,0 0,19 0,-19 0,0 0,20 0,-20 0,20 0,-20 0,20 0,-20 0,0 0,20 0,-20 0,20 0,-20 0,0 0,0 0,20 0,-20 0,0 0,19 0,-19 0,20 0,-20 0,20 0,0 0,-20 0,20 0,-20 0,20 0,-20 0,19 0,1 0,0 0,-20 18,20-18,-20 0,20 0,0 0,-20 0,19 0,-19 0,0 0,20 0,-20 0,20 0,-20 0,20 0,-20 0,20 0,0 0,-20 0,20 0,-20 0,19 0,-19 0,0 0,20 0,-20 0,0 0,20 0,-20 0,20 0,-20 0,20 0,-20 0,20 0,-1 0,-19 0,0 0,20 0,-20 0,0 0,20 0,-20 0,20 0,-20 0,20 0,-20 0,20 0,-1 0,-19 0,20 0,-20 0,20 0,-20 0,20 0,0 0,-20 0,20 0,-20 0,20 0,-20 0,19 0,1 0,0 0,-20 0,20 0,0 0,-20 0,20 0,-20 0,19 0,-19 0,20 0,0 0,-20 0,0 0,0 0,20 0,-20 0,20 0,-20 0,0 0,20 0,-20 0,20 0,-20 0,39 0,-39 0,20 0,-20 0,20 0,-20 0,20 0,0 0,-20 0,19 0,-19 0,20 0,-20 0,20 0,-20 0,0 0,20 0,-20 0,20 0,0 0,0 0,19 0,-19 0,-20 0,20 0,0 0,0 0,-20 0,19 0,-19 0,20 0,0 0,-20 0,20 0,-20 0,20 0,0 0,-1 0,-19 0,20 0,0 0,-20 0,0 0,20 0,-20 0,0 0,0 0,20 0,-20 0,20 0,-20 0,20 0,-20 0,39 0,-39 0,20 0,-20 0,20 0,-20 0,20 0,0 0,-20 0,19 0,-19 0,20 0,0 0,0 0,20 0,-21 0,-19 0,40 0,-40 0,20 0,-20 0,40 0,-40 0,20 0,-20 0,19 0,-19 0,20 0,0 0,-20 0,20 0,-20 0,20 0,-20 0,0 0,20 0,-20 0,19 0,-19 0,20 0,-20 0,20 0,0 0,-20 0,0 0,0 0,0 0,0 0,20 0,-20 0,0 0,20 0,-20 0,20 0,-1 0,1 19,0-19,0 0,0 0,19 0,-39 0,20 0,-20 0,20 0,-20 0,20 0,0 0,-20 0,20 0,-20 0,20 0,-20 0,19 0,1 0,-20 0,0-19,0 19,20 0,-20 0,20 0,-20 0,20 0,-20 0,20 0,-1 0,-19 0,20 0,-20 0,20 0,-20 0,20 0,0 0,-20 0,0 0,0 0,21 0,-21 0,0 0,19 0,-19 0,20 0,-20 0,20 0,0 0,-20 0,20 0,-20 0,20 0,-20 0,20 0,-1 0,-19 0,20 0,-20 0,20 0,-20 0,20 0,0 0,-20 0,20 0,-20 0,19 0,-19 0,0 0,0 0,20 0,-20 0,20 0,-20 0,20 0,-20 0,20 0,0 0,-20 0,19 0,-19 0,20 0,-20 0,20 0,0 0,-20 0,20 0,-20 0,20 0,-20 0,20 0,-1 0,-19 0,20 0,-20 0,20 0,-20 0,20 0,0 0,-20 0,20 0,-1 0,1 0,0 0,-20 0,40 0,-20 19,-20-19,20 0,-1 0,-19 0,20 0,-20 0,20 0,-20 0,20 0,0 0,-20 0,20 0,-1 0,1 0,-20 0,20 0,20 0,-40 0,20 0,0 0,-1 0,-19 0,20 0,0 0,-20 0,20 0,0 0,0 0,-20 0,19 0,1 0,0 0,-20 0,20 0,-20 0,20 0,0 0,-20 0,19 0,-19 0,20 0,-20 0,40 0,-40 0,20 0,0 0,0 0,-20 0,19 0,-19 0,20 0,-20 0,20 0,0 0,-20 0,0 0,0 0,20 0,-20 0,20 0,-20 0,0 0,19 0,-19 0,20 0,-20 0,40 0,-40 0,20 0,0 0,-20 0,19 0,1 0,-20 0,20 0,-20 0,20 0,0 0,0 0,-20 0,0 0,0 0,20 0,-20 0,19 0,1 0,0 0,0 0,-20 0,40 0,-40 0,19 0,-19 0,20 0,-20 0,20 0,0 0,-20 0,20 0,-20 0,0 0,20 0,-20 0,20 0,-20 0,19 0,1 0,-20 0,20 0,-20 0,20 0,-20 0,20 0,0 0,-20 0,19 0,-19 0,20 0,-20 0,20 0,0 0,0 0,-20 0,20 0,-20 0,20 0,-1 0,1 0,-20 0,40 0,-20 0,-20 0,0 0,20 0,-1 0,1 0,0 0,-20 0,20 0,0 0,0 0,-20 0,19 0,-19 0,20 0,0 0,-20 0,20 0,-20 0,20 0,-20 0,20 0,0 0,-20 0,19 0,-19 0,20 0,-20 0,20 0,-20 19,20-19,0 0,0 0,-20 0,19 0,1 0,-20 0,20 0,-20 0,20 0,-20 0,20 0,-20 0,0 0,20 0,-20 0,19 0,-19 0,20 0,-20 0,20 0,0 0,-20 0,20 0,-20 0,20 0,-20 0,20 0,-1 0,1 0,-20 0,20 0,0 0,-20 0,20 0,-20 0,20 0,-20 0,0 0,19 0,-19 0,20 0,-20 0,20 0,-20 0,20 0,0 0,-20 0,0 0,0 0,20 0,-20 0,0 0,0 0,20 0,-20 0,19 0,-19 0,20 0,-20 0,20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9-12-22T12:11:38.852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0,'0'0,"20"0,-20 0,20 0,-20 0,20 0,0 0,0 0,-1 0,1 0,0 0,0 0,0 0,0 0,-20 0,19 0,1 0,-20 0,20 0,-20 0,20 0,-20 0,20 0,-20 0,0 0,0 0,20 0,-20 0,20 0,-20 0,19 0,-19 0,0 0,20 0,-20 0,20 0,-20 0,0 0,0 0,20 0,-20 0,20 0,-20 19,0-19,20 0,-20 0,0 0,0 0,19 0,-19 0,0 0,20 0,-20 0,20 0,-20 0,20 0,-20 0,0 0,20 0,-20 0,20 0,-20 0,0 0,0 0,20 0,-20 0,0 0,19 0,-19 0,20 0,-20 0,20 0,0 0,-20 0,20 0,-20 0,20 0,-20 0,19 0,1 0,0 0,-20 18,20-18,-20 0,20 0,0 0,-20 0,19 0,-19 0,0 0,20 0,-20 0,20 0,-20 0,20 0,-20 0,20 0,0 0,-20 0,20 0,-20 0,19 0,-19 0,0 0,20 0,-20 0,0 0,20 0,-20 0,20 0,-20 0,20 0,-20 0,20 0,-1 0,-19 0,0 0,20 0,-20 0,0 0,20 0,-20 0,20 0,-20 0,20 0,-20 0,20 0,-1 0,-19 0,20 0,-20 0,20 0,-20 0,20 0,0 0,-20 0,20 0,-20 0,20 0,-20 0,19 0,1 0,0 0,-20 0,20 0,0 0,-20 0,20 0,-20 0,19 0,-19 0,20 0,0 0,-20 0,0 0,0 0,20 0,-20 0,20 0,-20 0,0 0,20 0,-20 0,20 0,-20 0,39 0,-39 0,20 0,-20 0,20 0,-20 0,20 0,0 0,-20 0,19 0,-19 0,20 0,-20 0,20 0,-20 0,0 0,20 0,-20 0,20 0,0 0,0 0,19 0,-19 0,-20 0,20 0,0 0,0 0,-20 0,19 0,-19 0,20 0,0 0,-20 0,20 0,-20 0,20 0,0 0,-1 0,-19 0,20 0,0 0,-20 0,0 0,20 0,-20 0,0 0,0 0,20 0,-20 0,20 0,-20 0,20 0,-20 0,39 0,-39 0,20 0,-20 0,20 0,-20 0,20 0,0 0,-20 0,19 0,-19 0,20 0,0 0,0 0,20 0,-21 0,-19 0,40 0,-40 0,20 0,-20 0,40 0,-40 0,20 0,-20 0,19 0,-19 0,20 0,0 0,-20 0,20 0,-20 0,20 0,-20 0,0 0,20 0,-20 0,19 0,-19 0,20 0,-20 0,20 0,0 0,-20 0,0 0,0 0,0 0,0 0,20 0,-20 0,0 0,20 0,-20 0,20 0,-1 0,1 19,0-19,0 0,0 0,19 0,-39 0,20 0,-20 0,20 0,-20 0,20 0,0 0,-20 0,20 0,-20 0,20 0,-20 0,19 0,1 0,-20 0,0-19,0 19,20 0,-20 0,20 0,-20 0,20 0,-20 0,20 0,-1 0,-19 0,20 0,-20 0,20 0,-20 0,20 0,0 0,-20 0,0 0,0 0,21 0,-21 0,0 0,19 0,-19 0,20 0,-20 0,20 0,0 0,-20 0,20 0,-20 0,20 0,-20 0,20 0,-1 0,-19 0,20 0,-20 0,20 0,-20 0,20 0,0 0,-20 0,20 0,-20 0,19 0,-19 0,0 0,0 0,20 0,-20 0,20 0,-20 0,20 0,-20 0,20 0,0 0,-20 0,19 0,-19 0,20 0,-20 0,20 0,0 0,-20 0,20 0,-20 0,20 0,-20 0,20 0,-1 0,-19 0,20 0,-20 0,20 0,-20 0,20 0,0 0,-20 0,20 0,-1 0,1 0,0 0,-20 0,40 0,-20 19,-20-19,20 0,-1 0,-19 0,20 0,-20 0,20 0,-20 0,20 0,0 0,-20 0,20 0,-1 0,1 0,-20 0,20 0,20 0,-40 0,20 0,0 0,-1 0,-19 0,20 0,0 0,-20 0,20 0,0 0,0 0,-20 0,19 0,1 0,0 0,-20 0,20 0,-20 0,20 0,0 0,-20 0,19 0,-19 0,20 0,-20 0,40 0,-40 0,20 0,0 0,0 0,-20 0,19 0,-19 0,20 0,-20 0,20 0,0 0,-20 0,0 0,0 0,20 0,-20 0,20 0,-20 0,0 0,19 0,-19 0,20 0,-20 0,40 0,-40 0,20 0,0 0,-20 0,19 0,1 0,-20 0,20 0,-20 0,20 0,0 0,0 0,-20 0,0 0,0 0,20 0,-20 0,19 0,1 0,0 0,0 0,-20 0,40 0,-40 0,19 0,-19 0,20 0,-20 0,20 0,0 0,-20 0,20 0,-20 0,0 0,20 0,-20 0,20 0,-20 0,19 0,1 0,-20 0,20 0,-20 0,20 0,-20 0,20 0,0 0,-20 0,19 0,-19 0,20 0,-20 0,20 0,0 0,0 0,-20 0,20 0,-20 0,20 0,-1 0,1 0,-20 0,40 0,-20 0,-20 0,0 0,20 0,-1 0,1 0,0 0,-20 0,20 0,0 0,0 0,-20 0,19 0,-19 0,20 0,0 0,-20 0,20 0,-20 0,20 0,-20 0,20 0,0 0,-20 0,19 0,-19 0,20 0,-20 0,20 0,-20 19,20-19,0 0,0 0,-20 0,19 0,1 0,-20 0,20 0,-20 0,20 0,-20 0,20 0,-20 0,0 0,20 0,-20 0,19 0,-19 0,20 0,-20 0,20 0,0 0,-20 0,20 0,-20 0,20 0,-20 0,20 0,-1 0,1 0,-20 0,20 0,0 0,-20 0,20 0,-20 0,20 0,-20 0,0 0,19 0,-19 0,20 0,-20 0,20 0,-20 0,20 0,0 0,-20 0,0 0,0 0,20 0,-20 0,0 0,0 0,20 0,-20 0,19 0,-19 0,20 0,-20 0,20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9-12-22T12:11:38.852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0,'0'0,"20"0,-20 0,20 0,-20 0,20 0,0 0,0 0,-1 0,1 0,0 0,0 0,0 0,0 0,-20 0,19 0,1 0,-20 0,20 0,-20 0,20 0,-20 0,20 0,-20 0,0 0,0 0,20 0,-20 0,20 0,-20 0,19 0,-19 0,0 0,20 0,-20 0,20 0,-20 0,0 0,0 0,20 0,-20 0,20 0,-20 19,0-19,20 0,-20 0,0 0,0 0,19 0,-19 0,0 0,20 0,-20 0,20 0,-20 0,20 0,-20 0,0 0,20 0,-20 0,20 0,-20 0,0 0,0 0,20 0,-20 0,0 0,19 0,-19 0,20 0,-20 0,20 0,0 0,-20 0,20 0,-20 0,20 0,-20 0,19 0,1 0,0 0,-20 18,20-18,-20 0,20 0,0 0,-20 0,19 0,-19 0,0 0,20 0,-20 0,20 0,-20 0,20 0,-20 0,20 0,0 0,-20 0,20 0,-20 0,19 0,-19 0,0 0,20 0,-20 0,0 0,20 0,-20 0,20 0,-20 0,20 0,-20 0,20 0,-1 0,-19 0,0 0,20 0,-20 0,0 0,20 0,-20 0,20 0,-20 0,20 0,-20 0,20 0,-1 0,-19 0,20 0,-20 0,20 0,-20 0,20 0,0 0,-20 0,20 0,-20 0,20 0,-20 0,19 0,1 0,0 0,-20 0,20 0,0 0,-20 0,20 0,-20 0,19 0,-19 0,20 0,0 0,-20 0,0 0,0 0,20 0,-20 0,20 0,-20 0,0 0,20 0,-20 0,20 0,-20 0,39 0,-39 0,20 0,-20 0,20 0,-20 0,20 0,0 0,-20 0,19 0,-19 0,20 0,-20 0,20 0,-20 0,0 0,20 0,-20 0,20 0,0 0,0 0,19 0,-19 0,-20 0,20 0,0 0,0 0,-20 0,19 0,-19 0,20 0,0 0,-20 0,20 0,-20 0,20 0,0 0,-1 0,-19 0,20 0,0 0,-20 0,0 0,20 0,-20 0,0 0,0 0,20 0,-20 0,20 0,-20 0,20 0,-20 0,39 0,-39 0,20 0,-20 0,20 0,-20 0,20 0,0 0,-20 0,19 0,-19 0,20 0,0 0,0 0,20 0,-21 0,-19 0,40 0,-40 0,20 0,-20 0,40 0,-40 0,20 0,-20 0,19 0,-19 0,20 0,0 0,-20 0,20 0,-20 0,20 0,-20 0,0 0,20 0,-20 0,19 0,-19 0,20 0,-20 0,20 0,0 0,-20 0,0 0,0 0,0 0,0 0,20 0,-20 0,0 0,20 0,-20 0,20 0,-1 0,1 19,0-19,0 0,0 0,19 0,-39 0,20 0,-20 0,20 0,-20 0,20 0,0 0,-20 0,20 0,-20 0,20 0,-20 0,19 0,1 0,-20 0,0-19,0 19,20 0,-20 0,20 0,-20 0,20 0,-20 0,20 0,-1 0,-19 0,20 0,-20 0,20 0,-20 0,20 0,0 0,-20 0,0 0,0 0,21 0,-21 0,0 0,19 0,-19 0,20 0,-20 0,20 0,0 0,-20 0,20 0,-20 0,20 0,-20 0,20 0,-1 0,-19 0,20 0,-20 0,20 0,-20 0,20 0,0 0,-20 0,20 0,-20 0,19 0,-19 0,0 0,0 0,20 0,-20 0,20 0,-20 0,20 0,-20 0,20 0,0 0,-20 0,19 0,-19 0,20 0,-20 0,20 0,0 0,-20 0,20 0,-20 0,20 0,-20 0,20 0,-1 0,-19 0,20 0,-20 0,20 0,-20 0,20 0,0 0,-20 0,20 0,-1 0,1 0,0 0,-20 0,40 0,-20 19,-20-19,20 0,-1 0,-19 0,20 0,-20 0,20 0,-20 0,20 0,0 0,-20 0,20 0,-1 0,1 0,-20 0,20 0,20 0,-40 0,20 0,0 0,-1 0,-19 0,20 0,0 0,-20 0,20 0,0 0,0 0,-20 0,19 0,1 0,0 0,-20 0,20 0,-20 0,20 0,0 0,-20 0,19 0,-19 0,20 0,-20 0,40 0,-40 0,20 0,0 0,0 0,-20 0,19 0,-19 0,20 0,-20 0,20 0,0 0,-20 0,0 0,0 0,20 0,-20 0,20 0,-20 0,0 0,19 0,-19 0,20 0,-20 0,40 0,-40 0,20 0,0 0,-20 0,19 0,1 0,-20 0,20 0,-20 0,20 0,0 0,0 0,-20 0,0 0,0 0,20 0,-20 0,19 0,1 0,0 0,0 0,-20 0,40 0,-40 0,19 0,-19 0,20 0,-20 0,20 0,0 0,-20 0,20 0,-20 0,0 0,20 0,-20 0,20 0,-20 0,19 0,1 0,-20 0,20 0,-20 0,20 0,-20 0,20 0,0 0,-20 0,19 0,-19 0,20 0,-20 0,20 0,0 0,0 0,-20 0,20 0,-20 0,20 0,-1 0,1 0,-20 0,40 0,-20 0,-20 0,0 0,20 0,-1 0,1 0,0 0,-20 0,20 0,0 0,0 0,-20 0,19 0,-19 0,20 0,0 0,-20 0,20 0,-20 0,20 0,-20 0,20 0,0 0,-20 0,19 0,-19 0,20 0,-20 0,20 0,-20 19,20-19,0 0,0 0,-20 0,19 0,1 0,-20 0,20 0,-20 0,20 0,-20 0,20 0,-20 0,0 0,20 0,-20 0,19 0,-19 0,20 0,-20 0,20 0,0 0,-20 0,20 0,-20 0,20 0,-20 0,20 0,-1 0,1 0,-20 0,20 0,0 0,-20 0,20 0,-20 0,20 0,-20 0,0 0,19 0,-19 0,20 0,-20 0,20 0,-20 0,20 0,0 0,-20 0,0 0,0 0,20 0,-20 0,0 0,0 0,20 0,-20 0,19 0,-19 0,20 0,-20 0,20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95B4E-8029-4147-807D-9CD7115A55DB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D9C2A-C408-4848-8653-5F686CE4EE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953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выполнения задания необходимо использовать транспортир. Определяя азимут движения, надо помнить, что азимут — это угол между направлением на север и направлением на объект движения, отсчитываемый по часовой стрелке. Изменяется азимут от 0 до 360 градусов. Чтобы определить азимут движения, необходимо провести линию, показывающую направление на север, из пункта начала движения (от школы). Затем соединить объекты начала и конца движения прямой линией (от  школы до колодца с ветряным двигателем, расположенного на горе Голая)</a:t>
            </a:r>
          </a:p>
          <a:p>
            <a:r>
              <a:rPr lang="ru-RU" dirty="0" smtClean="0"/>
              <a:t>Полученный угол измеряем по часовой стрелке совмещением ноля транспортира с направлением на север.</a:t>
            </a:r>
          </a:p>
          <a:p>
            <a:r>
              <a:rPr lang="ru-RU" dirty="0" smtClean="0"/>
              <a:t>Так как на карте линия направления на север совпадает с направлением движения, то азимут будет равен нулю или 360 градусам.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Ответ: 0 или 360.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D9C2A-C408-4848-8653-5F686CE4EE2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Азимут - это угол между направлением на север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1. Принимаем центр верхней границы карты за север, а нижней - за юг. </a:t>
            </a:r>
            <a:br>
              <a:rPr lang="ru-RU" dirty="0" smtClean="0"/>
            </a:br>
            <a:r>
              <a:rPr lang="ru-RU" dirty="0" smtClean="0"/>
              <a:t>2. Находим первоначальный пункт. Располагаем транспортир так, чтобы 0 градусов было строго на север. </a:t>
            </a:r>
            <a:br>
              <a:rPr lang="ru-RU" dirty="0" smtClean="0"/>
            </a:br>
            <a:r>
              <a:rPr lang="ru-RU" dirty="0" smtClean="0"/>
              <a:t>3. Находим угол между положением севера и необходимым пунктом. </a:t>
            </a:r>
            <a:br>
              <a:rPr lang="ru-RU" dirty="0" smtClean="0"/>
            </a:br>
            <a:r>
              <a:rPr lang="ru-RU" dirty="0" smtClean="0"/>
              <a:t>Ответ: 42 градуса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D9C2A-C408-4848-8653-5F686CE4EE2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Пункт расположен в левой части карты, а значит транспортир не приложить к северу. В таком случае прикладываем 0 градусов к югу, но при этом будет дополнительное действие.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1. Принимаем центр верхней границы карты за север, а нижней - за юг. </a:t>
            </a:r>
            <a:br>
              <a:rPr lang="ru-RU" dirty="0" smtClean="0"/>
            </a:br>
            <a:r>
              <a:rPr lang="ru-RU" dirty="0" smtClean="0"/>
              <a:t>2. Находим первоначальный пункт. Располагаем транспортир так, чтобы 0 градусов было строго на север (в данном случае на юг). </a:t>
            </a:r>
            <a:br>
              <a:rPr lang="ru-RU" dirty="0" smtClean="0"/>
            </a:br>
            <a:r>
              <a:rPr lang="ru-RU" dirty="0" smtClean="0"/>
              <a:t>3. Находим угол между положением севера и необходимым пунктом. </a:t>
            </a:r>
            <a:br>
              <a:rPr lang="ru-RU" dirty="0" smtClean="0"/>
            </a:br>
            <a:r>
              <a:rPr lang="ru-RU" dirty="0" smtClean="0"/>
              <a:t>4. Данный угол равен 100 градусам (от юга), теперь прибавляем 180 градусов, т.к. мы нашли угол от направления на юг. </a:t>
            </a:r>
            <a:br>
              <a:rPr lang="ru-RU" dirty="0" smtClean="0"/>
            </a:br>
            <a:r>
              <a:rPr lang="ru-RU" dirty="0" smtClean="0"/>
              <a:t>Ответ: 280 градусов.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D9C2A-C408-4848-8653-5F686CE4EE2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наиболее сложное задание из предлагаемых в ЕГЭ. Оно предполагает использование полученных знаний в измененной или новой ситуации высокого уровня сложности. Оценивается 2-мя баллами. На его выполнение отводится 12 минут. Действительно, построение профиля по топографической карте требует определенных навыков.  Профиль местности можно построить несколькими способами, я расскажу, как это  можно сделать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D9C2A-C408-4848-8653-5F686CE4EE2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D9C2A-C408-4848-8653-5F686CE4EE23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D9C2A-C408-4848-8653-5F686CE4EE23}" type="slidenum">
              <a:rPr lang="ru-RU" smtClean="0"/>
              <a:pPr/>
              <a:t>57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D9C2A-C408-4848-8653-5F686CE4EE23}" type="slidenum">
              <a:rPr lang="ru-RU" smtClean="0"/>
              <a:pPr/>
              <a:t>58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  <p:transition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5A3B3-95C4-4672-9817-B04919C284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wip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emf"/><Relationship Id="rId5" Type="http://schemas.openxmlformats.org/officeDocument/2006/relationships/customXml" Target="../ink/ink2.xml"/><Relationship Id="rId4" Type="http://schemas.openxmlformats.org/officeDocument/2006/relationships/image" Target="../media/image26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emf"/><Relationship Id="rId5" Type="http://schemas.openxmlformats.org/officeDocument/2006/relationships/customXml" Target="../ink/ink5.xml"/><Relationship Id="rId4" Type="http://schemas.openxmlformats.org/officeDocument/2006/relationships/image" Target="../media/image3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>
            <a:spLocks noGrp="1"/>
          </p:cNvSpPr>
          <p:nvPr>
            <p:ph type="ctrTitle"/>
          </p:nvPr>
        </p:nvSpPr>
        <p:spPr>
          <a:xfrm>
            <a:off x="1240222" y="346585"/>
            <a:ext cx="7740006" cy="272243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spc="50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spc="50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spc="50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spc="50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spc="50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spc="50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Земля как планета.</a:t>
            </a:r>
            <a:br>
              <a:rPr lang="ru-RU" sz="4000" b="1" spc="50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spc="50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Современный облик планеты.</a:t>
            </a:r>
            <a:br>
              <a:rPr lang="ru-RU" sz="4000" b="1" spc="50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spc="50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Географические модели. </a:t>
            </a:r>
            <a:br>
              <a:rPr lang="ru-RU" sz="4000" b="1" spc="50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spc="50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Карта, план местности</a:t>
            </a:r>
            <a:endParaRPr lang="ru-RU" sz="4000" b="1" spc="50" dirty="0">
              <a:ln w="11430"/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18921" y="4161343"/>
            <a:ext cx="3517612" cy="2123843"/>
          </a:xfrm>
        </p:spPr>
        <p:txBody>
          <a:bodyPr>
            <a:noAutofit/>
          </a:bodyPr>
          <a:lstStyle/>
          <a:p>
            <a:pPr algn="r"/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Денисова </a:t>
            </a:r>
          </a:p>
          <a:p>
            <a:pPr algn="r"/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Светлана Геннадьевна, </a:t>
            </a:r>
          </a:p>
          <a:p>
            <a:pPr algn="r"/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учитель географии МБОУ СОШ№ 8</a:t>
            </a:r>
          </a:p>
          <a:p>
            <a:pPr algn="r"/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имени </a:t>
            </a:r>
            <a:r>
              <a:rPr lang="ru-RU" sz="2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Сибирцева</a:t>
            </a: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А.Н.</a:t>
            </a:r>
            <a:endParaRPr lang="ru-RU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s://svopi.ru/uploads/posts/2015-11/1447157001_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40316"/>
            <a:ext cx="2217684" cy="22176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1258888" y="333375"/>
            <a:ext cx="68421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Задание: постройте профиль по плану между двумя точками например: от колодца до родника. Вертикальный масштаб: в 1см 10м, горизонтальный масштаб: в 1 см 100м.</a:t>
            </a:r>
          </a:p>
        </p:txBody>
      </p:sp>
      <p:pic>
        <p:nvPicPr>
          <p:cNvPr id="2051" name="Picture 5" descr="Изображе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341438"/>
            <a:ext cx="5281613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900113" y="5516563"/>
            <a:ext cx="76327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>
              <a:spcBef>
                <a:spcPct val="50000"/>
              </a:spcBef>
              <a:buFontTx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Обратите внимание на масштаб плана (в 1 см 100 м) и горизонтальный масштаб будущего профиля (в 1 см 100 м). </a:t>
            </a:r>
          </a:p>
          <a:p>
            <a:pPr marL="800100" lvl="1" indent="-342900">
              <a:spcBef>
                <a:spcPct val="5000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Рассмотрим пример, если масштабы совпадают.</a:t>
            </a:r>
          </a:p>
        </p:txBody>
      </p:sp>
      <p:sp>
        <p:nvSpPr>
          <p:cNvPr id="307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458E79-1803-4B88-81F7-2728880D608C}" type="slidenum">
              <a:rPr lang="ru-RU"/>
              <a:pPr>
                <a:defRPr/>
              </a:pPr>
              <a:t>10</a:t>
            </a:fld>
            <a:endParaRPr lang="ru-RU"/>
          </a:p>
        </p:txBody>
      </p:sp>
      <p:sp>
        <p:nvSpPr>
          <p:cNvPr id="2054" name="TextBox 5"/>
          <p:cNvSpPr txBox="1">
            <a:spLocks noChangeArrowheads="1"/>
          </p:cNvSpPr>
          <p:nvPr/>
        </p:nvSpPr>
        <p:spPr bwMode="auto">
          <a:xfrm>
            <a:off x="4356100" y="1773238"/>
            <a:ext cx="215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N</a:t>
            </a:r>
            <a:endParaRPr lang="ru-RU" b="1"/>
          </a:p>
        </p:txBody>
      </p:sp>
      <p:sp>
        <p:nvSpPr>
          <p:cNvPr id="2055" name="TextBox 6"/>
          <p:cNvSpPr txBox="1">
            <a:spLocks noChangeArrowheads="1"/>
          </p:cNvSpPr>
          <p:nvPr/>
        </p:nvSpPr>
        <p:spPr bwMode="auto">
          <a:xfrm>
            <a:off x="2843213" y="4149725"/>
            <a:ext cx="1444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М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Изображе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1500188"/>
            <a:ext cx="6027737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1116013" y="476250"/>
            <a:ext cx="64801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Приложите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край листа бумаги к линии, соединяющие заданные точки,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отметьте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черточками горизонтали через которые проходит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направление.</a:t>
            </a:r>
          </a:p>
        </p:txBody>
      </p:sp>
      <p:sp>
        <p:nvSpPr>
          <p:cNvPr id="410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72C16-F0A8-4FCA-AC3B-A83C853BF2D6}" type="slidenum">
              <a:rPr lang="ru-RU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67559" y="365126"/>
            <a:ext cx="7947791" cy="1684391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2. Напротив каждой отметки напишите высоту горизонтали, для этого надо обратить внимание на то, через сколько метров по вертикали проведены горизонтали на плане (обычно это подписывают под масштабом плана) и помнить, что верх цифры подписанных горизонталей указывают куда местность повышается, а низ цифры, куда понижается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6" name="Picture 2" descr="Изображе_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2276475"/>
            <a:ext cx="7235825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Изображе_1"/>
          <p:cNvPicPr>
            <a:picLocks noChangeAspect="1" noChangeArrowheads="1"/>
          </p:cNvPicPr>
          <p:nvPr/>
        </p:nvPicPr>
        <p:blipFill>
          <a:blip r:embed="rId2"/>
          <a:srcRect l="13277" t="10329" r="9378"/>
          <a:stretch>
            <a:fillRect/>
          </a:stretch>
        </p:blipFill>
        <p:spPr bwMode="auto">
          <a:xfrm>
            <a:off x="323850" y="333375"/>
            <a:ext cx="5040313" cy="438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Line 5"/>
          <p:cNvSpPr>
            <a:spLocks noChangeShapeType="1"/>
          </p:cNvSpPr>
          <p:nvPr/>
        </p:nvSpPr>
        <p:spPr bwMode="auto">
          <a:xfrm flipH="1">
            <a:off x="3348038" y="1700213"/>
            <a:ext cx="2736850" cy="5762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6084888" y="1412875"/>
            <a:ext cx="20161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Горизонталь высотой 150 м</a:t>
            </a:r>
          </a:p>
        </p:txBody>
      </p:sp>
      <p:sp>
        <p:nvSpPr>
          <p:cNvPr id="3077" name="Line 7"/>
          <p:cNvSpPr>
            <a:spLocks noChangeShapeType="1"/>
          </p:cNvSpPr>
          <p:nvPr/>
        </p:nvSpPr>
        <p:spPr bwMode="auto">
          <a:xfrm flipH="1" flipV="1">
            <a:off x="4067175" y="4437063"/>
            <a:ext cx="1719263" cy="5635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78" name="Text Box 8"/>
          <p:cNvSpPr txBox="1">
            <a:spLocks noChangeArrowheads="1"/>
          </p:cNvSpPr>
          <p:nvPr/>
        </p:nvSpPr>
        <p:spPr bwMode="auto">
          <a:xfrm>
            <a:off x="5929313" y="4857750"/>
            <a:ext cx="29511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Через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сколько м по вертикали проведены горизонтали</a:t>
            </a:r>
          </a:p>
        </p:txBody>
      </p:sp>
      <p:sp>
        <p:nvSpPr>
          <p:cNvPr id="3079" name="Text Box 9"/>
          <p:cNvSpPr txBox="1">
            <a:spLocks noChangeArrowheads="1"/>
          </p:cNvSpPr>
          <p:nvPr/>
        </p:nvSpPr>
        <p:spPr bwMode="auto">
          <a:xfrm>
            <a:off x="6119813" y="2349500"/>
            <a:ext cx="2708877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Горизонталь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ниже на 2,5 м -147,5 м</a:t>
            </a:r>
          </a:p>
        </p:txBody>
      </p:sp>
      <p:sp>
        <p:nvSpPr>
          <p:cNvPr id="3080" name="Line 10"/>
          <p:cNvSpPr>
            <a:spLocks noChangeShapeType="1"/>
          </p:cNvSpPr>
          <p:nvPr/>
        </p:nvSpPr>
        <p:spPr bwMode="auto">
          <a:xfrm flipH="1">
            <a:off x="3563938" y="2492375"/>
            <a:ext cx="2447925" cy="730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81" name="Text Box 11"/>
          <p:cNvSpPr txBox="1">
            <a:spLocks noChangeArrowheads="1"/>
          </p:cNvSpPr>
          <p:nvPr/>
        </p:nvSpPr>
        <p:spPr bwMode="auto">
          <a:xfrm>
            <a:off x="6084888" y="3357563"/>
            <a:ext cx="2447925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Горизонталь </a:t>
            </a:r>
          </a:p>
          <a:p>
            <a:pPr>
              <a:spcBef>
                <a:spcPct val="5000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выше на 2,5 м – 152,5 м</a:t>
            </a:r>
          </a:p>
        </p:txBody>
      </p:sp>
      <p:sp>
        <p:nvSpPr>
          <p:cNvPr id="3082" name="Line 12"/>
          <p:cNvSpPr>
            <a:spLocks noChangeShapeType="1"/>
          </p:cNvSpPr>
          <p:nvPr/>
        </p:nvSpPr>
        <p:spPr bwMode="auto">
          <a:xfrm flipH="1" flipV="1">
            <a:off x="2357422" y="2643182"/>
            <a:ext cx="3743325" cy="9366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55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1195DD-D430-40D5-81C0-1A77541377B5}" type="slidenum">
              <a:rPr lang="ru-RU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Изображе_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2870" y="2065282"/>
            <a:ext cx="7598978" cy="4430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8"/>
          <p:cNvSpPr txBox="1">
            <a:spLocks noChangeArrowheads="1"/>
          </p:cNvSpPr>
          <p:nvPr/>
        </p:nvSpPr>
        <p:spPr bwMode="auto">
          <a:xfrm>
            <a:off x="709448" y="476250"/>
            <a:ext cx="748862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3.Приложите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 горизонтальной линии, где будете строить профиль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отметьте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горизонтали отметки.  Напротив отметок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поставьте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точки на высоте, которая у вас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подписана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каждой точки.</a:t>
            </a:r>
          </a:p>
        </p:txBody>
      </p:sp>
      <p:sp>
        <p:nvSpPr>
          <p:cNvPr id="717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8EB2D-B1D1-43BE-AB0F-232F743BFD45}" type="slidenum">
              <a:rPr lang="ru-RU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Изображе_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6291" y="1907628"/>
            <a:ext cx="6668812" cy="4142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646386" y="260350"/>
            <a:ext cx="797735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Соедините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точки плавной линией. </a:t>
            </a:r>
          </a:p>
          <a:p>
            <a:pPr algn="just">
              <a:spcBef>
                <a:spcPct val="50000"/>
              </a:spcBef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Профиль от колодца до родника готов.</a:t>
            </a:r>
          </a:p>
        </p:txBody>
      </p:sp>
      <p:sp>
        <p:nvSpPr>
          <p:cNvPr id="819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405F80-5A8F-40F4-B477-D7E06590E16E}" type="slidenum">
              <a:rPr lang="ru-RU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827087" y="260350"/>
            <a:ext cx="7229091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Рассмотрим, когда масштаб профиля в задании отличается от масштаба плана. </a:t>
            </a:r>
          </a:p>
          <a:p>
            <a:pPr algn="just">
              <a:spcBef>
                <a:spcPct val="5000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Например построить профиль от точки А до  точки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 горизонтальным масштабом в 1 см 50 м</a:t>
            </a:r>
          </a:p>
          <a:p>
            <a:pPr>
              <a:spcBef>
                <a:spcPct val="50000"/>
              </a:spcBef>
            </a:pPr>
            <a:endParaRPr lang="ru-RU" dirty="0"/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684213" y="2781300"/>
            <a:ext cx="29527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1, 2, 3 пункты делаем также, а потом поступаем следующим образом.</a:t>
            </a:r>
          </a:p>
        </p:txBody>
      </p:sp>
      <p:pic>
        <p:nvPicPr>
          <p:cNvPr id="7172" name="Picture 7" descr="Изображе_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97670" y="2175640"/>
            <a:ext cx="3604994" cy="440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53CED9-9CBE-4769-A13B-0534998CE5CB}" type="slidenum">
              <a:rPr lang="ru-RU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Изображе_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1773238"/>
            <a:ext cx="3600450" cy="485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971550" y="260350"/>
            <a:ext cx="67691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Так как у нас масштаб в 2 раза крупнее, то мы расстояние между двумя соседними горизонталями будем откладывать по горизонтали в 2 раза больше.</a:t>
            </a: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 flipV="1">
            <a:off x="1908175" y="5229225"/>
            <a:ext cx="2376488" cy="43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 flipV="1">
            <a:off x="1908175" y="5229225"/>
            <a:ext cx="3671888" cy="43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68014" y="5084763"/>
            <a:ext cx="5045349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расстояние от точки А</a:t>
            </a:r>
          </a:p>
          <a:p>
            <a:pPr>
              <a:spcBef>
                <a:spcPct val="500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до ближайшей </a:t>
            </a:r>
          </a:p>
          <a:p>
            <a:pPr>
              <a:spcBef>
                <a:spcPct val="500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горизонтали (145 м)</a:t>
            </a:r>
          </a:p>
          <a:p>
            <a:pPr>
              <a:spcBef>
                <a:spcPct val="500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 листке бумаги</a:t>
            </a:r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 flipH="1">
            <a:off x="2987675" y="2636838"/>
            <a:ext cx="1584325" cy="23050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4572000" y="2636838"/>
            <a:ext cx="1008063" cy="23050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4787900" y="1700213"/>
            <a:ext cx="457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расстояние от точки 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до ближайшей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горизонтали (145)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 профиле отложенное дважды</a:t>
            </a:r>
          </a:p>
        </p:txBody>
      </p:sp>
      <p:sp>
        <p:nvSpPr>
          <p:cNvPr id="11274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64363B-66D0-476C-835D-2576D02488EE}" type="slidenum">
              <a:rPr lang="ru-RU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Изображе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420938"/>
            <a:ext cx="3744912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11188" y="333375"/>
            <a:ext cx="64817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26953" y="1542558"/>
            <a:ext cx="727233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Напротив отметки ставим </a:t>
            </a:r>
          </a:p>
          <a:p>
            <a:pPr>
              <a:spcBef>
                <a:spcPct val="5000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точку с высотой 145 м</a:t>
            </a:r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 flipV="1">
            <a:off x="2051050" y="3357563"/>
            <a:ext cx="3241675" cy="6477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68313" y="4076700"/>
            <a:ext cx="27368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Точка А с высотой 147,1 м</a:t>
            </a: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2051050" y="2349500"/>
            <a:ext cx="4897438" cy="11509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296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4F1DF7-AE63-4B7A-A36B-F386FEC4C672}" type="slidenum">
              <a:rPr lang="ru-RU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Изображе_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349500"/>
            <a:ext cx="7740650" cy="421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187449" y="476250"/>
            <a:ext cx="686872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Также мы поступаем с другими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отметками.</a:t>
            </a:r>
          </a:p>
          <a:p>
            <a:pPr>
              <a:spcBef>
                <a:spcPct val="5000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Отложите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дважды отрезок,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отметьте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высоту точки и.т.д.</a:t>
            </a:r>
          </a:p>
        </p:txBody>
      </p:sp>
      <p:sp>
        <p:nvSpPr>
          <p:cNvPr id="10244" name="Line 5"/>
          <p:cNvSpPr>
            <a:spLocks noChangeShapeType="1"/>
          </p:cNvSpPr>
          <p:nvPr/>
        </p:nvSpPr>
        <p:spPr bwMode="auto">
          <a:xfrm flipH="1">
            <a:off x="5940425" y="4437063"/>
            <a:ext cx="360363" cy="11525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45" name="Line 6"/>
          <p:cNvSpPr>
            <a:spLocks noChangeShapeType="1"/>
          </p:cNvSpPr>
          <p:nvPr/>
        </p:nvSpPr>
        <p:spPr bwMode="auto">
          <a:xfrm>
            <a:off x="6300788" y="4437063"/>
            <a:ext cx="215900" cy="12239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46" name="Line 7"/>
          <p:cNvSpPr>
            <a:spLocks noChangeShapeType="1"/>
          </p:cNvSpPr>
          <p:nvPr/>
        </p:nvSpPr>
        <p:spPr bwMode="auto">
          <a:xfrm>
            <a:off x="5076825" y="3213100"/>
            <a:ext cx="358775" cy="23034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47" name="Line 8"/>
          <p:cNvSpPr>
            <a:spLocks noChangeShapeType="1"/>
          </p:cNvSpPr>
          <p:nvPr/>
        </p:nvSpPr>
        <p:spPr bwMode="auto">
          <a:xfrm flipH="1">
            <a:off x="4356100" y="3284538"/>
            <a:ext cx="720725" cy="22320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48" name="Text Box 9"/>
          <p:cNvSpPr txBox="1">
            <a:spLocks noChangeArrowheads="1"/>
          </p:cNvSpPr>
          <p:nvPr/>
        </p:nvSpPr>
        <p:spPr bwMode="auto">
          <a:xfrm>
            <a:off x="6300788" y="4221163"/>
            <a:ext cx="221259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 краю листочка</a:t>
            </a:r>
          </a:p>
        </p:txBody>
      </p:sp>
      <p:sp>
        <p:nvSpPr>
          <p:cNvPr id="10249" name="Text Box 10"/>
          <p:cNvSpPr txBox="1">
            <a:spLocks noChangeArrowheads="1"/>
          </p:cNvSpPr>
          <p:nvPr/>
        </p:nvSpPr>
        <p:spPr bwMode="auto">
          <a:xfrm>
            <a:off x="5076825" y="2924175"/>
            <a:ext cx="18002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профиле</a:t>
            </a:r>
          </a:p>
        </p:txBody>
      </p:sp>
      <p:sp>
        <p:nvSpPr>
          <p:cNvPr id="1332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EEBB2-324D-4031-BF86-93FE62705E5D}" type="slidenum">
              <a:rPr lang="ru-RU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ЕГЭ по географии  2022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Общее количество заданий в экзаменационной работе сокращено 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 34 до 31.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Увеличено количество заданий с развёрнутым ответом. 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Время выполнения работы осталось прежним — 180 минут.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Изображе_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2899" y="2207172"/>
            <a:ext cx="8166426" cy="4131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677918" y="404813"/>
            <a:ext cx="7772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Нанесенные точки соединяем линией, это и есть заданный профиль от точки А до точки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28E460-CE3F-4B87-B39C-41F86739510D}" type="slidenum">
              <a:rPr lang="ru-RU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Изображе_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002221"/>
            <a:ext cx="7812087" cy="4366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804042" y="476250"/>
            <a:ext cx="75674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Отметки высот для точек можно стереть, а можно и оставить, по ним видно, как вы строили</a:t>
            </a:r>
          </a:p>
        </p:txBody>
      </p:sp>
      <p:sp>
        <p:nvSpPr>
          <p:cNvPr id="1536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AF7935-EAD6-4789-9652-AF4C33C6286E}" type="slidenum">
              <a:rPr lang="ru-RU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1476375" y="620713"/>
            <a:ext cx="547211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Дополнительные советы:</a:t>
            </a:r>
          </a:p>
          <a:p>
            <a:pPr>
              <a:spcBef>
                <a:spcPct val="50000"/>
              </a:spcBef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5" descr="Изображение 0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341438"/>
            <a:ext cx="3744912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6" descr="Изображение 037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3435241" y="4673545"/>
            <a:ext cx="4665663" cy="183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4643438" y="1844675"/>
            <a:ext cx="4211637" cy="272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2. Отметили точку, зачеркните отметку, чтобы не вспоминать каждый раз какую вы точку должны наносить.</a:t>
            </a:r>
          </a:p>
          <a:p>
            <a:pPr>
              <a:spcBef>
                <a:spcPct val="500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3. Для удобства можно разделить отрезки в 1 см по вертикали пополам, а потом еще раз каждый отрезок пополам=2,5 мм. Так как горизонтали проведены через 2,5 м, то очень удобно получается. </a:t>
            </a:r>
          </a:p>
        </p:txBody>
      </p:sp>
      <p:sp>
        <p:nvSpPr>
          <p:cNvPr id="13318" name="Line 8"/>
          <p:cNvSpPr>
            <a:spLocks noChangeShapeType="1"/>
          </p:cNvSpPr>
          <p:nvPr/>
        </p:nvSpPr>
        <p:spPr bwMode="auto">
          <a:xfrm flipH="1">
            <a:off x="3419475" y="2276475"/>
            <a:ext cx="1223963" cy="12969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19" name="Line 9"/>
          <p:cNvSpPr>
            <a:spLocks noChangeShapeType="1"/>
          </p:cNvSpPr>
          <p:nvPr/>
        </p:nvSpPr>
        <p:spPr bwMode="auto">
          <a:xfrm flipH="1">
            <a:off x="3708400" y="3141663"/>
            <a:ext cx="1079500" cy="2159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20" name="Text Box 10"/>
          <p:cNvSpPr txBox="1">
            <a:spLocks noChangeArrowheads="1"/>
          </p:cNvSpPr>
          <p:nvPr/>
        </p:nvSpPr>
        <p:spPr bwMode="auto">
          <a:xfrm>
            <a:off x="4643438" y="1052513"/>
            <a:ext cx="39608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/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При нанесении точек удобнее если вы будете  использовать линейку</a:t>
            </a:r>
          </a:p>
        </p:txBody>
      </p:sp>
      <p:sp>
        <p:nvSpPr>
          <p:cNvPr id="13321" name="Line 11"/>
          <p:cNvSpPr>
            <a:spLocks noChangeShapeType="1"/>
          </p:cNvSpPr>
          <p:nvPr/>
        </p:nvSpPr>
        <p:spPr bwMode="auto">
          <a:xfrm flipH="1">
            <a:off x="3348038" y="1268413"/>
            <a:ext cx="1295400" cy="43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395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C83E46-B623-4E06-B349-9A2CF81B06D3}" type="slidenum">
              <a:rPr lang="ru-RU"/>
              <a:pPr>
                <a:defRPr/>
              </a:pPr>
              <a:t>22</a:t>
            </a:fld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рисС1-2_8x1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0"/>
            <a:ext cx="5105400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304800" y="5257800"/>
            <a:ext cx="84582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Постройте профиль рельефа местности по линии А – В. Для этого перенесите основу для построения профиля на бланк ответов № 2, используя горизонтальный масштаб – в 1 см 50 м и вертикальный масштаб – в 1 см 5 м. Укажите на профиле знаком «Х» положение колодца с ветряным двигателем.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381000" y="457200"/>
            <a:ext cx="8382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Построение профиля следует начинать с построения осей координат. Согласно условиям задачи, горизонтальный масштаб профиля в 1 см 50 м – в два раза крупнее масштаба карты. Это означает, что любые расстояния при переносе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карты на профиль будут удваиваться.</a:t>
            </a:r>
          </a:p>
        </p:txBody>
      </p:sp>
      <p:pic>
        <p:nvPicPr>
          <p:cNvPr id="1030" name="Picture 6" descr="рисС1-2_8x1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4800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Line 10"/>
          <p:cNvSpPr>
            <a:spLocks noChangeShapeType="1"/>
          </p:cNvSpPr>
          <p:nvPr/>
        </p:nvSpPr>
        <p:spPr bwMode="auto">
          <a:xfrm flipH="1">
            <a:off x="2286000" y="1066800"/>
            <a:ext cx="5562600" cy="5181600"/>
          </a:xfrm>
          <a:prstGeom prst="line">
            <a:avLst/>
          </a:prstGeom>
          <a:noFill/>
          <a:ln w="31750">
            <a:solidFill>
              <a:srgbClr val="D60000"/>
            </a:solidFill>
            <a:round/>
            <a:headEnd type="stealth" w="sm" len="lg"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6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92988" y="914400"/>
              <a:ext cx="1265237" cy="7938"/>
            </p14:xfrm>
          </p:contentPart>
        </mc:Choice>
        <mc:Fallback xmlns="">
          <p:pic>
            <p:nvPicPr>
              <p:cNvPr id="1026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64552" y="409543"/>
                <a:ext cx="1322110" cy="10176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27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4375" y="1220788"/>
              <a:ext cx="3857625" cy="7937"/>
            </p14:xfrm>
          </p:contentPart>
        </mc:Choice>
        <mc:Fallback xmlns="">
          <p:pic>
            <p:nvPicPr>
              <p:cNvPr id="1027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5936" y="1106062"/>
                <a:ext cx="3914503" cy="2370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28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50950" y="6194425"/>
              <a:ext cx="1092200" cy="6350"/>
            </p14:xfrm>
          </p:contentPart>
        </mc:Choice>
        <mc:Fallback xmlns="">
          <p:pic>
            <p:nvPicPr>
              <p:cNvPr id="1028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22151" y="6059805"/>
                <a:ext cx="1149438" cy="27559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4"/>
          <p:cNvSpPr>
            <a:spLocks noChangeShapeType="1"/>
          </p:cNvSpPr>
          <p:nvPr/>
        </p:nvSpPr>
        <p:spPr bwMode="auto">
          <a:xfrm>
            <a:off x="5715000" y="4724400"/>
            <a:ext cx="28797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59" name="AutoShape 5"/>
          <p:cNvSpPr>
            <a:spLocks/>
          </p:cNvSpPr>
          <p:nvPr/>
        </p:nvSpPr>
        <p:spPr bwMode="auto">
          <a:xfrm rot="-5400000">
            <a:off x="7002463" y="3589337"/>
            <a:ext cx="304800" cy="2879725"/>
          </a:xfrm>
          <a:prstGeom prst="leftBrace">
            <a:avLst>
              <a:gd name="adj1" fmla="val 78733"/>
              <a:gd name="adj2" fmla="val 50000"/>
            </a:avLst>
          </a:prstGeom>
          <a:noFill/>
          <a:ln w="9525">
            <a:solidFill>
              <a:srgbClr val="D6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6432550" y="5257800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>
                <a:solidFill>
                  <a:srgbClr val="D60000"/>
                </a:solidFill>
                <a:latin typeface="Arial" charset="0"/>
              </a:rPr>
              <a:t>8 см</a:t>
            </a:r>
          </a:p>
        </p:txBody>
      </p:sp>
      <p:sp>
        <p:nvSpPr>
          <p:cNvPr id="19461" name="Rectangle 7"/>
          <p:cNvSpPr>
            <a:spLocks noChangeArrowheads="1"/>
          </p:cNvSpPr>
          <p:nvPr/>
        </p:nvSpPr>
        <p:spPr bwMode="auto">
          <a:xfrm>
            <a:off x="853965" y="386255"/>
            <a:ext cx="76436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Построение профиля следует начинать с построения осей координат.</a:t>
            </a:r>
          </a:p>
        </p:txBody>
      </p:sp>
      <p:pic>
        <p:nvPicPr>
          <p:cNvPr id="19462" name="Picture 8" descr="рисС1-2_8x1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5105400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Line 9"/>
          <p:cNvSpPr>
            <a:spLocks noChangeShapeType="1"/>
          </p:cNvSpPr>
          <p:nvPr/>
        </p:nvSpPr>
        <p:spPr bwMode="auto">
          <a:xfrm>
            <a:off x="1349375" y="2166938"/>
            <a:ext cx="2138363" cy="0"/>
          </a:xfrm>
          <a:prstGeom prst="line">
            <a:avLst/>
          </a:prstGeom>
          <a:noFill/>
          <a:ln w="25400">
            <a:solidFill>
              <a:srgbClr val="D60000"/>
            </a:solidFill>
            <a:round/>
            <a:headEnd type="stealth" w="sm" len="lg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64" name="Text Box 10"/>
          <p:cNvSpPr txBox="1">
            <a:spLocks noChangeArrowheads="1"/>
          </p:cNvSpPr>
          <p:nvPr/>
        </p:nvSpPr>
        <p:spPr bwMode="auto">
          <a:xfrm>
            <a:off x="1643063" y="1676400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>
                <a:solidFill>
                  <a:srgbClr val="D60000"/>
                </a:solidFill>
                <a:latin typeface="Arial" charset="0"/>
              </a:rPr>
              <a:t>4 см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Line 2"/>
          <p:cNvSpPr>
            <a:spLocks noChangeShapeType="1"/>
          </p:cNvSpPr>
          <p:nvPr/>
        </p:nvSpPr>
        <p:spPr bwMode="auto">
          <a:xfrm>
            <a:off x="5791200" y="4724400"/>
            <a:ext cx="28797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685800" y="381000"/>
            <a:ext cx="7848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Далее строятся вертикальные оси в соответствии с масштабом указанным в условии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5" t="16406" r="21249" b="23438"/>
          <a:stretch>
            <a:fillRect/>
          </a:stretch>
        </p:blipFill>
        <p:spPr bwMode="auto">
          <a:xfrm>
            <a:off x="268014" y="1600200"/>
            <a:ext cx="5142186" cy="420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Line 9"/>
          <p:cNvSpPr>
            <a:spLocks noChangeShapeType="1"/>
          </p:cNvSpPr>
          <p:nvPr/>
        </p:nvSpPr>
        <p:spPr bwMode="auto">
          <a:xfrm>
            <a:off x="5791200" y="2924175"/>
            <a:ext cx="0" cy="1800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6" name="Line 12"/>
          <p:cNvSpPr>
            <a:spLocks noChangeShapeType="1"/>
          </p:cNvSpPr>
          <p:nvPr/>
        </p:nvSpPr>
        <p:spPr bwMode="auto">
          <a:xfrm flipH="1">
            <a:off x="5670550" y="4343400"/>
            <a:ext cx="107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7" name="Line 13"/>
          <p:cNvSpPr>
            <a:spLocks noChangeShapeType="1"/>
          </p:cNvSpPr>
          <p:nvPr/>
        </p:nvSpPr>
        <p:spPr bwMode="auto">
          <a:xfrm flipH="1">
            <a:off x="5672138" y="3962400"/>
            <a:ext cx="107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8" name="Line 14"/>
          <p:cNvSpPr>
            <a:spLocks noChangeShapeType="1"/>
          </p:cNvSpPr>
          <p:nvPr/>
        </p:nvSpPr>
        <p:spPr bwMode="auto">
          <a:xfrm flipH="1">
            <a:off x="5672138" y="3592513"/>
            <a:ext cx="107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9" name="Line 15"/>
          <p:cNvSpPr>
            <a:spLocks noChangeShapeType="1"/>
          </p:cNvSpPr>
          <p:nvPr/>
        </p:nvSpPr>
        <p:spPr bwMode="auto">
          <a:xfrm flipH="1">
            <a:off x="5668963" y="3236913"/>
            <a:ext cx="107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60" name="Line 19"/>
          <p:cNvSpPr>
            <a:spLocks noChangeShapeType="1"/>
          </p:cNvSpPr>
          <p:nvPr/>
        </p:nvSpPr>
        <p:spPr bwMode="auto">
          <a:xfrm>
            <a:off x="8655050" y="2927350"/>
            <a:ext cx="0" cy="1800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61" name="Line 20"/>
          <p:cNvSpPr>
            <a:spLocks noChangeShapeType="1"/>
          </p:cNvSpPr>
          <p:nvPr/>
        </p:nvSpPr>
        <p:spPr bwMode="auto">
          <a:xfrm flipH="1">
            <a:off x="8643938" y="4343400"/>
            <a:ext cx="107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62" name="Line 21"/>
          <p:cNvSpPr>
            <a:spLocks noChangeShapeType="1"/>
          </p:cNvSpPr>
          <p:nvPr/>
        </p:nvSpPr>
        <p:spPr bwMode="auto">
          <a:xfrm flipH="1">
            <a:off x="8643938" y="3960813"/>
            <a:ext cx="107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63" name="Line 22"/>
          <p:cNvSpPr>
            <a:spLocks noChangeShapeType="1"/>
          </p:cNvSpPr>
          <p:nvPr/>
        </p:nvSpPr>
        <p:spPr bwMode="auto">
          <a:xfrm flipH="1">
            <a:off x="8643938" y="3235325"/>
            <a:ext cx="107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64" name="Line 23"/>
          <p:cNvSpPr>
            <a:spLocks noChangeShapeType="1"/>
          </p:cNvSpPr>
          <p:nvPr/>
        </p:nvSpPr>
        <p:spPr bwMode="auto">
          <a:xfrm flipH="1">
            <a:off x="8643938" y="3590925"/>
            <a:ext cx="107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65" name="Text Box 24"/>
          <p:cNvSpPr txBox="1">
            <a:spLocks noChangeArrowheads="1"/>
          </p:cNvSpPr>
          <p:nvPr/>
        </p:nvSpPr>
        <p:spPr bwMode="auto">
          <a:xfrm>
            <a:off x="5172075" y="45942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140</a:t>
            </a:r>
          </a:p>
        </p:txBody>
      </p:sp>
      <p:sp>
        <p:nvSpPr>
          <p:cNvPr id="2066" name="Text Box 26"/>
          <p:cNvSpPr txBox="1">
            <a:spLocks noChangeArrowheads="1"/>
          </p:cNvSpPr>
          <p:nvPr/>
        </p:nvSpPr>
        <p:spPr bwMode="auto">
          <a:xfrm>
            <a:off x="5170488" y="310197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160</a:t>
            </a:r>
          </a:p>
        </p:txBody>
      </p:sp>
      <p:sp>
        <p:nvSpPr>
          <p:cNvPr id="2067" name="Text Box 27"/>
          <p:cNvSpPr txBox="1">
            <a:spLocks noChangeArrowheads="1"/>
          </p:cNvSpPr>
          <p:nvPr/>
        </p:nvSpPr>
        <p:spPr bwMode="auto">
          <a:xfrm>
            <a:off x="5170488" y="3449638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155</a:t>
            </a:r>
          </a:p>
        </p:txBody>
      </p:sp>
      <p:sp>
        <p:nvSpPr>
          <p:cNvPr id="2068" name="Text Box 28"/>
          <p:cNvSpPr txBox="1">
            <a:spLocks noChangeArrowheads="1"/>
          </p:cNvSpPr>
          <p:nvPr/>
        </p:nvSpPr>
        <p:spPr bwMode="auto">
          <a:xfrm>
            <a:off x="5170488" y="3830638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150</a:t>
            </a:r>
          </a:p>
        </p:txBody>
      </p:sp>
      <p:sp>
        <p:nvSpPr>
          <p:cNvPr id="2069" name="Text Box 29"/>
          <p:cNvSpPr txBox="1">
            <a:spLocks noChangeArrowheads="1"/>
          </p:cNvSpPr>
          <p:nvPr/>
        </p:nvSpPr>
        <p:spPr bwMode="auto">
          <a:xfrm>
            <a:off x="5170488" y="42005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145</a:t>
            </a:r>
          </a:p>
        </p:txBody>
      </p:sp>
      <p:sp>
        <p:nvSpPr>
          <p:cNvPr id="2070" name="Text Box 30"/>
          <p:cNvSpPr txBox="1">
            <a:spLocks noChangeArrowheads="1"/>
          </p:cNvSpPr>
          <p:nvPr/>
        </p:nvSpPr>
        <p:spPr bwMode="auto">
          <a:xfrm>
            <a:off x="8577263" y="3081338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160</a:t>
            </a:r>
          </a:p>
        </p:txBody>
      </p:sp>
      <p:sp>
        <p:nvSpPr>
          <p:cNvPr id="2071" name="Text Box 31"/>
          <p:cNvSpPr txBox="1">
            <a:spLocks noChangeArrowheads="1"/>
          </p:cNvSpPr>
          <p:nvPr/>
        </p:nvSpPr>
        <p:spPr bwMode="auto">
          <a:xfrm>
            <a:off x="8577263" y="3440113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155</a:t>
            </a:r>
          </a:p>
        </p:txBody>
      </p:sp>
      <p:sp>
        <p:nvSpPr>
          <p:cNvPr id="2072" name="Text Box 32"/>
          <p:cNvSpPr txBox="1">
            <a:spLocks noChangeArrowheads="1"/>
          </p:cNvSpPr>
          <p:nvPr/>
        </p:nvSpPr>
        <p:spPr bwMode="auto">
          <a:xfrm>
            <a:off x="8589963" y="3810000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150</a:t>
            </a:r>
          </a:p>
        </p:txBody>
      </p:sp>
      <p:sp>
        <p:nvSpPr>
          <p:cNvPr id="2073" name="Text Box 33"/>
          <p:cNvSpPr txBox="1">
            <a:spLocks noChangeArrowheads="1"/>
          </p:cNvSpPr>
          <p:nvPr/>
        </p:nvSpPr>
        <p:spPr bwMode="auto">
          <a:xfrm>
            <a:off x="8591550" y="4191000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145</a:t>
            </a:r>
          </a:p>
        </p:txBody>
      </p:sp>
      <p:sp>
        <p:nvSpPr>
          <p:cNvPr id="2074" name="Text Box 34"/>
          <p:cNvSpPr txBox="1">
            <a:spLocks noChangeArrowheads="1"/>
          </p:cNvSpPr>
          <p:nvPr/>
        </p:nvSpPr>
        <p:spPr bwMode="auto">
          <a:xfrm>
            <a:off x="8589963" y="4572000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140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50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1175" y="5378450"/>
              <a:ext cx="1050925" cy="22225"/>
            </p14:xfrm>
          </p:contentPart>
        </mc:Choice>
        <mc:Fallback xmlns="">
          <p:pic>
            <p:nvPicPr>
              <p:cNvPr id="2050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92733" y="5262953"/>
                <a:ext cx="1107810" cy="2532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51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9413" y="5551488"/>
              <a:ext cx="1506537" cy="20637"/>
            </p14:xfrm>
          </p:contentPart>
        </mc:Choice>
        <mc:Fallback xmlns="">
          <p:pic>
            <p:nvPicPr>
              <p:cNvPr id="2051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0614" y="5427666"/>
                <a:ext cx="1563775" cy="26789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Line 2"/>
          <p:cNvSpPr>
            <a:spLocks noChangeShapeType="1"/>
          </p:cNvSpPr>
          <p:nvPr/>
        </p:nvSpPr>
        <p:spPr bwMode="auto">
          <a:xfrm>
            <a:off x="5791200" y="4724400"/>
            <a:ext cx="28797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6" name="Line 7"/>
          <p:cNvSpPr>
            <a:spLocks noChangeShapeType="1"/>
          </p:cNvSpPr>
          <p:nvPr/>
        </p:nvSpPr>
        <p:spPr bwMode="auto">
          <a:xfrm>
            <a:off x="5791200" y="2924175"/>
            <a:ext cx="0" cy="1800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7" name="Line 8"/>
          <p:cNvSpPr>
            <a:spLocks noChangeShapeType="1"/>
          </p:cNvSpPr>
          <p:nvPr/>
        </p:nvSpPr>
        <p:spPr bwMode="auto">
          <a:xfrm flipH="1">
            <a:off x="5670550" y="4343400"/>
            <a:ext cx="107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8" name="Line 9"/>
          <p:cNvSpPr>
            <a:spLocks noChangeShapeType="1"/>
          </p:cNvSpPr>
          <p:nvPr/>
        </p:nvSpPr>
        <p:spPr bwMode="auto">
          <a:xfrm flipH="1">
            <a:off x="5672138" y="3962400"/>
            <a:ext cx="107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9" name="Line 10"/>
          <p:cNvSpPr>
            <a:spLocks noChangeShapeType="1"/>
          </p:cNvSpPr>
          <p:nvPr/>
        </p:nvSpPr>
        <p:spPr bwMode="auto">
          <a:xfrm flipH="1">
            <a:off x="5672138" y="3592513"/>
            <a:ext cx="107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80" name="Line 11"/>
          <p:cNvSpPr>
            <a:spLocks noChangeShapeType="1"/>
          </p:cNvSpPr>
          <p:nvPr/>
        </p:nvSpPr>
        <p:spPr bwMode="auto">
          <a:xfrm flipH="1">
            <a:off x="5668963" y="3236913"/>
            <a:ext cx="107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81" name="Line 12"/>
          <p:cNvSpPr>
            <a:spLocks noChangeShapeType="1"/>
          </p:cNvSpPr>
          <p:nvPr/>
        </p:nvSpPr>
        <p:spPr bwMode="auto">
          <a:xfrm>
            <a:off x="8655050" y="2927350"/>
            <a:ext cx="0" cy="1800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82" name="Line 13"/>
          <p:cNvSpPr>
            <a:spLocks noChangeShapeType="1"/>
          </p:cNvSpPr>
          <p:nvPr/>
        </p:nvSpPr>
        <p:spPr bwMode="auto">
          <a:xfrm flipH="1">
            <a:off x="8643938" y="4343400"/>
            <a:ext cx="107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83" name="Line 14"/>
          <p:cNvSpPr>
            <a:spLocks noChangeShapeType="1"/>
          </p:cNvSpPr>
          <p:nvPr/>
        </p:nvSpPr>
        <p:spPr bwMode="auto">
          <a:xfrm flipH="1">
            <a:off x="8643938" y="3960813"/>
            <a:ext cx="107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84" name="Line 15"/>
          <p:cNvSpPr>
            <a:spLocks noChangeShapeType="1"/>
          </p:cNvSpPr>
          <p:nvPr/>
        </p:nvSpPr>
        <p:spPr bwMode="auto">
          <a:xfrm flipH="1">
            <a:off x="8643938" y="3235325"/>
            <a:ext cx="107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85" name="Line 16"/>
          <p:cNvSpPr>
            <a:spLocks noChangeShapeType="1"/>
          </p:cNvSpPr>
          <p:nvPr/>
        </p:nvSpPr>
        <p:spPr bwMode="auto">
          <a:xfrm flipH="1">
            <a:off x="8643938" y="3590925"/>
            <a:ext cx="107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86" name="Text Box 17"/>
          <p:cNvSpPr txBox="1">
            <a:spLocks noChangeArrowheads="1"/>
          </p:cNvSpPr>
          <p:nvPr/>
        </p:nvSpPr>
        <p:spPr bwMode="auto">
          <a:xfrm>
            <a:off x="5172075" y="45942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140</a:t>
            </a:r>
          </a:p>
        </p:txBody>
      </p:sp>
      <p:sp>
        <p:nvSpPr>
          <p:cNvPr id="3087" name="Text Box 18"/>
          <p:cNvSpPr txBox="1">
            <a:spLocks noChangeArrowheads="1"/>
          </p:cNvSpPr>
          <p:nvPr/>
        </p:nvSpPr>
        <p:spPr bwMode="auto">
          <a:xfrm>
            <a:off x="5170488" y="310197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160</a:t>
            </a:r>
          </a:p>
        </p:txBody>
      </p:sp>
      <p:sp>
        <p:nvSpPr>
          <p:cNvPr id="3088" name="Text Box 19"/>
          <p:cNvSpPr txBox="1">
            <a:spLocks noChangeArrowheads="1"/>
          </p:cNvSpPr>
          <p:nvPr/>
        </p:nvSpPr>
        <p:spPr bwMode="auto">
          <a:xfrm>
            <a:off x="5170488" y="3449638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155</a:t>
            </a:r>
          </a:p>
        </p:txBody>
      </p:sp>
      <p:sp>
        <p:nvSpPr>
          <p:cNvPr id="3089" name="Text Box 20"/>
          <p:cNvSpPr txBox="1">
            <a:spLocks noChangeArrowheads="1"/>
          </p:cNvSpPr>
          <p:nvPr/>
        </p:nvSpPr>
        <p:spPr bwMode="auto">
          <a:xfrm>
            <a:off x="5170488" y="3830638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150</a:t>
            </a:r>
          </a:p>
        </p:txBody>
      </p:sp>
      <p:sp>
        <p:nvSpPr>
          <p:cNvPr id="3090" name="Text Box 21"/>
          <p:cNvSpPr txBox="1">
            <a:spLocks noChangeArrowheads="1"/>
          </p:cNvSpPr>
          <p:nvPr/>
        </p:nvSpPr>
        <p:spPr bwMode="auto">
          <a:xfrm>
            <a:off x="5170488" y="42005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145</a:t>
            </a:r>
          </a:p>
        </p:txBody>
      </p:sp>
      <p:sp>
        <p:nvSpPr>
          <p:cNvPr id="3091" name="Text Box 22"/>
          <p:cNvSpPr txBox="1">
            <a:spLocks noChangeArrowheads="1"/>
          </p:cNvSpPr>
          <p:nvPr/>
        </p:nvSpPr>
        <p:spPr bwMode="auto">
          <a:xfrm>
            <a:off x="8577263" y="3081338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160</a:t>
            </a:r>
          </a:p>
        </p:txBody>
      </p:sp>
      <p:sp>
        <p:nvSpPr>
          <p:cNvPr id="3092" name="Text Box 23"/>
          <p:cNvSpPr txBox="1">
            <a:spLocks noChangeArrowheads="1"/>
          </p:cNvSpPr>
          <p:nvPr/>
        </p:nvSpPr>
        <p:spPr bwMode="auto">
          <a:xfrm>
            <a:off x="8577263" y="3440113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155</a:t>
            </a:r>
          </a:p>
        </p:txBody>
      </p:sp>
      <p:sp>
        <p:nvSpPr>
          <p:cNvPr id="3093" name="Text Box 24"/>
          <p:cNvSpPr txBox="1">
            <a:spLocks noChangeArrowheads="1"/>
          </p:cNvSpPr>
          <p:nvPr/>
        </p:nvSpPr>
        <p:spPr bwMode="auto">
          <a:xfrm>
            <a:off x="8589963" y="3810000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150</a:t>
            </a:r>
          </a:p>
        </p:txBody>
      </p:sp>
      <p:sp>
        <p:nvSpPr>
          <p:cNvPr id="3094" name="Text Box 25"/>
          <p:cNvSpPr txBox="1">
            <a:spLocks noChangeArrowheads="1"/>
          </p:cNvSpPr>
          <p:nvPr/>
        </p:nvSpPr>
        <p:spPr bwMode="auto">
          <a:xfrm>
            <a:off x="8591550" y="4191000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145</a:t>
            </a:r>
          </a:p>
        </p:txBody>
      </p:sp>
      <p:sp>
        <p:nvSpPr>
          <p:cNvPr id="3095" name="Text Box 26"/>
          <p:cNvSpPr txBox="1">
            <a:spLocks noChangeArrowheads="1"/>
          </p:cNvSpPr>
          <p:nvPr/>
        </p:nvSpPr>
        <p:spPr bwMode="auto">
          <a:xfrm>
            <a:off x="8589963" y="4572000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140</a:t>
            </a:r>
          </a:p>
        </p:txBody>
      </p:sp>
      <p:sp>
        <p:nvSpPr>
          <p:cNvPr id="3096" name="Text Box 27"/>
          <p:cNvSpPr txBox="1">
            <a:spLocks noChangeArrowheads="1"/>
          </p:cNvSpPr>
          <p:nvPr/>
        </p:nvSpPr>
        <p:spPr bwMode="auto">
          <a:xfrm>
            <a:off x="1219200" y="381000"/>
            <a:ext cx="7086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Определяем положение начальной и конечной точек профиля</a:t>
            </a:r>
          </a:p>
        </p:txBody>
      </p:sp>
      <p:pic>
        <p:nvPicPr>
          <p:cNvPr id="3097" name="Picture 28" descr="рисС1-2_8x1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77900"/>
            <a:ext cx="457200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8" name="Text Box 29"/>
          <p:cNvSpPr txBox="1">
            <a:spLocks noChangeArrowheads="1"/>
          </p:cNvSpPr>
          <p:nvPr/>
        </p:nvSpPr>
        <p:spPr bwMode="auto">
          <a:xfrm>
            <a:off x="381000" y="5549900"/>
            <a:ext cx="8534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Точка А расположена между горизонталями 140 и 145 м (поскольку горизонтали проведены через 5 метров). Ближе к горизонтали 140 м, таким образом ее высота примерно 142 м. Отметим положение точки А на левой вертикальной оси.</a:t>
            </a:r>
          </a:p>
        </p:txBody>
      </p:sp>
      <p:sp>
        <p:nvSpPr>
          <p:cNvPr id="3099" name="Line 31"/>
          <p:cNvSpPr>
            <a:spLocks noChangeShapeType="1"/>
          </p:cNvSpPr>
          <p:nvPr/>
        </p:nvSpPr>
        <p:spPr bwMode="auto">
          <a:xfrm>
            <a:off x="990600" y="1600200"/>
            <a:ext cx="457200" cy="152400"/>
          </a:xfrm>
          <a:prstGeom prst="line">
            <a:avLst/>
          </a:prstGeom>
          <a:noFill/>
          <a:ln w="25400">
            <a:solidFill>
              <a:srgbClr val="D6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00" name="Line 32"/>
          <p:cNvSpPr>
            <a:spLocks noChangeShapeType="1"/>
          </p:cNvSpPr>
          <p:nvPr/>
        </p:nvSpPr>
        <p:spPr bwMode="auto">
          <a:xfrm flipH="1">
            <a:off x="1654175" y="1600200"/>
            <a:ext cx="381000" cy="152400"/>
          </a:xfrm>
          <a:prstGeom prst="line">
            <a:avLst/>
          </a:prstGeom>
          <a:noFill/>
          <a:ln w="25400">
            <a:solidFill>
              <a:srgbClr val="D6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074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63650" y="5314950"/>
              <a:ext cx="2436813" cy="28575"/>
            </p14:xfrm>
          </p:contentPart>
        </mc:Choice>
        <mc:Fallback xmlns="">
          <p:pic>
            <p:nvPicPr>
              <p:cNvPr id="3074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35210" y="5199927"/>
                <a:ext cx="2493692" cy="25862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Line 2"/>
          <p:cNvSpPr>
            <a:spLocks noChangeShapeType="1"/>
          </p:cNvSpPr>
          <p:nvPr/>
        </p:nvSpPr>
        <p:spPr bwMode="auto">
          <a:xfrm>
            <a:off x="5791200" y="4724400"/>
            <a:ext cx="28797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0" name="Line 3"/>
          <p:cNvSpPr>
            <a:spLocks noChangeShapeType="1"/>
          </p:cNvSpPr>
          <p:nvPr/>
        </p:nvSpPr>
        <p:spPr bwMode="auto">
          <a:xfrm>
            <a:off x="5791200" y="2924175"/>
            <a:ext cx="0" cy="1800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1" name="Line 4"/>
          <p:cNvSpPr>
            <a:spLocks noChangeShapeType="1"/>
          </p:cNvSpPr>
          <p:nvPr/>
        </p:nvSpPr>
        <p:spPr bwMode="auto">
          <a:xfrm flipH="1">
            <a:off x="5670550" y="4343400"/>
            <a:ext cx="107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2" name="Line 5"/>
          <p:cNvSpPr>
            <a:spLocks noChangeShapeType="1"/>
          </p:cNvSpPr>
          <p:nvPr/>
        </p:nvSpPr>
        <p:spPr bwMode="auto">
          <a:xfrm flipH="1">
            <a:off x="5672138" y="3962400"/>
            <a:ext cx="107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3" name="Line 6"/>
          <p:cNvSpPr>
            <a:spLocks noChangeShapeType="1"/>
          </p:cNvSpPr>
          <p:nvPr/>
        </p:nvSpPr>
        <p:spPr bwMode="auto">
          <a:xfrm flipH="1">
            <a:off x="5672138" y="3592513"/>
            <a:ext cx="107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4" name="Line 7"/>
          <p:cNvSpPr>
            <a:spLocks noChangeShapeType="1"/>
          </p:cNvSpPr>
          <p:nvPr/>
        </p:nvSpPr>
        <p:spPr bwMode="auto">
          <a:xfrm flipH="1">
            <a:off x="5668963" y="3236913"/>
            <a:ext cx="107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5" name="Line 8"/>
          <p:cNvSpPr>
            <a:spLocks noChangeShapeType="1"/>
          </p:cNvSpPr>
          <p:nvPr/>
        </p:nvSpPr>
        <p:spPr bwMode="auto">
          <a:xfrm>
            <a:off x="8655050" y="2927350"/>
            <a:ext cx="0" cy="1800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6" name="Line 9"/>
          <p:cNvSpPr>
            <a:spLocks noChangeShapeType="1"/>
          </p:cNvSpPr>
          <p:nvPr/>
        </p:nvSpPr>
        <p:spPr bwMode="auto">
          <a:xfrm flipH="1">
            <a:off x="8643938" y="4343400"/>
            <a:ext cx="107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7" name="Line 10"/>
          <p:cNvSpPr>
            <a:spLocks noChangeShapeType="1"/>
          </p:cNvSpPr>
          <p:nvPr/>
        </p:nvSpPr>
        <p:spPr bwMode="auto">
          <a:xfrm flipH="1">
            <a:off x="8643938" y="3960813"/>
            <a:ext cx="107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8" name="Line 11"/>
          <p:cNvSpPr>
            <a:spLocks noChangeShapeType="1"/>
          </p:cNvSpPr>
          <p:nvPr/>
        </p:nvSpPr>
        <p:spPr bwMode="auto">
          <a:xfrm flipH="1">
            <a:off x="8643938" y="3235325"/>
            <a:ext cx="107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9" name="Line 12"/>
          <p:cNvSpPr>
            <a:spLocks noChangeShapeType="1"/>
          </p:cNvSpPr>
          <p:nvPr/>
        </p:nvSpPr>
        <p:spPr bwMode="auto">
          <a:xfrm flipH="1">
            <a:off x="8643938" y="3590925"/>
            <a:ext cx="107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10" name="Text Box 13"/>
          <p:cNvSpPr txBox="1">
            <a:spLocks noChangeArrowheads="1"/>
          </p:cNvSpPr>
          <p:nvPr/>
        </p:nvSpPr>
        <p:spPr bwMode="auto">
          <a:xfrm>
            <a:off x="5172075" y="45942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140</a:t>
            </a:r>
          </a:p>
        </p:txBody>
      </p:sp>
      <p:sp>
        <p:nvSpPr>
          <p:cNvPr id="4111" name="Text Box 14"/>
          <p:cNvSpPr txBox="1">
            <a:spLocks noChangeArrowheads="1"/>
          </p:cNvSpPr>
          <p:nvPr/>
        </p:nvSpPr>
        <p:spPr bwMode="auto">
          <a:xfrm>
            <a:off x="5170488" y="310197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160</a:t>
            </a:r>
          </a:p>
        </p:txBody>
      </p:sp>
      <p:sp>
        <p:nvSpPr>
          <p:cNvPr id="4112" name="Text Box 15"/>
          <p:cNvSpPr txBox="1">
            <a:spLocks noChangeArrowheads="1"/>
          </p:cNvSpPr>
          <p:nvPr/>
        </p:nvSpPr>
        <p:spPr bwMode="auto">
          <a:xfrm>
            <a:off x="5170488" y="3449638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155</a:t>
            </a:r>
          </a:p>
        </p:txBody>
      </p:sp>
      <p:sp>
        <p:nvSpPr>
          <p:cNvPr id="4113" name="Text Box 16"/>
          <p:cNvSpPr txBox="1">
            <a:spLocks noChangeArrowheads="1"/>
          </p:cNvSpPr>
          <p:nvPr/>
        </p:nvSpPr>
        <p:spPr bwMode="auto">
          <a:xfrm>
            <a:off x="5170488" y="3830638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150</a:t>
            </a:r>
          </a:p>
        </p:txBody>
      </p:sp>
      <p:sp>
        <p:nvSpPr>
          <p:cNvPr id="4114" name="Text Box 17"/>
          <p:cNvSpPr txBox="1">
            <a:spLocks noChangeArrowheads="1"/>
          </p:cNvSpPr>
          <p:nvPr/>
        </p:nvSpPr>
        <p:spPr bwMode="auto">
          <a:xfrm>
            <a:off x="5170488" y="42005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145</a:t>
            </a:r>
          </a:p>
        </p:txBody>
      </p:sp>
      <p:sp>
        <p:nvSpPr>
          <p:cNvPr id="4115" name="Text Box 18"/>
          <p:cNvSpPr txBox="1">
            <a:spLocks noChangeArrowheads="1"/>
          </p:cNvSpPr>
          <p:nvPr/>
        </p:nvSpPr>
        <p:spPr bwMode="auto">
          <a:xfrm>
            <a:off x="8577263" y="3081338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160</a:t>
            </a:r>
          </a:p>
        </p:txBody>
      </p:sp>
      <p:sp>
        <p:nvSpPr>
          <p:cNvPr id="4116" name="Text Box 19"/>
          <p:cNvSpPr txBox="1">
            <a:spLocks noChangeArrowheads="1"/>
          </p:cNvSpPr>
          <p:nvPr/>
        </p:nvSpPr>
        <p:spPr bwMode="auto">
          <a:xfrm>
            <a:off x="8577263" y="3440113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155</a:t>
            </a:r>
          </a:p>
        </p:txBody>
      </p:sp>
      <p:sp>
        <p:nvSpPr>
          <p:cNvPr id="4117" name="Text Box 20"/>
          <p:cNvSpPr txBox="1">
            <a:spLocks noChangeArrowheads="1"/>
          </p:cNvSpPr>
          <p:nvPr/>
        </p:nvSpPr>
        <p:spPr bwMode="auto">
          <a:xfrm>
            <a:off x="8589963" y="3810000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150</a:t>
            </a:r>
          </a:p>
        </p:txBody>
      </p:sp>
      <p:sp>
        <p:nvSpPr>
          <p:cNvPr id="4118" name="Text Box 21"/>
          <p:cNvSpPr txBox="1">
            <a:spLocks noChangeArrowheads="1"/>
          </p:cNvSpPr>
          <p:nvPr/>
        </p:nvSpPr>
        <p:spPr bwMode="auto">
          <a:xfrm>
            <a:off x="8591550" y="4191000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145</a:t>
            </a:r>
          </a:p>
        </p:txBody>
      </p:sp>
      <p:sp>
        <p:nvSpPr>
          <p:cNvPr id="4119" name="Text Box 22"/>
          <p:cNvSpPr txBox="1">
            <a:spLocks noChangeArrowheads="1"/>
          </p:cNvSpPr>
          <p:nvPr/>
        </p:nvSpPr>
        <p:spPr bwMode="auto">
          <a:xfrm>
            <a:off x="8589963" y="4572000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140</a:t>
            </a:r>
          </a:p>
        </p:txBody>
      </p:sp>
      <p:sp>
        <p:nvSpPr>
          <p:cNvPr id="4120" name="Text Box 23"/>
          <p:cNvSpPr txBox="1">
            <a:spLocks noChangeArrowheads="1"/>
          </p:cNvSpPr>
          <p:nvPr/>
        </p:nvSpPr>
        <p:spPr bwMode="auto">
          <a:xfrm>
            <a:off x="1219200" y="381000"/>
            <a:ext cx="7086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Определяем положение начальной и конечной точек профи</a:t>
            </a:r>
            <a:r>
              <a:rPr lang="ru-RU" dirty="0">
                <a:latin typeface="Arial" charset="0"/>
              </a:rPr>
              <a:t>ля</a:t>
            </a:r>
          </a:p>
        </p:txBody>
      </p:sp>
      <p:pic>
        <p:nvPicPr>
          <p:cNvPr id="4121" name="Picture 24" descr="рисС1-2_8x1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77900"/>
            <a:ext cx="457200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2" name="Text Box 25"/>
          <p:cNvSpPr txBox="1">
            <a:spLocks noChangeArrowheads="1"/>
          </p:cNvSpPr>
          <p:nvPr/>
        </p:nvSpPr>
        <p:spPr bwMode="auto">
          <a:xfrm>
            <a:off x="381000" y="5791200"/>
            <a:ext cx="8534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Отметим положение точки А на левой вертикальной оси.</a:t>
            </a:r>
          </a:p>
        </p:txBody>
      </p:sp>
      <p:sp>
        <p:nvSpPr>
          <p:cNvPr id="4123" name="AutoShape 27"/>
          <p:cNvSpPr>
            <a:spLocks noChangeArrowheads="1"/>
          </p:cNvSpPr>
          <p:nvPr/>
        </p:nvSpPr>
        <p:spPr bwMode="auto">
          <a:xfrm>
            <a:off x="5757863" y="4516438"/>
            <a:ext cx="71437" cy="71437"/>
          </a:xfrm>
          <a:prstGeom prst="octagon">
            <a:avLst>
              <a:gd name="adj" fmla="val 29287"/>
            </a:avLst>
          </a:prstGeom>
          <a:solidFill>
            <a:srgbClr val="D60000"/>
          </a:solidFill>
          <a:ln w="9525">
            <a:solidFill>
              <a:srgbClr val="D6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24" name="Text Box 29"/>
          <p:cNvSpPr txBox="1">
            <a:spLocks noChangeArrowheads="1"/>
          </p:cNvSpPr>
          <p:nvPr/>
        </p:nvSpPr>
        <p:spPr bwMode="auto">
          <a:xfrm>
            <a:off x="5489575" y="4421188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 b="1">
                <a:solidFill>
                  <a:srgbClr val="D60000"/>
                </a:solidFill>
                <a:latin typeface="Arial" charset="0"/>
              </a:rPr>
              <a:t>А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098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63650" y="5314950"/>
              <a:ext cx="2436813" cy="28575"/>
            </p14:xfrm>
          </p:contentPart>
        </mc:Choice>
        <mc:Fallback xmlns="">
          <p:pic>
            <p:nvPicPr>
              <p:cNvPr id="4098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35206" y="5204135"/>
                <a:ext cx="2493701" cy="25020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Line 2"/>
          <p:cNvSpPr>
            <a:spLocks noChangeShapeType="1"/>
          </p:cNvSpPr>
          <p:nvPr/>
        </p:nvSpPr>
        <p:spPr bwMode="auto">
          <a:xfrm>
            <a:off x="5791200" y="4724400"/>
            <a:ext cx="28797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4" name="Line 3"/>
          <p:cNvSpPr>
            <a:spLocks noChangeShapeType="1"/>
          </p:cNvSpPr>
          <p:nvPr/>
        </p:nvSpPr>
        <p:spPr bwMode="auto">
          <a:xfrm>
            <a:off x="5791200" y="2924175"/>
            <a:ext cx="0" cy="1800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5" name="Line 4"/>
          <p:cNvSpPr>
            <a:spLocks noChangeShapeType="1"/>
          </p:cNvSpPr>
          <p:nvPr/>
        </p:nvSpPr>
        <p:spPr bwMode="auto">
          <a:xfrm flipH="1">
            <a:off x="5670550" y="4343400"/>
            <a:ext cx="107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6" name="Line 5"/>
          <p:cNvSpPr>
            <a:spLocks noChangeShapeType="1"/>
          </p:cNvSpPr>
          <p:nvPr/>
        </p:nvSpPr>
        <p:spPr bwMode="auto">
          <a:xfrm flipH="1">
            <a:off x="5672138" y="3962400"/>
            <a:ext cx="107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7" name="Line 6"/>
          <p:cNvSpPr>
            <a:spLocks noChangeShapeType="1"/>
          </p:cNvSpPr>
          <p:nvPr/>
        </p:nvSpPr>
        <p:spPr bwMode="auto">
          <a:xfrm flipH="1">
            <a:off x="5672138" y="3592513"/>
            <a:ext cx="107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8" name="Line 7"/>
          <p:cNvSpPr>
            <a:spLocks noChangeShapeType="1"/>
          </p:cNvSpPr>
          <p:nvPr/>
        </p:nvSpPr>
        <p:spPr bwMode="auto">
          <a:xfrm flipH="1">
            <a:off x="5668963" y="3236913"/>
            <a:ext cx="107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9" name="Line 8"/>
          <p:cNvSpPr>
            <a:spLocks noChangeShapeType="1"/>
          </p:cNvSpPr>
          <p:nvPr/>
        </p:nvSpPr>
        <p:spPr bwMode="auto">
          <a:xfrm>
            <a:off x="8655050" y="2927350"/>
            <a:ext cx="0" cy="1800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0" name="Line 9"/>
          <p:cNvSpPr>
            <a:spLocks noChangeShapeType="1"/>
          </p:cNvSpPr>
          <p:nvPr/>
        </p:nvSpPr>
        <p:spPr bwMode="auto">
          <a:xfrm flipH="1">
            <a:off x="8643938" y="4343400"/>
            <a:ext cx="107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1" name="Line 10"/>
          <p:cNvSpPr>
            <a:spLocks noChangeShapeType="1"/>
          </p:cNvSpPr>
          <p:nvPr/>
        </p:nvSpPr>
        <p:spPr bwMode="auto">
          <a:xfrm flipH="1">
            <a:off x="8643938" y="3960813"/>
            <a:ext cx="107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2" name="Line 11"/>
          <p:cNvSpPr>
            <a:spLocks noChangeShapeType="1"/>
          </p:cNvSpPr>
          <p:nvPr/>
        </p:nvSpPr>
        <p:spPr bwMode="auto">
          <a:xfrm flipH="1">
            <a:off x="8643938" y="3235325"/>
            <a:ext cx="107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3" name="Line 12"/>
          <p:cNvSpPr>
            <a:spLocks noChangeShapeType="1"/>
          </p:cNvSpPr>
          <p:nvPr/>
        </p:nvSpPr>
        <p:spPr bwMode="auto">
          <a:xfrm flipH="1">
            <a:off x="8643938" y="3590925"/>
            <a:ext cx="107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4" name="Text Box 13"/>
          <p:cNvSpPr txBox="1">
            <a:spLocks noChangeArrowheads="1"/>
          </p:cNvSpPr>
          <p:nvPr/>
        </p:nvSpPr>
        <p:spPr bwMode="auto">
          <a:xfrm>
            <a:off x="5172075" y="45942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140</a:t>
            </a:r>
          </a:p>
        </p:txBody>
      </p:sp>
      <p:sp>
        <p:nvSpPr>
          <p:cNvPr id="5135" name="Text Box 14"/>
          <p:cNvSpPr txBox="1">
            <a:spLocks noChangeArrowheads="1"/>
          </p:cNvSpPr>
          <p:nvPr/>
        </p:nvSpPr>
        <p:spPr bwMode="auto">
          <a:xfrm>
            <a:off x="5170488" y="310197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160</a:t>
            </a:r>
          </a:p>
        </p:txBody>
      </p:sp>
      <p:sp>
        <p:nvSpPr>
          <p:cNvPr id="5136" name="Text Box 15"/>
          <p:cNvSpPr txBox="1">
            <a:spLocks noChangeArrowheads="1"/>
          </p:cNvSpPr>
          <p:nvPr/>
        </p:nvSpPr>
        <p:spPr bwMode="auto">
          <a:xfrm>
            <a:off x="5170488" y="3449638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155</a:t>
            </a:r>
          </a:p>
        </p:txBody>
      </p:sp>
      <p:sp>
        <p:nvSpPr>
          <p:cNvPr id="5137" name="Text Box 16"/>
          <p:cNvSpPr txBox="1">
            <a:spLocks noChangeArrowheads="1"/>
          </p:cNvSpPr>
          <p:nvPr/>
        </p:nvSpPr>
        <p:spPr bwMode="auto">
          <a:xfrm>
            <a:off x="5170488" y="3830638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150</a:t>
            </a:r>
          </a:p>
        </p:txBody>
      </p:sp>
      <p:sp>
        <p:nvSpPr>
          <p:cNvPr id="5138" name="Text Box 17"/>
          <p:cNvSpPr txBox="1">
            <a:spLocks noChangeArrowheads="1"/>
          </p:cNvSpPr>
          <p:nvPr/>
        </p:nvSpPr>
        <p:spPr bwMode="auto">
          <a:xfrm>
            <a:off x="5170488" y="42005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145</a:t>
            </a:r>
          </a:p>
        </p:txBody>
      </p:sp>
      <p:sp>
        <p:nvSpPr>
          <p:cNvPr id="5139" name="Text Box 18"/>
          <p:cNvSpPr txBox="1">
            <a:spLocks noChangeArrowheads="1"/>
          </p:cNvSpPr>
          <p:nvPr/>
        </p:nvSpPr>
        <p:spPr bwMode="auto">
          <a:xfrm>
            <a:off x="8577263" y="3081338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160</a:t>
            </a:r>
          </a:p>
        </p:txBody>
      </p:sp>
      <p:sp>
        <p:nvSpPr>
          <p:cNvPr id="5140" name="Text Box 19"/>
          <p:cNvSpPr txBox="1">
            <a:spLocks noChangeArrowheads="1"/>
          </p:cNvSpPr>
          <p:nvPr/>
        </p:nvSpPr>
        <p:spPr bwMode="auto">
          <a:xfrm>
            <a:off x="8577263" y="3440113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155</a:t>
            </a:r>
          </a:p>
        </p:txBody>
      </p:sp>
      <p:sp>
        <p:nvSpPr>
          <p:cNvPr id="5141" name="Text Box 20"/>
          <p:cNvSpPr txBox="1">
            <a:spLocks noChangeArrowheads="1"/>
          </p:cNvSpPr>
          <p:nvPr/>
        </p:nvSpPr>
        <p:spPr bwMode="auto">
          <a:xfrm>
            <a:off x="8589963" y="3810000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150</a:t>
            </a:r>
          </a:p>
        </p:txBody>
      </p:sp>
      <p:sp>
        <p:nvSpPr>
          <p:cNvPr id="5142" name="Text Box 21"/>
          <p:cNvSpPr txBox="1">
            <a:spLocks noChangeArrowheads="1"/>
          </p:cNvSpPr>
          <p:nvPr/>
        </p:nvSpPr>
        <p:spPr bwMode="auto">
          <a:xfrm>
            <a:off x="8591550" y="4191000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145</a:t>
            </a:r>
          </a:p>
        </p:txBody>
      </p:sp>
      <p:sp>
        <p:nvSpPr>
          <p:cNvPr id="5143" name="Text Box 22"/>
          <p:cNvSpPr txBox="1">
            <a:spLocks noChangeArrowheads="1"/>
          </p:cNvSpPr>
          <p:nvPr/>
        </p:nvSpPr>
        <p:spPr bwMode="auto">
          <a:xfrm>
            <a:off x="8589963" y="4572000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140</a:t>
            </a:r>
          </a:p>
        </p:txBody>
      </p:sp>
      <p:sp>
        <p:nvSpPr>
          <p:cNvPr id="5144" name="Text Box 23"/>
          <p:cNvSpPr txBox="1">
            <a:spLocks noChangeArrowheads="1"/>
          </p:cNvSpPr>
          <p:nvPr/>
        </p:nvSpPr>
        <p:spPr bwMode="auto">
          <a:xfrm>
            <a:off x="1219200" y="381000"/>
            <a:ext cx="7086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Определяем положение начальной и конечной точек профиля</a:t>
            </a:r>
          </a:p>
        </p:txBody>
      </p:sp>
      <p:pic>
        <p:nvPicPr>
          <p:cNvPr id="5145" name="Picture 24" descr="рисС1-2_8x1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000125"/>
            <a:ext cx="457200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6" name="Text Box 25"/>
          <p:cNvSpPr txBox="1">
            <a:spLocks noChangeArrowheads="1"/>
          </p:cNvSpPr>
          <p:nvPr/>
        </p:nvSpPr>
        <p:spPr bwMode="auto">
          <a:xfrm>
            <a:off x="457200" y="5791200"/>
            <a:ext cx="8534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Точка В располагается на горизонтали 155 м. Отмечаем точку В на правой вертикальной оси.</a:t>
            </a:r>
          </a:p>
        </p:txBody>
      </p:sp>
      <p:sp>
        <p:nvSpPr>
          <p:cNvPr id="5147" name="AutoShape 27"/>
          <p:cNvSpPr>
            <a:spLocks noChangeArrowheads="1"/>
          </p:cNvSpPr>
          <p:nvPr/>
        </p:nvSpPr>
        <p:spPr bwMode="auto">
          <a:xfrm>
            <a:off x="5757863" y="4516438"/>
            <a:ext cx="71437" cy="71437"/>
          </a:xfrm>
          <a:prstGeom prst="octagon">
            <a:avLst>
              <a:gd name="adj" fmla="val 29287"/>
            </a:avLst>
          </a:prstGeom>
          <a:solidFill>
            <a:srgbClr val="D60000"/>
          </a:solidFill>
          <a:ln w="9525">
            <a:solidFill>
              <a:srgbClr val="D6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48" name="AutoShape 28"/>
          <p:cNvSpPr>
            <a:spLocks noChangeArrowheads="1"/>
          </p:cNvSpPr>
          <p:nvPr/>
        </p:nvSpPr>
        <p:spPr bwMode="auto">
          <a:xfrm>
            <a:off x="8621713" y="3549650"/>
            <a:ext cx="71437" cy="71438"/>
          </a:xfrm>
          <a:prstGeom prst="octagon">
            <a:avLst>
              <a:gd name="adj" fmla="val 29287"/>
            </a:avLst>
          </a:prstGeom>
          <a:solidFill>
            <a:srgbClr val="D60000"/>
          </a:solidFill>
          <a:ln w="9525">
            <a:solidFill>
              <a:srgbClr val="D6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49" name="Text Box 29"/>
          <p:cNvSpPr txBox="1">
            <a:spLocks noChangeArrowheads="1"/>
          </p:cNvSpPr>
          <p:nvPr/>
        </p:nvSpPr>
        <p:spPr bwMode="auto">
          <a:xfrm>
            <a:off x="5489575" y="4421188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 b="1">
                <a:solidFill>
                  <a:srgbClr val="D60000"/>
                </a:solidFill>
                <a:latin typeface="Arial" charset="0"/>
              </a:rPr>
              <a:t>А</a:t>
            </a:r>
          </a:p>
        </p:txBody>
      </p:sp>
      <p:sp>
        <p:nvSpPr>
          <p:cNvPr id="5150" name="Text Box 30"/>
          <p:cNvSpPr txBox="1">
            <a:spLocks noChangeArrowheads="1"/>
          </p:cNvSpPr>
          <p:nvPr/>
        </p:nvSpPr>
        <p:spPr bwMode="auto">
          <a:xfrm>
            <a:off x="8589963" y="3538538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 b="1">
                <a:solidFill>
                  <a:srgbClr val="D60000"/>
                </a:solidFill>
                <a:latin typeface="Arial" charset="0"/>
              </a:rPr>
              <a:t>В</a:t>
            </a:r>
          </a:p>
        </p:txBody>
      </p:sp>
      <p:sp>
        <p:nvSpPr>
          <p:cNvPr id="5151" name="Line 31"/>
          <p:cNvSpPr>
            <a:spLocks noChangeShapeType="1"/>
          </p:cNvSpPr>
          <p:nvPr/>
        </p:nvSpPr>
        <p:spPr bwMode="auto">
          <a:xfrm flipH="1">
            <a:off x="3440113" y="1600200"/>
            <a:ext cx="381000" cy="152400"/>
          </a:xfrm>
          <a:prstGeom prst="line">
            <a:avLst/>
          </a:prstGeom>
          <a:noFill/>
          <a:ln w="25400">
            <a:solidFill>
              <a:srgbClr val="D6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122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63650" y="5314950"/>
              <a:ext cx="2436813" cy="28575"/>
            </p14:xfrm>
          </p:contentPart>
        </mc:Choice>
        <mc:Fallback xmlns="">
          <p:pic>
            <p:nvPicPr>
              <p:cNvPr id="5122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35206" y="5204135"/>
                <a:ext cx="2493701" cy="25020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Географические модели.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Карта и план местности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21 задание - это базовый уровень сложности,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22 - повышенный уровень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30 - высокий уровень сложности.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Время выполнения :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21 задание  - 2 минуты (1 балл)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22 задание - 15 минут (3 балла)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30 задание -  15 минут (2 балла)</a:t>
            </a: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Line 2"/>
          <p:cNvSpPr>
            <a:spLocks noChangeShapeType="1"/>
          </p:cNvSpPr>
          <p:nvPr/>
        </p:nvSpPr>
        <p:spPr bwMode="auto">
          <a:xfrm>
            <a:off x="5791200" y="4724400"/>
            <a:ext cx="28797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48" name="Line 3"/>
          <p:cNvSpPr>
            <a:spLocks noChangeShapeType="1"/>
          </p:cNvSpPr>
          <p:nvPr/>
        </p:nvSpPr>
        <p:spPr bwMode="auto">
          <a:xfrm>
            <a:off x="5791200" y="2924175"/>
            <a:ext cx="0" cy="1800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49" name="Line 4"/>
          <p:cNvSpPr>
            <a:spLocks noChangeShapeType="1"/>
          </p:cNvSpPr>
          <p:nvPr/>
        </p:nvSpPr>
        <p:spPr bwMode="auto">
          <a:xfrm flipH="1">
            <a:off x="5670550" y="4343400"/>
            <a:ext cx="107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0" name="Line 5"/>
          <p:cNvSpPr>
            <a:spLocks noChangeShapeType="1"/>
          </p:cNvSpPr>
          <p:nvPr/>
        </p:nvSpPr>
        <p:spPr bwMode="auto">
          <a:xfrm flipH="1">
            <a:off x="5672138" y="3962400"/>
            <a:ext cx="107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1" name="Line 6"/>
          <p:cNvSpPr>
            <a:spLocks noChangeShapeType="1"/>
          </p:cNvSpPr>
          <p:nvPr/>
        </p:nvSpPr>
        <p:spPr bwMode="auto">
          <a:xfrm flipH="1">
            <a:off x="5672138" y="3592513"/>
            <a:ext cx="107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2" name="Line 7"/>
          <p:cNvSpPr>
            <a:spLocks noChangeShapeType="1"/>
          </p:cNvSpPr>
          <p:nvPr/>
        </p:nvSpPr>
        <p:spPr bwMode="auto">
          <a:xfrm flipH="1">
            <a:off x="5668963" y="3236913"/>
            <a:ext cx="107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3" name="Line 8"/>
          <p:cNvSpPr>
            <a:spLocks noChangeShapeType="1"/>
          </p:cNvSpPr>
          <p:nvPr/>
        </p:nvSpPr>
        <p:spPr bwMode="auto">
          <a:xfrm>
            <a:off x="8655050" y="2927350"/>
            <a:ext cx="0" cy="1800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4" name="Line 9"/>
          <p:cNvSpPr>
            <a:spLocks noChangeShapeType="1"/>
          </p:cNvSpPr>
          <p:nvPr/>
        </p:nvSpPr>
        <p:spPr bwMode="auto">
          <a:xfrm flipH="1">
            <a:off x="8643938" y="4343400"/>
            <a:ext cx="107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5" name="Line 10"/>
          <p:cNvSpPr>
            <a:spLocks noChangeShapeType="1"/>
          </p:cNvSpPr>
          <p:nvPr/>
        </p:nvSpPr>
        <p:spPr bwMode="auto">
          <a:xfrm flipH="1">
            <a:off x="8643938" y="3960813"/>
            <a:ext cx="107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6" name="Line 11"/>
          <p:cNvSpPr>
            <a:spLocks noChangeShapeType="1"/>
          </p:cNvSpPr>
          <p:nvPr/>
        </p:nvSpPr>
        <p:spPr bwMode="auto">
          <a:xfrm flipH="1">
            <a:off x="8643938" y="3235325"/>
            <a:ext cx="107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7" name="Line 12"/>
          <p:cNvSpPr>
            <a:spLocks noChangeShapeType="1"/>
          </p:cNvSpPr>
          <p:nvPr/>
        </p:nvSpPr>
        <p:spPr bwMode="auto">
          <a:xfrm flipH="1">
            <a:off x="8643938" y="3590925"/>
            <a:ext cx="107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8" name="Text Box 13"/>
          <p:cNvSpPr txBox="1">
            <a:spLocks noChangeArrowheads="1"/>
          </p:cNvSpPr>
          <p:nvPr/>
        </p:nvSpPr>
        <p:spPr bwMode="auto">
          <a:xfrm>
            <a:off x="5172075" y="45942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140</a:t>
            </a:r>
          </a:p>
        </p:txBody>
      </p:sp>
      <p:sp>
        <p:nvSpPr>
          <p:cNvPr id="6159" name="Text Box 14"/>
          <p:cNvSpPr txBox="1">
            <a:spLocks noChangeArrowheads="1"/>
          </p:cNvSpPr>
          <p:nvPr/>
        </p:nvSpPr>
        <p:spPr bwMode="auto">
          <a:xfrm>
            <a:off x="5170488" y="310197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160</a:t>
            </a:r>
          </a:p>
        </p:txBody>
      </p:sp>
      <p:sp>
        <p:nvSpPr>
          <p:cNvPr id="6160" name="Text Box 15"/>
          <p:cNvSpPr txBox="1">
            <a:spLocks noChangeArrowheads="1"/>
          </p:cNvSpPr>
          <p:nvPr/>
        </p:nvSpPr>
        <p:spPr bwMode="auto">
          <a:xfrm>
            <a:off x="5170488" y="3449638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155</a:t>
            </a:r>
          </a:p>
        </p:txBody>
      </p:sp>
      <p:sp>
        <p:nvSpPr>
          <p:cNvPr id="6161" name="Text Box 16"/>
          <p:cNvSpPr txBox="1">
            <a:spLocks noChangeArrowheads="1"/>
          </p:cNvSpPr>
          <p:nvPr/>
        </p:nvSpPr>
        <p:spPr bwMode="auto">
          <a:xfrm>
            <a:off x="5170488" y="3830638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150</a:t>
            </a:r>
          </a:p>
        </p:txBody>
      </p:sp>
      <p:sp>
        <p:nvSpPr>
          <p:cNvPr id="6162" name="Text Box 17"/>
          <p:cNvSpPr txBox="1">
            <a:spLocks noChangeArrowheads="1"/>
          </p:cNvSpPr>
          <p:nvPr/>
        </p:nvSpPr>
        <p:spPr bwMode="auto">
          <a:xfrm>
            <a:off x="5170488" y="42005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145</a:t>
            </a:r>
          </a:p>
        </p:txBody>
      </p:sp>
      <p:sp>
        <p:nvSpPr>
          <p:cNvPr id="6163" name="Text Box 18"/>
          <p:cNvSpPr txBox="1">
            <a:spLocks noChangeArrowheads="1"/>
          </p:cNvSpPr>
          <p:nvPr/>
        </p:nvSpPr>
        <p:spPr bwMode="auto">
          <a:xfrm>
            <a:off x="8577263" y="3081338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160</a:t>
            </a:r>
          </a:p>
        </p:txBody>
      </p:sp>
      <p:sp>
        <p:nvSpPr>
          <p:cNvPr id="6164" name="Text Box 19"/>
          <p:cNvSpPr txBox="1">
            <a:spLocks noChangeArrowheads="1"/>
          </p:cNvSpPr>
          <p:nvPr/>
        </p:nvSpPr>
        <p:spPr bwMode="auto">
          <a:xfrm>
            <a:off x="8577263" y="3440113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155</a:t>
            </a:r>
          </a:p>
        </p:txBody>
      </p:sp>
      <p:sp>
        <p:nvSpPr>
          <p:cNvPr id="6165" name="Text Box 20"/>
          <p:cNvSpPr txBox="1">
            <a:spLocks noChangeArrowheads="1"/>
          </p:cNvSpPr>
          <p:nvPr/>
        </p:nvSpPr>
        <p:spPr bwMode="auto">
          <a:xfrm>
            <a:off x="8589963" y="3810000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150</a:t>
            </a:r>
          </a:p>
        </p:txBody>
      </p:sp>
      <p:sp>
        <p:nvSpPr>
          <p:cNvPr id="6166" name="Text Box 21"/>
          <p:cNvSpPr txBox="1">
            <a:spLocks noChangeArrowheads="1"/>
          </p:cNvSpPr>
          <p:nvPr/>
        </p:nvSpPr>
        <p:spPr bwMode="auto">
          <a:xfrm>
            <a:off x="8591550" y="4191000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145</a:t>
            </a:r>
          </a:p>
        </p:txBody>
      </p:sp>
      <p:sp>
        <p:nvSpPr>
          <p:cNvPr id="6167" name="Text Box 22"/>
          <p:cNvSpPr txBox="1">
            <a:spLocks noChangeArrowheads="1"/>
          </p:cNvSpPr>
          <p:nvPr/>
        </p:nvSpPr>
        <p:spPr bwMode="auto">
          <a:xfrm>
            <a:off x="8589963" y="4572000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140</a:t>
            </a:r>
          </a:p>
        </p:txBody>
      </p:sp>
      <p:sp>
        <p:nvSpPr>
          <p:cNvPr id="6168" name="Text Box 23"/>
          <p:cNvSpPr txBox="1">
            <a:spLocks noChangeArrowheads="1"/>
          </p:cNvSpPr>
          <p:nvPr/>
        </p:nvSpPr>
        <p:spPr bwMode="auto">
          <a:xfrm>
            <a:off x="1219200" y="381000"/>
            <a:ext cx="7086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Определяем координаты следующей точки по линии профиля</a:t>
            </a:r>
          </a:p>
        </p:txBody>
      </p:sp>
      <p:pic>
        <p:nvPicPr>
          <p:cNvPr id="6169" name="Picture 24" descr="рисС1-2_8x1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977900"/>
            <a:ext cx="457200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70" name="Text Box 25"/>
          <p:cNvSpPr txBox="1">
            <a:spLocks noChangeArrowheads="1"/>
          </p:cNvSpPr>
          <p:nvPr/>
        </p:nvSpPr>
        <p:spPr bwMode="auto">
          <a:xfrm>
            <a:off x="304800" y="5562600"/>
            <a:ext cx="8534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Ближайшая к точке А горизонталь по линии профиля имеет высоту 145 м. Расстояние до нее 3 мм. Таким образом становятся известны координаты следующей точки линии профиля. Она имеет высоту 145 м и находится на расстоянии 6 мм от левой вертикальной оси.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5757863" y="4516438"/>
            <a:ext cx="71437" cy="71437"/>
          </a:xfrm>
          <a:prstGeom prst="octagon">
            <a:avLst>
              <a:gd name="adj" fmla="val 29287"/>
            </a:avLst>
          </a:prstGeom>
          <a:solidFill>
            <a:srgbClr val="D60000"/>
          </a:solidFill>
          <a:ln w="9525">
            <a:solidFill>
              <a:srgbClr val="D6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72" name="AutoShape 28"/>
          <p:cNvSpPr>
            <a:spLocks noChangeArrowheads="1"/>
          </p:cNvSpPr>
          <p:nvPr/>
        </p:nvSpPr>
        <p:spPr bwMode="auto">
          <a:xfrm>
            <a:off x="8621713" y="3549650"/>
            <a:ext cx="71437" cy="71438"/>
          </a:xfrm>
          <a:prstGeom prst="octagon">
            <a:avLst>
              <a:gd name="adj" fmla="val 29287"/>
            </a:avLst>
          </a:prstGeom>
          <a:solidFill>
            <a:srgbClr val="D60000"/>
          </a:solidFill>
          <a:ln w="9525">
            <a:solidFill>
              <a:srgbClr val="D6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73" name="Text Box 29"/>
          <p:cNvSpPr txBox="1">
            <a:spLocks noChangeArrowheads="1"/>
          </p:cNvSpPr>
          <p:nvPr/>
        </p:nvSpPr>
        <p:spPr bwMode="auto">
          <a:xfrm>
            <a:off x="5486400" y="4419600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 b="1">
                <a:solidFill>
                  <a:srgbClr val="D60000"/>
                </a:solidFill>
                <a:latin typeface="Arial" charset="0"/>
              </a:rPr>
              <a:t>А</a:t>
            </a:r>
          </a:p>
        </p:txBody>
      </p:sp>
      <p:sp>
        <p:nvSpPr>
          <p:cNvPr id="6174" name="Text Box 30"/>
          <p:cNvSpPr txBox="1">
            <a:spLocks noChangeArrowheads="1"/>
          </p:cNvSpPr>
          <p:nvPr/>
        </p:nvSpPr>
        <p:spPr bwMode="auto">
          <a:xfrm>
            <a:off x="8589963" y="3538538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 b="1">
                <a:solidFill>
                  <a:srgbClr val="D60000"/>
                </a:solidFill>
                <a:latin typeface="Arial" charset="0"/>
              </a:rPr>
              <a:t>В</a:t>
            </a:r>
          </a:p>
        </p:txBody>
      </p:sp>
      <p:sp>
        <p:nvSpPr>
          <p:cNvPr id="6175" name="Line 32"/>
          <p:cNvSpPr>
            <a:spLocks noChangeShapeType="1"/>
          </p:cNvSpPr>
          <p:nvPr/>
        </p:nvSpPr>
        <p:spPr bwMode="auto">
          <a:xfrm>
            <a:off x="1524000" y="1752600"/>
            <a:ext cx="1905000" cy="0"/>
          </a:xfrm>
          <a:prstGeom prst="line">
            <a:avLst/>
          </a:prstGeom>
          <a:noFill/>
          <a:ln w="25400">
            <a:solidFill>
              <a:srgbClr val="FFB7B7"/>
            </a:solidFill>
            <a:round/>
            <a:headEnd type="none" w="sm" len="lg"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76" name="Line 33"/>
          <p:cNvSpPr>
            <a:spLocks noChangeShapeType="1"/>
          </p:cNvSpPr>
          <p:nvPr/>
        </p:nvSpPr>
        <p:spPr bwMode="auto">
          <a:xfrm>
            <a:off x="1524000" y="1752600"/>
            <a:ext cx="107950" cy="0"/>
          </a:xfrm>
          <a:prstGeom prst="line">
            <a:avLst/>
          </a:prstGeom>
          <a:noFill/>
          <a:ln w="25400">
            <a:solidFill>
              <a:srgbClr val="D6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77" name="Line 34"/>
          <p:cNvSpPr>
            <a:spLocks noChangeShapeType="1"/>
          </p:cNvSpPr>
          <p:nvPr/>
        </p:nvSpPr>
        <p:spPr bwMode="auto">
          <a:xfrm>
            <a:off x="577850" y="457200"/>
            <a:ext cx="1066800" cy="1295400"/>
          </a:xfrm>
          <a:prstGeom prst="line">
            <a:avLst/>
          </a:prstGeom>
          <a:noFill/>
          <a:ln w="25400">
            <a:solidFill>
              <a:srgbClr val="D60000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78" name="Text Box 35"/>
          <p:cNvSpPr txBox="1">
            <a:spLocks noChangeArrowheads="1"/>
          </p:cNvSpPr>
          <p:nvPr/>
        </p:nvSpPr>
        <p:spPr bwMode="auto">
          <a:xfrm>
            <a:off x="415925" y="1524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>
                <a:solidFill>
                  <a:srgbClr val="D60000"/>
                </a:solidFill>
                <a:latin typeface="Arial" charset="0"/>
              </a:rPr>
              <a:t>3 мм</a:t>
            </a:r>
          </a:p>
        </p:txBody>
      </p:sp>
      <p:sp>
        <p:nvSpPr>
          <p:cNvPr id="6179" name="Line 36"/>
          <p:cNvSpPr>
            <a:spLocks noChangeShapeType="1"/>
          </p:cNvSpPr>
          <p:nvPr/>
        </p:nvSpPr>
        <p:spPr bwMode="auto">
          <a:xfrm>
            <a:off x="577850" y="457200"/>
            <a:ext cx="533400" cy="0"/>
          </a:xfrm>
          <a:prstGeom prst="line">
            <a:avLst/>
          </a:prstGeom>
          <a:noFill/>
          <a:ln w="25400">
            <a:solidFill>
              <a:srgbClr val="D6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146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63650" y="5314950"/>
              <a:ext cx="2436813" cy="28575"/>
            </p14:xfrm>
          </p:contentPart>
        </mc:Choice>
        <mc:Fallback xmlns="">
          <p:pic>
            <p:nvPicPr>
              <p:cNvPr id="6146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35206" y="5204135"/>
                <a:ext cx="2493701" cy="25020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Line 2"/>
          <p:cNvSpPr>
            <a:spLocks noChangeShapeType="1"/>
          </p:cNvSpPr>
          <p:nvPr/>
        </p:nvSpPr>
        <p:spPr bwMode="auto">
          <a:xfrm>
            <a:off x="5791200" y="4724400"/>
            <a:ext cx="28797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2" name="Line 3"/>
          <p:cNvSpPr>
            <a:spLocks noChangeShapeType="1"/>
          </p:cNvSpPr>
          <p:nvPr/>
        </p:nvSpPr>
        <p:spPr bwMode="auto">
          <a:xfrm>
            <a:off x="5791200" y="2924175"/>
            <a:ext cx="0" cy="1800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3" name="Line 4"/>
          <p:cNvSpPr>
            <a:spLocks noChangeShapeType="1"/>
          </p:cNvSpPr>
          <p:nvPr/>
        </p:nvSpPr>
        <p:spPr bwMode="auto">
          <a:xfrm flipH="1">
            <a:off x="5670550" y="4343400"/>
            <a:ext cx="107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4" name="Line 5"/>
          <p:cNvSpPr>
            <a:spLocks noChangeShapeType="1"/>
          </p:cNvSpPr>
          <p:nvPr/>
        </p:nvSpPr>
        <p:spPr bwMode="auto">
          <a:xfrm flipH="1">
            <a:off x="5672138" y="3962400"/>
            <a:ext cx="107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5" name="Line 6"/>
          <p:cNvSpPr>
            <a:spLocks noChangeShapeType="1"/>
          </p:cNvSpPr>
          <p:nvPr/>
        </p:nvSpPr>
        <p:spPr bwMode="auto">
          <a:xfrm flipH="1">
            <a:off x="5672138" y="3592513"/>
            <a:ext cx="107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6" name="Line 7"/>
          <p:cNvSpPr>
            <a:spLocks noChangeShapeType="1"/>
          </p:cNvSpPr>
          <p:nvPr/>
        </p:nvSpPr>
        <p:spPr bwMode="auto">
          <a:xfrm flipH="1">
            <a:off x="5668963" y="3236913"/>
            <a:ext cx="107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7" name="Line 8"/>
          <p:cNvSpPr>
            <a:spLocks noChangeShapeType="1"/>
          </p:cNvSpPr>
          <p:nvPr/>
        </p:nvSpPr>
        <p:spPr bwMode="auto">
          <a:xfrm>
            <a:off x="8655050" y="2927350"/>
            <a:ext cx="0" cy="1800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8" name="Line 9"/>
          <p:cNvSpPr>
            <a:spLocks noChangeShapeType="1"/>
          </p:cNvSpPr>
          <p:nvPr/>
        </p:nvSpPr>
        <p:spPr bwMode="auto">
          <a:xfrm flipH="1">
            <a:off x="8643938" y="4343400"/>
            <a:ext cx="107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9" name="Line 10"/>
          <p:cNvSpPr>
            <a:spLocks noChangeShapeType="1"/>
          </p:cNvSpPr>
          <p:nvPr/>
        </p:nvSpPr>
        <p:spPr bwMode="auto">
          <a:xfrm flipH="1">
            <a:off x="8643938" y="3960813"/>
            <a:ext cx="107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80" name="Line 11"/>
          <p:cNvSpPr>
            <a:spLocks noChangeShapeType="1"/>
          </p:cNvSpPr>
          <p:nvPr/>
        </p:nvSpPr>
        <p:spPr bwMode="auto">
          <a:xfrm flipH="1">
            <a:off x="8643938" y="3235325"/>
            <a:ext cx="107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81" name="Line 12"/>
          <p:cNvSpPr>
            <a:spLocks noChangeShapeType="1"/>
          </p:cNvSpPr>
          <p:nvPr/>
        </p:nvSpPr>
        <p:spPr bwMode="auto">
          <a:xfrm flipH="1">
            <a:off x="8643938" y="3590925"/>
            <a:ext cx="107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82" name="Text Box 13"/>
          <p:cNvSpPr txBox="1">
            <a:spLocks noChangeArrowheads="1"/>
          </p:cNvSpPr>
          <p:nvPr/>
        </p:nvSpPr>
        <p:spPr bwMode="auto">
          <a:xfrm>
            <a:off x="5172075" y="45942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140</a:t>
            </a:r>
          </a:p>
        </p:txBody>
      </p:sp>
      <p:sp>
        <p:nvSpPr>
          <p:cNvPr id="7183" name="Text Box 14"/>
          <p:cNvSpPr txBox="1">
            <a:spLocks noChangeArrowheads="1"/>
          </p:cNvSpPr>
          <p:nvPr/>
        </p:nvSpPr>
        <p:spPr bwMode="auto">
          <a:xfrm>
            <a:off x="5170488" y="310197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160</a:t>
            </a:r>
          </a:p>
        </p:txBody>
      </p:sp>
      <p:sp>
        <p:nvSpPr>
          <p:cNvPr id="7184" name="Text Box 15"/>
          <p:cNvSpPr txBox="1">
            <a:spLocks noChangeArrowheads="1"/>
          </p:cNvSpPr>
          <p:nvPr/>
        </p:nvSpPr>
        <p:spPr bwMode="auto">
          <a:xfrm>
            <a:off x="5170488" y="3449638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155</a:t>
            </a:r>
          </a:p>
        </p:txBody>
      </p:sp>
      <p:sp>
        <p:nvSpPr>
          <p:cNvPr id="7185" name="Text Box 16"/>
          <p:cNvSpPr txBox="1">
            <a:spLocks noChangeArrowheads="1"/>
          </p:cNvSpPr>
          <p:nvPr/>
        </p:nvSpPr>
        <p:spPr bwMode="auto">
          <a:xfrm>
            <a:off x="5170488" y="3830638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150</a:t>
            </a:r>
          </a:p>
        </p:txBody>
      </p:sp>
      <p:sp>
        <p:nvSpPr>
          <p:cNvPr id="7186" name="Text Box 17"/>
          <p:cNvSpPr txBox="1">
            <a:spLocks noChangeArrowheads="1"/>
          </p:cNvSpPr>
          <p:nvPr/>
        </p:nvSpPr>
        <p:spPr bwMode="auto">
          <a:xfrm>
            <a:off x="5170488" y="42005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145</a:t>
            </a:r>
          </a:p>
        </p:txBody>
      </p:sp>
      <p:sp>
        <p:nvSpPr>
          <p:cNvPr id="7187" name="Text Box 18"/>
          <p:cNvSpPr txBox="1">
            <a:spLocks noChangeArrowheads="1"/>
          </p:cNvSpPr>
          <p:nvPr/>
        </p:nvSpPr>
        <p:spPr bwMode="auto">
          <a:xfrm>
            <a:off x="8577263" y="3081338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160</a:t>
            </a:r>
          </a:p>
        </p:txBody>
      </p:sp>
      <p:sp>
        <p:nvSpPr>
          <p:cNvPr id="7188" name="Text Box 19"/>
          <p:cNvSpPr txBox="1">
            <a:spLocks noChangeArrowheads="1"/>
          </p:cNvSpPr>
          <p:nvPr/>
        </p:nvSpPr>
        <p:spPr bwMode="auto">
          <a:xfrm>
            <a:off x="8577263" y="3440113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155</a:t>
            </a:r>
          </a:p>
        </p:txBody>
      </p:sp>
      <p:sp>
        <p:nvSpPr>
          <p:cNvPr id="7189" name="Text Box 20"/>
          <p:cNvSpPr txBox="1">
            <a:spLocks noChangeArrowheads="1"/>
          </p:cNvSpPr>
          <p:nvPr/>
        </p:nvSpPr>
        <p:spPr bwMode="auto">
          <a:xfrm>
            <a:off x="8589963" y="3810000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150</a:t>
            </a:r>
          </a:p>
        </p:txBody>
      </p:sp>
      <p:sp>
        <p:nvSpPr>
          <p:cNvPr id="7190" name="Text Box 21"/>
          <p:cNvSpPr txBox="1">
            <a:spLocks noChangeArrowheads="1"/>
          </p:cNvSpPr>
          <p:nvPr/>
        </p:nvSpPr>
        <p:spPr bwMode="auto">
          <a:xfrm>
            <a:off x="8591550" y="4191000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145</a:t>
            </a:r>
          </a:p>
        </p:txBody>
      </p:sp>
      <p:sp>
        <p:nvSpPr>
          <p:cNvPr id="7191" name="Text Box 22"/>
          <p:cNvSpPr txBox="1">
            <a:spLocks noChangeArrowheads="1"/>
          </p:cNvSpPr>
          <p:nvPr/>
        </p:nvSpPr>
        <p:spPr bwMode="auto">
          <a:xfrm>
            <a:off x="8589963" y="4572000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140</a:t>
            </a:r>
          </a:p>
        </p:txBody>
      </p:sp>
      <p:sp>
        <p:nvSpPr>
          <p:cNvPr id="7192" name="Text Box 23"/>
          <p:cNvSpPr txBox="1">
            <a:spLocks noChangeArrowheads="1"/>
          </p:cNvSpPr>
          <p:nvPr/>
        </p:nvSpPr>
        <p:spPr bwMode="auto">
          <a:xfrm>
            <a:off x="1219200" y="381000"/>
            <a:ext cx="7086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dirty="0">
                <a:latin typeface="Arial" charset="0"/>
              </a:rPr>
              <a:t>Определяем координаты следующей точки по линии профиля</a:t>
            </a:r>
          </a:p>
        </p:txBody>
      </p:sp>
      <p:pic>
        <p:nvPicPr>
          <p:cNvPr id="7193" name="Picture 24" descr="рисС1-2_8x1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977900"/>
            <a:ext cx="457200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94" name="Text Box 25"/>
          <p:cNvSpPr txBox="1">
            <a:spLocks noChangeArrowheads="1"/>
          </p:cNvSpPr>
          <p:nvPr/>
        </p:nvSpPr>
        <p:spPr bwMode="auto">
          <a:xfrm>
            <a:off x="304800" y="5759450"/>
            <a:ext cx="8534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Следующая точка линии профиля имеет высоту 145 м и находится на расстоянии 6 мм от левой вертикальной оси.</a:t>
            </a:r>
          </a:p>
        </p:txBody>
      </p:sp>
      <p:sp>
        <p:nvSpPr>
          <p:cNvPr id="7195" name="AutoShape 27"/>
          <p:cNvSpPr>
            <a:spLocks noChangeArrowheads="1"/>
          </p:cNvSpPr>
          <p:nvPr/>
        </p:nvSpPr>
        <p:spPr bwMode="auto">
          <a:xfrm>
            <a:off x="5757863" y="4516438"/>
            <a:ext cx="71437" cy="71437"/>
          </a:xfrm>
          <a:prstGeom prst="octagon">
            <a:avLst>
              <a:gd name="adj" fmla="val 29287"/>
            </a:avLst>
          </a:prstGeom>
          <a:solidFill>
            <a:srgbClr val="D60000"/>
          </a:solidFill>
          <a:ln w="9525">
            <a:solidFill>
              <a:srgbClr val="D6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96" name="AutoShape 28"/>
          <p:cNvSpPr>
            <a:spLocks noChangeArrowheads="1"/>
          </p:cNvSpPr>
          <p:nvPr/>
        </p:nvSpPr>
        <p:spPr bwMode="auto">
          <a:xfrm>
            <a:off x="8621713" y="3549650"/>
            <a:ext cx="71437" cy="71438"/>
          </a:xfrm>
          <a:prstGeom prst="octagon">
            <a:avLst>
              <a:gd name="adj" fmla="val 29287"/>
            </a:avLst>
          </a:prstGeom>
          <a:solidFill>
            <a:srgbClr val="D60000"/>
          </a:solidFill>
          <a:ln w="9525">
            <a:solidFill>
              <a:srgbClr val="D6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97" name="Text Box 29"/>
          <p:cNvSpPr txBox="1">
            <a:spLocks noChangeArrowheads="1"/>
          </p:cNvSpPr>
          <p:nvPr/>
        </p:nvSpPr>
        <p:spPr bwMode="auto">
          <a:xfrm>
            <a:off x="5486400" y="4419600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 b="1">
                <a:solidFill>
                  <a:srgbClr val="D60000"/>
                </a:solidFill>
                <a:latin typeface="Arial" charset="0"/>
              </a:rPr>
              <a:t>А</a:t>
            </a:r>
          </a:p>
        </p:txBody>
      </p:sp>
      <p:sp>
        <p:nvSpPr>
          <p:cNvPr id="7198" name="Text Box 30"/>
          <p:cNvSpPr txBox="1">
            <a:spLocks noChangeArrowheads="1"/>
          </p:cNvSpPr>
          <p:nvPr/>
        </p:nvSpPr>
        <p:spPr bwMode="auto">
          <a:xfrm>
            <a:off x="8589963" y="3538538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 b="1">
                <a:solidFill>
                  <a:srgbClr val="D60000"/>
                </a:solidFill>
                <a:latin typeface="Arial" charset="0"/>
              </a:rPr>
              <a:t>В</a:t>
            </a:r>
          </a:p>
        </p:txBody>
      </p:sp>
      <p:sp>
        <p:nvSpPr>
          <p:cNvPr id="7199" name="Line 31"/>
          <p:cNvSpPr>
            <a:spLocks noChangeShapeType="1"/>
          </p:cNvSpPr>
          <p:nvPr/>
        </p:nvSpPr>
        <p:spPr bwMode="auto">
          <a:xfrm>
            <a:off x="1524000" y="1752600"/>
            <a:ext cx="1905000" cy="0"/>
          </a:xfrm>
          <a:prstGeom prst="line">
            <a:avLst/>
          </a:prstGeom>
          <a:noFill/>
          <a:ln w="25400">
            <a:solidFill>
              <a:srgbClr val="FFB7B7"/>
            </a:solidFill>
            <a:round/>
            <a:headEnd type="none" w="sm" len="lg"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00" name="Line 32"/>
          <p:cNvSpPr>
            <a:spLocks noChangeShapeType="1"/>
          </p:cNvSpPr>
          <p:nvPr/>
        </p:nvSpPr>
        <p:spPr bwMode="auto">
          <a:xfrm>
            <a:off x="1524000" y="1752600"/>
            <a:ext cx="107950" cy="0"/>
          </a:xfrm>
          <a:prstGeom prst="line">
            <a:avLst/>
          </a:prstGeom>
          <a:noFill/>
          <a:ln w="25400">
            <a:solidFill>
              <a:srgbClr val="D6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01" name="Line 33"/>
          <p:cNvSpPr>
            <a:spLocks noChangeShapeType="1"/>
          </p:cNvSpPr>
          <p:nvPr/>
        </p:nvSpPr>
        <p:spPr bwMode="auto">
          <a:xfrm>
            <a:off x="533400" y="457200"/>
            <a:ext cx="1066800" cy="1295400"/>
          </a:xfrm>
          <a:prstGeom prst="line">
            <a:avLst/>
          </a:prstGeom>
          <a:noFill/>
          <a:ln w="25400">
            <a:solidFill>
              <a:srgbClr val="D60000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02" name="Text Box 34"/>
          <p:cNvSpPr txBox="1">
            <a:spLocks noChangeArrowheads="1"/>
          </p:cNvSpPr>
          <p:nvPr/>
        </p:nvSpPr>
        <p:spPr bwMode="auto">
          <a:xfrm>
            <a:off x="349250" y="1524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>
                <a:solidFill>
                  <a:srgbClr val="D60000"/>
                </a:solidFill>
                <a:latin typeface="Arial" charset="0"/>
              </a:rPr>
              <a:t>3 мм</a:t>
            </a:r>
          </a:p>
        </p:txBody>
      </p:sp>
      <p:sp>
        <p:nvSpPr>
          <p:cNvPr id="7203" name="Line 35"/>
          <p:cNvSpPr>
            <a:spLocks noChangeShapeType="1"/>
          </p:cNvSpPr>
          <p:nvPr/>
        </p:nvSpPr>
        <p:spPr bwMode="auto">
          <a:xfrm>
            <a:off x="533400" y="457200"/>
            <a:ext cx="533400" cy="0"/>
          </a:xfrm>
          <a:prstGeom prst="line">
            <a:avLst/>
          </a:prstGeom>
          <a:noFill/>
          <a:ln w="25400">
            <a:solidFill>
              <a:srgbClr val="D6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04" name="Line 36"/>
          <p:cNvSpPr>
            <a:spLocks noChangeShapeType="1"/>
          </p:cNvSpPr>
          <p:nvPr/>
        </p:nvSpPr>
        <p:spPr bwMode="auto">
          <a:xfrm>
            <a:off x="5792788" y="43434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05" name="Line 37"/>
          <p:cNvSpPr>
            <a:spLocks noChangeShapeType="1"/>
          </p:cNvSpPr>
          <p:nvPr/>
        </p:nvSpPr>
        <p:spPr bwMode="auto">
          <a:xfrm flipH="1" flipV="1">
            <a:off x="6018213" y="4344988"/>
            <a:ext cx="1587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06" name="AutoShape 38"/>
          <p:cNvSpPr>
            <a:spLocks noChangeArrowheads="1"/>
          </p:cNvSpPr>
          <p:nvPr/>
        </p:nvSpPr>
        <p:spPr bwMode="auto">
          <a:xfrm>
            <a:off x="5986463" y="4311650"/>
            <a:ext cx="53975" cy="53975"/>
          </a:xfrm>
          <a:prstGeom prst="octagon">
            <a:avLst>
              <a:gd name="adj" fmla="val 2928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7207" name="Line 39"/>
          <p:cNvSpPr>
            <a:spLocks noChangeShapeType="1"/>
          </p:cNvSpPr>
          <p:nvPr/>
        </p:nvSpPr>
        <p:spPr bwMode="auto">
          <a:xfrm flipH="1">
            <a:off x="5803900" y="4722813"/>
            <a:ext cx="215900" cy="0"/>
          </a:xfrm>
          <a:prstGeom prst="line">
            <a:avLst/>
          </a:prstGeom>
          <a:noFill/>
          <a:ln w="38100">
            <a:solidFill>
              <a:srgbClr val="D60000"/>
            </a:solidFill>
            <a:round/>
            <a:headEnd type="stealth" w="sm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08" name="Text Box 40"/>
          <p:cNvSpPr txBox="1">
            <a:spLocks noChangeArrowheads="1"/>
          </p:cNvSpPr>
          <p:nvPr/>
        </p:nvSpPr>
        <p:spPr bwMode="auto">
          <a:xfrm>
            <a:off x="5386388" y="4841875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>
                <a:latin typeface="Arial" charset="0"/>
              </a:rPr>
              <a:t>6 мм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170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63650" y="5314950"/>
              <a:ext cx="2436813" cy="28575"/>
            </p14:xfrm>
          </p:contentPart>
        </mc:Choice>
        <mc:Fallback xmlns="">
          <p:pic>
            <p:nvPicPr>
              <p:cNvPr id="7170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35206" y="5204135"/>
                <a:ext cx="2493701" cy="25020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Line 2"/>
          <p:cNvSpPr>
            <a:spLocks noChangeShapeType="1"/>
          </p:cNvSpPr>
          <p:nvPr/>
        </p:nvSpPr>
        <p:spPr bwMode="auto">
          <a:xfrm>
            <a:off x="5791200" y="4724400"/>
            <a:ext cx="28797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6" name="Line 3"/>
          <p:cNvSpPr>
            <a:spLocks noChangeShapeType="1"/>
          </p:cNvSpPr>
          <p:nvPr/>
        </p:nvSpPr>
        <p:spPr bwMode="auto">
          <a:xfrm>
            <a:off x="5791200" y="2924175"/>
            <a:ext cx="0" cy="1800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7" name="Line 4"/>
          <p:cNvSpPr>
            <a:spLocks noChangeShapeType="1"/>
          </p:cNvSpPr>
          <p:nvPr/>
        </p:nvSpPr>
        <p:spPr bwMode="auto">
          <a:xfrm flipH="1">
            <a:off x="5670550" y="4343400"/>
            <a:ext cx="107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8" name="Line 5"/>
          <p:cNvSpPr>
            <a:spLocks noChangeShapeType="1"/>
          </p:cNvSpPr>
          <p:nvPr/>
        </p:nvSpPr>
        <p:spPr bwMode="auto">
          <a:xfrm flipH="1">
            <a:off x="5672138" y="3973513"/>
            <a:ext cx="107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9" name="Line 6"/>
          <p:cNvSpPr>
            <a:spLocks noChangeShapeType="1"/>
          </p:cNvSpPr>
          <p:nvPr/>
        </p:nvSpPr>
        <p:spPr bwMode="auto">
          <a:xfrm flipH="1">
            <a:off x="5672138" y="3592513"/>
            <a:ext cx="107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0" name="Line 7"/>
          <p:cNvSpPr>
            <a:spLocks noChangeShapeType="1"/>
          </p:cNvSpPr>
          <p:nvPr/>
        </p:nvSpPr>
        <p:spPr bwMode="auto">
          <a:xfrm flipH="1">
            <a:off x="5668963" y="3236913"/>
            <a:ext cx="107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1" name="Line 8"/>
          <p:cNvSpPr>
            <a:spLocks noChangeShapeType="1"/>
          </p:cNvSpPr>
          <p:nvPr/>
        </p:nvSpPr>
        <p:spPr bwMode="auto">
          <a:xfrm>
            <a:off x="8655050" y="2927350"/>
            <a:ext cx="0" cy="1800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2" name="Line 9"/>
          <p:cNvSpPr>
            <a:spLocks noChangeShapeType="1"/>
          </p:cNvSpPr>
          <p:nvPr/>
        </p:nvSpPr>
        <p:spPr bwMode="auto">
          <a:xfrm flipH="1">
            <a:off x="8643938" y="4343400"/>
            <a:ext cx="107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3" name="Line 10"/>
          <p:cNvSpPr>
            <a:spLocks noChangeShapeType="1"/>
          </p:cNvSpPr>
          <p:nvPr/>
        </p:nvSpPr>
        <p:spPr bwMode="auto">
          <a:xfrm flipH="1">
            <a:off x="8643938" y="3960813"/>
            <a:ext cx="107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4" name="Line 11"/>
          <p:cNvSpPr>
            <a:spLocks noChangeShapeType="1"/>
          </p:cNvSpPr>
          <p:nvPr/>
        </p:nvSpPr>
        <p:spPr bwMode="auto">
          <a:xfrm flipH="1">
            <a:off x="8643938" y="3235325"/>
            <a:ext cx="107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5" name="Line 12"/>
          <p:cNvSpPr>
            <a:spLocks noChangeShapeType="1"/>
          </p:cNvSpPr>
          <p:nvPr/>
        </p:nvSpPr>
        <p:spPr bwMode="auto">
          <a:xfrm flipH="1">
            <a:off x="8643938" y="3590925"/>
            <a:ext cx="107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6" name="Text Box 13"/>
          <p:cNvSpPr txBox="1">
            <a:spLocks noChangeArrowheads="1"/>
          </p:cNvSpPr>
          <p:nvPr/>
        </p:nvSpPr>
        <p:spPr bwMode="auto">
          <a:xfrm>
            <a:off x="5172075" y="45942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140</a:t>
            </a:r>
          </a:p>
        </p:txBody>
      </p:sp>
      <p:sp>
        <p:nvSpPr>
          <p:cNvPr id="8207" name="Text Box 14"/>
          <p:cNvSpPr txBox="1">
            <a:spLocks noChangeArrowheads="1"/>
          </p:cNvSpPr>
          <p:nvPr/>
        </p:nvSpPr>
        <p:spPr bwMode="auto">
          <a:xfrm>
            <a:off x="5170488" y="310197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160</a:t>
            </a:r>
          </a:p>
        </p:txBody>
      </p:sp>
      <p:sp>
        <p:nvSpPr>
          <p:cNvPr id="8208" name="Text Box 15"/>
          <p:cNvSpPr txBox="1">
            <a:spLocks noChangeArrowheads="1"/>
          </p:cNvSpPr>
          <p:nvPr/>
        </p:nvSpPr>
        <p:spPr bwMode="auto">
          <a:xfrm>
            <a:off x="5170488" y="3449638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155</a:t>
            </a:r>
          </a:p>
        </p:txBody>
      </p:sp>
      <p:sp>
        <p:nvSpPr>
          <p:cNvPr id="8209" name="Text Box 16"/>
          <p:cNvSpPr txBox="1">
            <a:spLocks noChangeArrowheads="1"/>
          </p:cNvSpPr>
          <p:nvPr/>
        </p:nvSpPr>
        <p:spPr bwMode="auto">
          <a:xfrm>
            <a:off x="5170488" y="3830638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150</a:t>
            </a:r>
          </a:p>
        </p:txBody>
      </p:sp>
      <p:sp>
        <p:nvSpPr>
          <p:cNvPr id="8210" name="Text Box 17"/>
          <p:cNvSpPr txBox="1">
            <a:spLocks noChangeArrowheads="1"/>
          </p:cNvSpPr>
          <p:nvPr/>
        </p:nvSpPr>
        <p:spPr bwMode="auto">
          <a:xfrm>
            <a:off x="5170488" y="42005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145</a:t>
            </a:r>
          </a:p>
        </p:txBody>
      </p:sp>
      <p:sp>
        <p:nvSpPr>
          <p:cNvPr id="8211" name="Text Box 18"/>
          <p:cNvSpPr txBox="1">
            <a:spLocks noChangeArrowheads="1"/>
          </p:cNvSpPr>
          <p:nvPr/>
        </p:nvSpPr>
        <p:spPr bwMode="auto">
          <a:xfrm>
            <a:off x="8577263" y="3081338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160</a:t>
            </a:r>
          </a:p>
        </p:txBody>
      </p:sp>
      <p:sp>
        <p:nvSpPr>
          <p:cNvPr id="8212" name="Text Box 19"/>
          <p:cNvSpPr txBox="1">
            <a:spLocks noChangeArrowheads="1"/>
          </p:cNvSpPr>
          <p:nvPr/>
        </p:nvSpPr>
        <p:spPr bwMode="auto">
          <a:xfrm>
            <a:off x="8577263" y="3440113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155</a:t>
            </a:r>
          </a:p>
        </p:txBody>
      </p:sp>
      <p:sp>
        <p:nvSpPr>
          <p:cNvPr id="8213" name="Text Box 20"/>
          <p:cNvSpPr txBox="1">
            <a:spLocks noChangeArrowheads="1"/>
          </p:cNvSpPr>
          <p:nvPr/>
        </p:nvSpPr>
        <p:spPr bwMode="auto">
          <a:xfrm>
            <a:off x="8589963" y="3810000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150</a:t>
            </a:r>
          </a:p>
        </p:txBody>
      </p:sp>
      <p:sp>
        <p:nvSpPr>
          <p:cNvPr id="8214" name="Text Box 21"/>
          <p:cNvSpPr txBox="1">
            <a:spLocks noChangeArrowheads="1"/>
          </p:cNvSpPr>
          <p:nvPr/>
        </p:nvSpPr>
        <p:spPr bwMode="auto">
          <a:xfrm>
            <a:off x="8591550" y="4191000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145</a:t>
            </a:r>
          </a:p>
        </p:txBody>
      </p:sp>
      <p:sp>
        <p:nvSpPr>
          <p:cNvPr id="8215" name="Text Box 22"/>
          <p:cNvSpPr txBox="1">
            <a:spLocks noChangeArrowheads="1"/>
          </p:cNvSpPr>
          <p:nvPr/>
        </p:nvSpPr>
        <p:spPr bwMode="auto">
          <a:xfrm>
            <a:off x="8589963" y="4572000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140</a:t>
            </a:r>
          </a:p>
        </p:txBody>
      </p:sp>
      <p:sp>
        <p:nvSpPr>
          <p:cNvPr id="8216" name="Text Box 23"/>
          <p:cNvSpPr txBox="1">
            <a:spLocks noChangeArrowheads="1"/>
          </p:cNvSpPr>
          <p:nvPr/>
        </p:nvSpPr>
        <p:spPr bwMode="auto">
          <a:xfrm>
            <a:off x="1219200" y="381000"/>
            <a:ext cx="7086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Определяем координаты следующей точки по линии профиля</a:t>
            </a:r>
          </a:p>
        </p:txBody>
      </p:sp>
      <p:pic>
        <p:nvPicPr>
          <p:cNvPr id="8217" name="Picture 24" descr="рисС1-2_8x1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977900"/>
            <a:ext cx="457200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8" name="Text Box 25"/>
          <p:cNvSpPr txBox="1">
            <a:spLocks noChangeArrowheads="1"/>
          </p:cNvSpPr>
          <p:nvPr/>
        </p:nvSpPr>
        <p:spPr bwMode="auto">
          <a:xfrm>
            <a:off x="360363" y="5443538"/>
            <a:ext cx="8534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Следующая горизонталь по линии профиля имеет высоту 150 м и находится на расстоянии 6 мм от точки А по карте. Таким образом, становятся известны координаты следующей точки линии профиля. Она имеет высоту 150 м и находится на расстоянии 12 мм от левой вертикальной оси.</a:t>
            </a:r>
          </a:p>
        </p:txBody>
      </p:sp>
      <p:sp>
        <p:nvSpPr>
          <p:cNvPr id="8219" name="AutoShape 27"/>
          <p:cNvSpPr>
            <a:spLocks noChangeArrowheads="1"/>
          </p:cNvSpPr>
          <p:nvPr/>
        </p:nvSpPr>
        <p:spPr bwMode="auto">
          <a:xfrm>
            <a:off x="5757863" y="4516438"/>
            <a:ext cx="71437" cy="71437"/>
          </a:xfrm>
          <a:prstGeom prst="octagon">
            <a:avLst>
              <a:gd name="adj" fmla="val 29287"/>
            </a:avLst>
          </a:prstGeom>
          <a:solidFill>
            <a:srgbClr val="D60000"/>
          </a:solidFill>
          <a:ln w="9525">
            <a:solidFill>
              <a:srgbClr val="D6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20" name="AutoShape 28"/>
          <p:cNvSpPr>
            <a:spLocks noChangeArrowheads="1"/>
          </p:cNvSpPr>
          <p:nvPr/>
        </p:nvSpPr>
        <p:spPr bwMode="auto">
          <a:xfrm>
            <a:off x="8621713" y="3549650"/>
            <a:ext cx="71437" cy="71438"/>
          </a:xfrm>
          <a:prstGeom prst="octagon">
            <a:avLst>
              <a:gd name="adj" fmla="val 29287"/>
            </a:avLst>
          </a:prstGeom>
          <a:solidFill>
            <a:srgbClr val="D60000"/>
          </a:solidFill>
          <a:ln w="9525">
            <a:solidFill>
              <a:srgbClr val="D6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21" name="Text Box 29"/>
          <p:cNvSpPr txBox="1">
            <a:spLocks noChangeArrowheads="1"/>
          </p:cNvSpPr>
          <p:nvPr/>
        </p:nvSpPr>
        <p:spPr bwMode="auto">
          <a:xfrm>
            <a:off x="5486400" y="4419600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 b="1">
                <a:solidFill>
                  <a:srgbClr val="D60000"/>
                </a:solidFill>
                <a:latin typeface="Arial" charset="0"/>
              </a:rPr>
              <a:t>А</a:t>
            </a:r>
          </a:p>
        </p:txBody>
      </p:sp>
      <p:sp>
        <p:nvSpPr>
          <p:cNvPr id="8222" name="Text Box 30"/>
          <p:cNvSpPr txBox="1">
            <a:spLocks noChangeArrowheads="1"/>
          </p:cNvSpPr>
          <p:nvPr/>
        </p:nvSpPr>
        <p:spPr bwMode="auto">
          <a:xfrm>
            <a:off x="8589963" y="3538538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 b="1">
                <a:solidFill>
                  <a:srgbClr val="D60000"/>
                </a:solidFill>
                <a:latin typeface="Arial" charset="0"/>
              </a:rPr>
              <a:t>В</a:t>
            </a:r>
          </a:p>
        </p:txBody>
      </p:sp>
      <p:sp>
        <p:nvSpPr>
          <p:cNvPr id="8223" name="Line 31"/>
          <p:cNvSpPr>
            <a:spLocks noChangeShapeType="1"/>
          </p:cNvSpPr>
          <p:nvPr/>
        </p:nvSpPr>
        <p:spPr bwMode="auto">
          <a:xfrm>
            <a:off x="1524000" y="1752600"/>
            <a:ext cx="1905000" cy="0"/>
          </a:xfrm>
          <a:prstGeom prst="line">
            <a:avLst/>
          </a:prstGeom>
          <a:noFill/>
          <a:ln w="25400">
            <a:solidFill>
              <a:srgbClr val="FFB7B7"/>
            </a:solidFill>
            <a:round/>
            <a:headEnd type="none" w="sm" len="lg"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24" name="Line 32"/>
          <p:cNvSpPr>
            <a:spLocks noChangeShapeType="1"/>
          </p:cNvSpPr>
          <p:nvPr/>
        </p:nvSpPr>
        <p:spPr bwMode="auto">
          <a:xfrm>
            <a:off x="1524000" y="1752600"/>
            <a:ext cx="215900" cy="0"/>
          </a:xfrm>
          <a:prstGeom prst="line">
            <a:avLst/>
          </a:prstGeom>
          <a:noFill/>
          <a:ln w="25400">
            <a:solidFill>
              <a:srgbClr val="D6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25" name="Line 33"/>
          <p:cNvSpPr>
            <a:spLocks noChangeShapeType="1"/>
          </p:cNvSpPr>
          <p:nvPr/>
        </p:nvSpPr>
        <p:spPr bwMode="auto">
          <a:xfrm>
            <a:off x="544513" y="457200"/>
            <a:ext cx="1219200" cy="1295400"/>
          </a:xfrm>
          <a:prstGeom prst="line">
            <a:avLst/>
          </a:prstGeom>
          <a:noFill/>
          <a:ln w="25400">
            <a:solidFill>
              <a:srgbClr val="D60000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26" name="Text Box 34"/>
          <p:cNvSpPr txBox="1">
            <a:spLocks noChangeArrowheads="1"/>
          </p:cNvSpPr>
          <p:nvPr/>
        </p:nvSpPr>
        <p:spPr bwMode="auto">
          <a:xfrm>
            <a:off x="349250" y="1524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>
                <a:solidFill>
                  <a:srgbClr val="D60000"/>
                </a:solidFill>
                <a:latin typeface="Arial" charset="0"/>
              </a:rPr>
              <a:t>6 мм</a:t>
            </a:r>
          </a:p>
        </p:txBody>
      </p:sp>
      <p:sp>
        <p:nvSpPr>
          <p:cNvPr id="8227" name="Line 35"/>
          <p:cNvSpPr>
            <a:spLocks noChangeShapeType="1"/>
          </p:cNvSpPr>
          <p:nvPr/>
        </p:nvSpPr>
        <p:spPr bwMode="auto">
          <a:xfrm>
            <a:off x="533400" y="457200"/>
            <a:ext cx="533400" cy="0"/>
          </a:xfrm>
          <a:prstGeom prst="line">
            <a:avLst/>
          </a:prstGeom>
          <a:noFill/>
          <a:ln w="25400">
            <a:solidFill>
              <a:srgbClr val="D6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28" name="AutoShape 38"/>
          <p:cNvSpPr>
            <a:spLocks noChangeArrowheads="1"/>
          </p:cNvSpPr>
          <p:nvPr/>
        </p:nvSpPr>
        <p:spPr bwMode="auto">
          <a:xfrm>
            <a:off x="5986463" y="4311650"/>
            <a:ext cx="53975" cy="53975"/>
          </a:xfrm>
          <a:prstGeom prst="octagon">
            <a:avLst>
              <a:gd name="adj" fmla="val 2928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8229" name="Line 39"/>
          <p:cNvSpPr>
            <a:spLocks noChangeShapeType="1"/>
          </p:cNvSpPr>
          <p:nvPr/>
        </p:nvSpPr>
        <p:spPr bwMode="auto">
          <a:xfrm flipH="1">
            <a:off x="5794375" y="4721225"/>
            <a:ext cx="431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sm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30" name="Text Box 40"/>
          <p:cNvSpPr txBox="1">
            <a:spLocks noChangeArrowheads="1"/>
          </p:cNvSpPr>
          <p:nvPr/>
        </p:nvSpPr>
        <p:spPr bwMode="auto">
          <a:xfrm>
            <a:off x="5435600" y="4876800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>
                <a:latin typeface="Arial" charset="0"/>
              </a:rPr>
              <a:t>12 мм</a:t>
            </a:r>
          </a:p>
        </p:txBody>
      </p:sp>
      <p:sp>
        <p:nvSpPr>
          <p:cNvPr id="8231" name="Line 41"/>
          <p:cNvSpPr>
            <a:spLocks noChangeShapeType="1"/>
          </p:cNvSpPr>
          <p:nvPr/>
        </p:nvSpPr>
        <p:spPr bwMode="auto">
          <a:xfrm>
            <a:off x="5789613" y="397351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32" name="Line 42"/>
          <p:cNvSpPr>
            <a:spLocks noChangeShapeType="1"/>
          </p:cNvSpPr>
          <p:nvPr/>
        </p:nvSpPr>
        <p:spPr bwMode="auto">
          <a:xfrm flipH="1" flipV="1">
            <a:off x="6213475" y="3987800"/>
            <a:ext cx="1588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33" name="AutoShape 43"/>
          <p:cNvSpPr>
            <a:spLocks noChangeArrowheads="1"/>
          </p:cNvSpPr>
          <p:nvPr/>
        </p:nvSpPr>
        <p:spPr bwMode="auto">
          <a:xfrm>
            <a:off x="6172200" y="3962400"/>
            <a:ext cx="53975" cy="53975"/>
          </a:xfrm>
          <a:prstGeom prst="octagon">
            <a:avLst>
              <a:gd name="adj" fmla="val 2928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194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63650" y="5314950"/>
              <a:ext cx="2436813" cy="28575"/>
            </p14:xfrm>
          </p:contentPart>
        </mc:Choice>
        <mc:Fallback xmlns="">
          <p:pic>
            <p:nvPicPr>
              <p:cNvPr id="8194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35206" y="5204135"/>
                <a:ext cx="2493701" cy="25020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Line 2"/>
          <p:cNvSpPr>
            <a:spLocks noChangeShapeType="1"/>
          </p:cNvSpPr>
          <p:nvPr/>
        </p:nvSpPr>
        <p:spPr bwMode="auto">
          <a:xfrm>
            <a:off x="5791200" y="4724400"/>
            <a:ext cx="28797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0" name="Line 3"/>
          <p:cNvSpPr>
            <a:spLocks noChangeShapeType="1"/>
          </p:cNvSpPr>
          <p:nvPr/>
        </p:nvSpPr>
        <p:spPr bwMode="auto">
          <a:xfrm>
            <a:off x="5791200" y="2924175"/>
            <a:ext cx="0" cy="1800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1" name="Line 4"/>
          <p:cNvSpPr>
            <a:spLocks noChangeShapeType="1"/>
          </p:cNvSpPr>
          <p:nvPr/>
        </p:nvSpPr>
        <p:spPr bwMode="auto">
          <a:xfrm flipH="1">
            <a:off x="5670550" y="4343400"/>
            <a:ext cx="107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2" name="Line 5"/>
          <p:cNvSpPr>
            <a:spLocks noChangeShapeType="1"/>
          </p:cNvSpPr>
          <p:nvPr/>
        </p:nvSpPr>
        <p:spPr bwMode="auto">
          <a:xfrm flipH="1">
            <a:off x="5672138" y="3973513"/>
            <a:ext cx="107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3" name="Line 6"/>
          <p:cNvSpPr>
            <a:spLocks noChangeShapeType="1"/>
          </p:cNvSpPr>
          <p:nvPr/>
        </p:nvSpPr>
        <p:spPr bwMode="auto">
          <a:xfrm flipH="1">
            <a:off x="5672138" y="3592513"/>
            <a:ext cx="107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4" name="Line 7"/>
          <p:cNvSpPr>
            <a:spLocks noChangeShapeType="1"/>
          </p:cNvSpPr>
          <p:nvPr/>
        </p:nvSpPr>
        <p:spPr bwMode="auto">
          <a:xfrm flipH="1">
            <a:off x="5668963" y="3236913"/>
            <a:ext cx="107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5" name="Line 8"/>
          <p:cNvSpPr>
            <a:spLocks noChangeShapeType="1"/>
          </p:cNvSpPr>
          <p:nvPr/>
        </p:nvSpPr>
        <p:spPr bwMode="auto">
          <a:xfrm>
            <a:off x="8655050" y="2927350"/>
            <a:ext cx="0" cy="1800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6" name="Line 9"/>
          <p:cNvSpPr>
            <a:spLocks noChangeShapeType="1"/>
          </p:cNvSpPr>
          <p:nvPr/>
        </p:nvSpPr>
        <p:spPr bwMode="auto">
          <a:xfrm flipH="1">
            <a:off x="8643938" y="4343400"/>
            <a:ext cx="107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7" name="Line 10"/>
          <p:cNvSpPr>
            <a:spLocks noChangeShapeType="1"/>
          </p:cNvSpPr>
          <p:nvPr/>
        </p:nvSpPr>
        <p:spPr bwMode="auto">
          <a:xfrm flipH="1">
            <a:off x="8643938" y="3960813"/>
            <a:ext cx="107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8" name="Line 11"/>
          <p:cNvSpPr>
            <a:spLocks noChangeShapeType="1"/>
          </p:cNvSpPr>
          <p:nvPr/>
        </p:nvSpPr>
        <p:spPr bwMode="auto">
          <a:xfrm flipH="1">
            <a:off x="8643938" y="3235325"/>
            <a:ext cx="107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9" name="Line 12"/>
          <p:cNvSpPr>
            <a:spLocks noChangeShapeType="1"/>
          </p:cNvSpPr>
          <p:nvPr/>
        </p:nvSpPr>
        <p:spPr bwMode="auto">
          <a:xfrm flipH="1">
            <a:off x="8643938" y="3590925"/>
            <a:ext cx="107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30" name="Text Box 13"/>
          <p:cNvSpPr txBox="1">
            <a:spLocks noChangeArrowheads="1"/>
          </p:cNvSpPr>
          <p:nvPr/>
        </p:nvSpPr>
        <p:spPr bwMode="auto">
          <a:xfrm>
            <a:off x="5172075" y="45942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140</a:t>
            </a:r>
          </a:p>
        </p:txBody>
      </p:sp>
      <p:sp>
        <p:nvSpPr>
          <p:cNvPr id="9231" name="Text Box 14"/>
          <p:cNvSpPr txBox="1">
            <a:spLocks noChangeArrowheads="1"/>
          </p:cNvSpPr>
          <p:nvPr/>
        </p:nvSpPr>
        <p:spPr bwMode="auto">
          <a:xfrm>
            <a:off x="5170488" y="310197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160</a:t>
            </a:r>
          </a:p>
        </p:txBody>
      </p:sp>
      <p:sp>
        <p:nvSpPr>
          <p:cNvPr id="9232" name="Text Box 15"/>
          <p:cNvSpPr txBox="1">
            <a:spLocks noChangeArrowheads="1"/>
          </p:cNvSpPr>
          <p:nvPr/>
        </p:nvSpPr>
        <p:spPr bwMode="auto">
          <a:xfrm>
            <a:off x="5170488" y="3449638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155</a:t>
            </a:r>
          </a:p>
        </p:txBody>
      </p:sp>
      <p:sp>
        <p:nvSpPr>
          <p:cNvPr id="9233" name="Text Box 16"/>
          <p:cNvSpPr txBox="1">
            <a:spLocks noChangeArrowheads="1"/>
          </p:cNvSpPr>
          <p:nvPr/>
        </p:nvSpPr>
        <p:spPr bwMode="auto">
          <a:xfrm>
            <a:off x="5170488" y="3830638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150</a:t>
            </a:r>
          </a:p>
        </p:txBody>
      </p:sp>
      <p:sp>
        <p:nvSpPr>
          <p:cNvPr id="9234" name="Text Box 17"/>
          <p:cNvSpPr txBox="1">
            <a:spLocks noChangeArrowheads="1"/>
          </p:cNvSpPr>
          <p:nvPr/>
        </p:nvSpPr>
        <p:spPr bwMode="auto">
          <a:xfrm>
            <a:off x="5170488" y="42005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145</a:t>
            </a:r>
          </a:p>
        </p:txBody>
      </p:sp>
      <p:sp>
        <p:nvSpPr>
          <p:cNvPr id="9235" name="Text Box 18"/>
          <p:cNvSpPr txBox="1">
            <a:spLocks noChangeArrowheads="1"/>
          </p:cNvSpPr>
          <p:nvPr/>
        </p:nvSpPr>
        <p:spPr bwMode="auto">
          <a:xfrm>
            <a:off x="8577263" y="3081338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160</a:t>
            </a:r>
          </a:p>
        </p:txBody>
      </p:sp>
      <p:sp>
        <p:nvSpPr>
          <p:cNvPr id="9236" name="Text Box 19"/>
          <p:cNvSpPr txBox="1">
            <a:spLocks noChangeArrowheads="1"/>
          </p:cNvSpPr>
          <p:nvPr/>
        </p:nvSpPr>
        <p:spPr bwMode="auto">
          <a:xfrm>
            <a:off x="8577263" y="3440113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155</a:t>
            </a:r>
          </a:p>
        </p:txBody>
      </p:sp>
      <p:sp>
        <p:nvSpPr>
          <p:cNvPr id="9237" name="Text Box 20"/>
          <p:cNvSpPr txBox="1">
            <a:spLocks noChangeArrowheads="1"/>
          </p:cNvSpPr>
          <p:nvPr/>
        </p:nvSpPr>
        <p:spPr bwMode="auto">
          <a:xfrm>
            <a:off x="8589963" y="3810000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150</a:t>
            </a:r>
          </a:p>
        </p:txBody>
      </p:sp>
      <p:sp>
        <p:nvSpPr>
          <p:cNvPr id="9238" name="Text Box 21"/>
          <p:cNvSpPr txBox="1">
            <a:spLocks noChangeArrowheads="1"/>
          </p:cNvSpPr>
          <p:nvPr/>
        </p:nvSpPr>
        <p:spPr bwMode="auto">
          <a:xfrm>
            <a:off x="8591550" y="4191000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145</a:t>
            </a:r>
          </a:p>
        </p:txBody>
      </p:sp>
      <p:sp>
        <p:nvSpPr>
          <p:cNvPr id="9239" name="Text Box 22"/>
          <p:cNvSpPr txBox="1">
            <a:spLocks noChangeArrowheads="1"/>
          </p:cNvSpPr>
          <p:nvPr/>
        </p:nvSpPr>
        <p:spPr bwMode="auto">
          <a:xfrm>
            <a:off x="8589963" y="4572000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140</a:t>
            </a:r>
          </a:p>
        </p:txBody>
      </p:sp>
      <p:sp>
        <p:nvSpPr>
          <p:cNvPr id="9240" name="Text Box 23"/>
          <p:cNvSpPr txBox="1">
            <a:spLocks noChangeArrowheads="1"/>
          </p:cNvSpPr>
          <p:nvPr/>
        </p:nvSpPr>
        <p:spPr bwMode="auto">
          <a:xfrm>
            <a:off x="1219200" y="381000"/>
            <a:ext cx="7086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Определяем координаты следующей точки по линии профиля</a:t>
            </a:r>
          </a:p>
        </p:txBody>
      </p:sp>
      <p:pic>
        <p:nvPicPr>
          <p:cNvPr id="9241" name="Picture 24" descr="рисС1-2_8x1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977900"/>
            <a:ext cx="457200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2" name="Text Box 25"/>
          <p:cNvSpPr txBox="1">
            <a:spLocks noChangeArrowheads="1"/>
          </p:cNvSpPr>
          <p:nvPr/>
        </p:nvSpPr>
        <p:spPr bwMode="auto">
          <a:xfrm>
            <a:off x="360363" y="5443538"/>
            <a:ext cx="8534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Следующая горизонталь по линии профиля имеет высоту 155 м и находится на расстоянии 24 мм от точки А по карте. Таким образом, становятся известны координаты следующей точки линии профиля. Она имеет высоту 155 м и находится на расстоянии 48 мм от левой вертикальной оси.</a:t>
            </a:r>
          </a:p>
        </p:txBody>
      </p:sp>
      <p:sp>
        <p:nvSpPr>
          <p:cNvPr id="9243" name="AutoShape 27"/>
          <p:cNvSpPr>
            <a:spLocks noChangeArrowheads="1"/>
          </p:cNvSpPr>
          <p:nvPr/>
        </p:nvSpPr>
        <p:spPr bwMode="auto">
          <a:xfrm>
            <a:off x="5757863" y="4516438"/>
            <a:ext cx="71437" cy="71437"/>
          </a:xfrm>
          <a:prstGeom prst="octagon">
            <a:avLst>
              <a:gd name="adj" fmla="val 29287"/>
            </a:avLst>
          </a:prstGeom>
          <a:solidFill>
            <a:srgbClr val="D60000"/>
          </a:solidFill>
          <a:ln w="9525">
            <a:solidFill>
              <a:srgbClr val="D6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44" name="AutoShape 28"/>
          <p:cNvSpPr>
            <a:spLocks noChangeArrowheads="1"/>
          </p:cNvSpPr>
          <p:nvPr/>
        </p:nvSpPr>
        <p:spPr bwMode="auto">
          <a:xfrm>
            <a:off x="8621713" y="3549650"/>
            <a:ext cx="71437" cy="71438"/>
          </a:xfrm>
          <a:prstGeom prst="octagon">
            <a:avLst>
              <a:gd name="adj" fmla="val 29287"/>
            </a:avLst>
          </a:prstGeom>
          <a:solidFill>
            <a:srgbClr val="D60000"/>
          </a:solidFill>
          <a:ln w="9525">
            <a:solidFill>
              <a:srgbClr val="D6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45" name="Text Box 29"/>
          <p:cNvSpPr txBox="1">
            <a:spLocks noChangeArrowheads="1"/>
          </p:cNvSpPr>
          <p:nvPr/>
        </p:nvSpPr>
        <p:spPr bwMode="auto">
          <a:xfrm>
            <a:off x="5486400" y="4419600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 b="1">
                <a:solidFill>
                  <a:srgbClr val="D60000"/>
                </a:solidFill>
                <a:latin typeface="Arial" charset="0"/>
              </a:rPr>
              <a:t>А</a:t>
            </a:r>
          </a:p>
        </p:txBody>
      </p:sp>
      <p:sp>
        <p:nvSpPr>
          <p:cNvPr id="9246" name="Text Box 30"/>
          <p:cNvSpPr txBox="1">
            <a:spLocks noChangeArrowheads="1"/>
          </p:cNvSpPr>
          <p:nvPr/>
        </p:nvSpPr>
        <p:spPr bwMode="auto">
          <a:xfrm>
            <a:off x="8589963" y="3538538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 b="1">
                <a:solidFill>
                  <a:srgbClr val="D60000"/>
                </a:solidFill>
                <a:latin typeface="Arial" charset="0"/>
              </a:rPr>
              <a:t>В</a:t>
            </a:r>
          </a:p>
        </p:txBody>
      </p:sp>
      <p:sp>
        <p:nvSpPr>
          <p:cNvPr id="9247" name="Line 31"/>
          <p:cNvSpPr>
            <a:spLocks noChangeShapeType="1"/>
          </p:cNvSpPr>
          <p:nvPr/>
        </p:nvSpPr>
        <p:spPr bwMode="auto">
          <a:xfrm>
            <a:off x="1524000" y="1752600"/>
            <a:ext cx="1905000" cy="0"/>
          </a:xfrm>
          <a:prstGeom prst="line">
            <a:avLst/>
          </a:prstGeom>
          <a:noFill/>
          <a:ln w="25400">
            <a:solidFill>
              <a:srgbClr val="FFB7B7"/>
            </a:solidFill>
            <a:round/>
            <a:headEnd type="none" w="sm" len="lg"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48" name="Line 32"/>
          <p:cNvSpPr>
            <a:spLocks noChangeShapeType="1"/>
          </p:cNvSpPr>
          <p:nvPr/>
        </p:nvSpPr>
        <p:spPr bwMode="auto">
          <a:xfrm>
            <a:off x="1524000" y="1752600"/>
            <a:ext cx="1079500" cy="0"/>
          </a:xfrm>
          <a:prstGeom prst="line">
            <a:avLst/>
          </a:prstGeom>
          <a:noFill/>
          <a:ln w="25400">
            <a:solidFill>
              <a:srgbClr val="D6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49" name="Line 33"/>
          <p:cNvSpPr>
            <a:spLocks noChangeShapeType="1"/>
          </p:cNvSpPr>
          <p:nvPr/>
        </p:nvSpPr>
        <p:spPr bwMode="auto">
          <a:xfrm>
            <a:off x="565150" y="457200"/>
            <a:ext cx="2046288" cy="1295400"/>
          </a:xfrm>
          <a:prstGeom prst="line">
            <a:avLst/>
          </a:prstGeom>
          <a:noFill/>
          <a:ln w="25400">
            <a:solidFill>
              <a:srgbClr val="D60000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50" name="Text Box 34"/>
          <p:cNvSpPr txBox="1">
            <a:spLocks noChangeArrowheads="1"/>
          </p:cNvSpPr>
          <p:nvPr/>
        </p:nvSpPr>
        <p:spPr bwMode="auto">
          <a:xfrm>
            <a:off x="271463" y="119063"/>
            <a:ext cx="1098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>
                <a:solidFill>
                  <a:srgbClr val="D60000"/>
                </a:solidFill>
                <a:latin typeface="Arial" charset="0"/>
              </a:rPr>
              <a:t>24 мм</a:t>
            </a:r>
          </a:p>
        </p:txBody>
      </p:sp>
      <p:sp>
        <p:nvSpPr>
          <p:cNvPr id="9251" name="Line 35"/>
          <p:cNvSpPr>
            <a:spLocks noChangeShapeType="1"/>
          </p:cNvSpPr>
          <p:nvPr/>
        </p:nvSpPr>
        <p:spPr bwMode="auto">
          <a:xfrm>
            <a:off x="555625" y="446088"/>
            <a:ext cx="533400" cy="0"/>
          </a:xfrm>
          <a:prstGeom prst="line">
            <a:avLst/>
          </a:prstGeom>
          <a:noFill/>
          <a:ln w="25400">
            <a:solidFill>
              <a:srgbClr val="D6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52" name="AutoShape 36"/>
          <p:cNvSpPr>
            <a:spLocks noChangeArrowheads="1"/>
          </p:cNvSpPr>
          <p:nvPr/>
        </p:nvSpPr>
        <p:spPr bwMode="auto">
          <a:xfrm>
            <a:off x="5986463" y="4311650"/>
            <a:ext cx="53975" cy="53975"/>
          </a:xfrm>
          <a:prstGeom prst="octagon">
            <a:avLst>
              <a:gd name="adj" fmla="val 2928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9253" name="Line 37"/>
          <p:cNvSpPr>
            <a:spLocks noChangeShapeType="1"/>
          </p:cNvSpPr>
          <p:nvPr/>
        </p:nvSpPr>
        <p:spPr bwMode="auto">
          <a:xfrm flipH="1">
            <a:off x="5781675" y="4724400"/>
            <a:ext cx="172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sm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54" name="Text Box 38"/>
          <p:cNvSpPr txBox="1">
            <a:spLocks noChangeArrowheads="1"/>
          </p:cNvSpPr>
          <p:nvPr/>
        </p:nvSpPr>
        <p:spPr bwMode="auto">
          <a:xfrm>
            <a:off x="6019800" y="4800600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>
                <a:latin typeface="Arial" charset="0"/>
              </a:rPr>
              <a:t>48 мм</a:t>
            </a:r>
          </a:p>
        </p:txBody>
      </p:sp>
      <p:sp>
        <p:nvSpPr>
          <p:cNvPr id="9255" name="Line 39"/>
          <p:cNvSpPr>
            <a:spLocks noChangeShapeType="1"/>
          </p:cNvSpPr>
          <p:nvPr/>
        </p:nvSpPr>
        <p:spPr bwMode="auto">
          <a:xfrm>
            <a:off x="5786438" y="3592513"/>
            <a:ext cx="172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56" name="Line 40"/>
          <p:cNvSpPr>
            <a:spLocks noChangeShapeType="1"/>
          </p:cNvSpPr>
          <p:nvPr/>
        </p:nvSpPr>
        <p:spPr bwMode="auto">
          <a:xfrm flipH="1" flipV="1">
            <a:off x="7488238" y="3571875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57" name="AutoShape 41"/>
          <p:cNvSpPr>
            <a:spLocks noChangeArrowheads="1"/>
          </p:cNvSpPr>
          <p:nvPr/>
        </p:nvSpPr>
        <p:spPr bwMode="auto">
          <a:xfrm>
            <a:off x="6172200" y="3962400"/>
            <a:ext cx="53975" cy="53975"/>
          </a:xfrm>
          <a:prstGeom prst="octagon">
            <a:avLst>
              <a:gd name="adj" fmla="val 2928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9258" name="AutoShape 42"/>
          <p:cNvSpPr>
            <a:spLocks noChangeArrowheads="1"/>
          </p:cNvSpPr>
          <p:nvPr/>
        </p:nvSpPr>
        <p:spPr bwMode="auto">
          <a:xfrm>
            <a:off x="7467600" y="3560763"/>
            <a:ext cx="53975" cy="53975"/>
          </a:xfrm>
          <a:prstGeom prst="octagon">
            <a:avLst>
              <a:gd name="adj" fmla="val 2928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218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63650" y="5314950"/>
              <a:ext cx="2436813" cy="28575"/>
            </p14:xfrm>
          </p:contentPart>
        </mc:Choice>
        <mc:Fallback xmlns="">
          <p:pic>
            <p:nvPicPr>
              <p:cNvPr id="9218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35206" y="5204135"/>
                <a:ext cx="2493701" cy="25020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Line 2"/>
          <p:cNvSpPr>
            <a:spLocks noChangeShapeType="1"/>
          </p:cNvSpPr>
          <p:nvPr/>
        </p:nvSpPr>
        <p:spPr bwMode="auto">
          <a:xfrm>
            <a:off x="5791200" y="4724400"/>
            <a:ext cx="28797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44" name="Line 3"/>
          <p:cNvSpPr>
            <a:spLocks noChangeShapeType="1"/>
          </p:cNvSpPr>
          <p:nvPr/>
        </p:nvSpPr>
        <p:spPr bwMode="auto">
          <a:xfrm>
            <a:off x="5791200" y="2924175"/>
            <a:ext cx="0" cy="1800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45" name="Line 4"/>
          <p:cNvSpPr>
            <a:spLocks noChangeShapeType="1"/>
          </p:cNvSpPr>
          <p:nvPr/>
        </p:nvSpPr>
        <p:spPr bwMode="auto">
          <a:xfrm flipH="1">
            <a:off x="5670550" y="4343400"/>
            <a:ext cx="107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46" name="Line 5"/>
          <p:cNvSpPr>
            <a:spLocks noChangeShapeType="1"/>
          </p:cNvSpPr>
          <p:nvPr/>
        </p:nvSpPr>
        <p:spPr bwMode="auto">
          <a:xfrm flipH="1">
            <a:off x="5672138" y="3973513"/>
            <a:ext cx="107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47" name="Line 6"/>
          <p:cNvSpPr>
            <a:spLocks noChangeShapeType="1"/>
          </p:cNvSpPr>
          <p:nvPr/>
        </p:nvSpPr>
        <p:spPr bwMode="auto">
          <a:xfrm flipH="1">
            <a:off x="5672138" y="3592513"/>
            <a:ext cx="107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48" name="Line 7"/>
          <p:cNvSpPr>
            <a:spLocks noChangeShapeType="1"/>
          </p:cNvSpPr>
          <p:nvPr/>
        </p:nvSpPr>
        <p:spPr bwMode="auto">
          <a:xfrm flipH="1">
            <a:off x="5668963" y="3236913"/>
            <a:ext cx="107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49" name="Line 8"/>
          <p:cNvSpPr>
            <a:spLocks noChangeShapeType="1"/>
          </p:cNvSpPr>
          <p:nvPr/>
        </p:nvSpPr>
        <p:spPr bwMode="auto">
          <a:xfrm>
            <a:off x="8655050" y="2927350"/>
            <a:ext cx="0" cy="1800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0" name="Line 9"/>
          <p:cNvSpPr>
            <a:spLocks noChangeShapeType="1"/>
          </p:cNvSpPr>
          <p:nvPr/>
        </p:nvSpPr>
        <p:spPr bwMode="auto">
          <a:xfrm flipH="1">
            <a:off x="8643938" y="4343400"/>
            <a:ext cx="107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1" name="Line 10"/>
          <p:cNvSpPr>
            <a:spLocks noChangeShapeType="1"/>
          </p:cNvSpPr>
          <p:nvPr/>
        </p:nvSpPr>
        <p:spPr bwMode="auto">
          <a:xfrm flipH="1">
            <a:off x="8643938" y="3960813"/>
            <a:ext cx="107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2" name="Line 11"/>
          <p:cNvSpPr>
            <a:spLocks noChangeShapeType="1"/>
          </p:cNvSpPr>
          <p:nvPr/>
        </p:nvSpPr>
        <p:spPr bwMode="auto">
          <a:xfrm flipH="1">
            <a:off x="8643938" y="3235325"/>
            <a:ext cx="107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3" name="Line 12"/>
          <p:cNvSpPr>
            <a:spLocks noChangeShapeType="1"/>
          </p:cNvSpPr>
          <p:nvPr/>
        </p:nvSpPr>
        <p:spPr bwMode="auto">
          <a:xfrm flipH="1">
            <a:off x="8643938" y="3590925"/>
            <a:ext cx="107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4" name="Text Box 13"/>
          <p:cNvSpPr txBox="1">
            <a:spLocks noChangeArrowheads="1"/>
          </p:cNvSpPr>
          <p:nvPr/>
        </p:nvSpPr>
        <p:spPr bwMode="auto">
          <a:xfrm>
            <a:off x="5172075" y="45942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140</a:t>
            </a:r>
          </a:p>
        </p:txBody>
      </p:sp>
      <p:sp>
        <p:nvSpPr>
          <p:cNvPr id="10255" name="Text Box 14"/>
          <p:cNvSpPr txBox="1">
            <a:spLocks noChangeArrowheads="1"/>
          </p:cNvSpPr>
          <p:nvPr/>
        </p:nvSpPr>
        <p:spPr bwMode="auto">
          <a:xfrm>
            <a:off x="5170488" y="310197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160</a:t>
            </a:r>
          </a:p>
        </p:txBody>
      </p:sp>
      <p:sp>
        <p:nvSpPr>
          <p:cNvPr id="10256" name="Text Box 15"/>
          <p:cNvSpPr txBox="1">
            <a:spLocks noChangeArrowheads="1"/>
          </p:cNvSpPr>
          <p:nvPr/>
        </p:nvSpPr>
        <p:spPr bwMode="auto">
          <a:xfrm>
            <a:off x="5170488" y="3449638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155</a:t>
            </a:r>
          </a:p>
        </p:txBody>
      </p:sp>
      <p:sp>
        <p:nvSpPr>
          <p:cNvPr id="10257" name="Text Box 16"/>
          <p:cNvSpPr txBox="1">
            <a:spLocks noChangeArrowheads="1"/>
          </p:cNvSpPr>
          <p:nvPr/>
        </p:nvSpPr>
        <p:spPr bwMode="auto">
          <a:xfrm>
            <a:off x="5170488" y="3830638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150</a:t>
            </a:r>
          </a:p>
        </p:txBody>
      </p:sp>
      <p:sp>
        <p:nvSpPr>
          <p:cNvPr id="10258" name="Text Box 17"/>
          <p:cNvSpPr txBox="1">
            <a:spLocks noChangeArrowheads="1"/>
          </p:cNvSpPr>
          <p:nvPr/>
        </p:nvSpPr>
        <p:spPr bwMode="auto">
          <a:xfrm>
            <a:off x="5170488" y="42005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145</a:t>
            </a:r>
          </a:p>
        </p:txBody>
      </p:sp>
      <p:sp>
        <p:nvSpPr>
          <p:cNvPr id="10259" name="Text Box 18"/>
          <p:cNvSpPr txBox="1">
            <a:spLocks noChangeArrowheads="1"/>
          </p:cNvSpPr>
          <p:nvPr/>
        </p:nvSpPr>
        <p:spPr bwMode="auto">
          <a:xfrm>
            <a:off x="8577263" y="3081338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160</a:t>
            </a:r>
          </a:p>
        </p:txBody>
      </p:sp>
      <p:sp>
        <p:nvSpPr>
          <p:cNvPr id="10260" name="Text Box 19"/>
          <p:cNvSpPr txBox="1">
            <a:spLocks noChangeArrowheads="1"/>
          </p:cNvSpPr>
          <p:nvPr/>
        </p:nvSpPr>
        <p:spPr bwMode="auto">
          <a:xfrm>
            <a:off x="8577263" y="3440113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155</a:t>
            </a:r>
          </a:p>
        </p:txBody>
      </p:sp>
      <p:sp>
        <p:nvSpPr>
          <p:cNvPr id="10261" name="Text Box 20"/>
          <p:cNvSpPr txBox="1">
            <a:spLocks noChangeArrowheads="1"/>
          </p:cNvSpPr>
          <p:nvPr/>
        </p:nvSpPr>
        <p:spPr bwMode="auto">
          <a:xfrm>
            <a:off x="8589963" y="3810000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150</a:t>
            </a:r>
          </a:p>
        </p:txBody>
      </p:sp>
      <p:sp>
        <p:nvSpPr>
          <p:cNvPr id="10262" name="Text Box 21"/>
          <p:cNvSpPr txBox="1">
            <a:spLocks noChangeArrowheads="1"/>
          </p:cNvSpPr>
          <p:nvPr/>
        </p:nvSpPr>
        <p:spPr bwMode="auto">
          <a:xfrm>
            <a:off x="8591550" y="4191000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145</a:t>
            </a:r>
          </a:p>
        </p:txBody>
      </p:sp>
      <p:sp>
        <p:nvSpPr>
          <p:cNvPr id="10263" name="Text Box 22"/>
          <p:cNvSpPr txBox="1">
            <a:spLocks noChangeArrowheads="1"/>
          </p:cNvSpPr>
          <p:nvPr/>
        </p:nvSpPr>
        <p:spPr bwMode="auto">
          <a:xfrm>
            <a:off x="8589963" y="4572000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140</a:t>
            </a:r>
          </a:p>
        </p:txBody>
      </p:sp>
      <p:sp>
        <p:nvSpPr>
          <p:cNvPr id="10264" name="Text Box 23"/>
          <p:cNvSpPr txBox="1">
            <a:spLocks noChangeArrowheads="1"/>
          </p:cNvSpPr>
          <p:nvPr/>
        </p:nvSpPr>
        <p:spPr bwMode="auto">
          <a:xfrm>
            <a:off x="1219200" y="292100"/>
            <a:ext cx="7086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Определяем координаты колодца с ветряным двигателем</a:t>
            </a:r>
          </a:p>
        </p:txBody>
      </p:sp>
      <p:pic>
        <p:nvPicPr>
          <p:cNvPr id="10265" name="Picture 24" descr="рисС1-2_8x1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866775"/>
            <a:ext cx="457200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6" name="Text Box 25"/>
          <p:cNvSpPr txBox="1">
            <a:spLocks noChangeArrowheads="1"/>
          </p:cNvSpPr>
          <p:nvPr/>
        </p:nvSpPr>
        <p:spPr bwMode="auto">
          <a:xfrm>
            <a:off x="304800" y="5287963"/>
            <a:ext cx="858996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Колодец располагается на высоте приблизительно 156,5 м  (в непосредственной близости от него мы видим абсолютную отметку г. Голая 156,9. Колодец находится на расстоянии 31 мм от точки А по карте. Таким образом, становятся известны координаты колодца. Он расположен на высоте 156,5 м и находится на расстоянии 62 мм от левой вертикальной оси.</a:t>
            </a:r>
          </a:p>
        </p:txBody>
      </p:sp>
      <p:sp>
        <p:nvSpPr>
          <p:cNvPr id="10267" name="AutoShape 27"/>
          <p:cNvSpPr>
            <a:spLocks noChangeArrowheads="1"/>
          </p:cNvSpPr>
          <p:nvPr/>
        </p:nvSpPr>
        <p:spPr bwMode="auto">
          <a:xfrm>
            <a:off x="5757863" y="4516438"/>
            <a:ext cx="71437" cy="71437"/>
          </a:xfrm>
          <a:prstGeom prst="octagon">
            <a:avLst>
              <a:gd name="adj" fmla="val 29287"/>
            </a:avLst>
          </a:prstGeom>
          <a:solidFill>
            <a:srgbClr val="D60000"/>
          </a:solidFill>
          <a:ln w="9525">
            <a:solidFill>
              <a:srgbClr val="D6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68" name="AutoShape 28"/>
          <p:cNvSpPr>
            <a:spLocks noChangeArrowheads="1"/>
          </p:cNvSpPr>
          <p:nvPr/>
        </p:nvSpPr>
        <p:spPr bwMode="auto">
          <a:xfrm>
            <a:off x="8621713" y="3549650"/>
            <a:ext cx="71437" cy="71438"/>
          </a:xfrm>
          <a:prstGeom prst="octagon">
            <a:avLst>
              <a:gd name="adj" fmla="val 29287"/>
            </a:avLst>
          </a:prstGeom>
          <a:solidFill>
            <a:srgbClr val="D60000"/>
          </a:solidFill>
          <a:ln w="9525">
            <a:solidFill>
              <a:srgbClr val="D6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69" name="Text Box 29"/>
          <p:cNvSpPr txBox="1">
            <a:spLocks noChangeArrowheads="1"/>
          </p:cNvSpPr>
          <p:nvPr/>
        </p:nvSpPr>
        <p:spPr bwMode="auto">
          <a:xfrm>
            <a:off x="5486400" y="4419600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 b="1">
                <a:solidFill>
                  <a:srgbClr val="D60000"/>
                </a:solidFill>
                <a:latin typeface="Arial" charset="0"/>
              </a:rPr>
              <a:t>А</a:t>
            </a:r>
          </a:p>
        </p:txBody>
      </p:sp>
      <p:sp>
        <p:nvSpPr>
          <p:cNvPr id="10270" name="Text Box 30"/>
          <p:cNvSpPr txBox="1">
            <a:spLocks noChangeArrowheads="1"/>
          </p:cNvSpPr>
          <p:nvPr/>
        </p:nvSpPr>
        <p:spPr bwMode="auto">
          <a:xfrm>
            <a:off x="8589963" y="3538538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 b="1">
                <a:solidFill>
                  <a:srgbClr val="D60000"/>
                </a:solidFill>
                <a:latin typeface="Arial" charset="0"/>
              </a:rPr>
              <a:t>В</a:t>
            </a:r>
          </a:p>
        </p:txBody>
      </p:sp>
      <p:sp>
        <p:nvSpPr>
          <p:cNvPr id="10271" name="Line 31"/>
          <p:cNvSpPr>
            <a:spLocks noChangeShapeType="1"/>
          </p:cNvSpPr>
          <p:nvPr/>
        </p:nvSpPr>
        <p:spPr bwMode="auto">
          <a:xfrm>
            <a:off x="1524000" y="1630363"/>
            <a:ext cx="1905000" cy="0"/>
          </a:xfrm>
          <a:prstGeom prst="line">
            <a:avLst/>
          </a:prstGeom>
          <a:noFill/>
          <a:ln w="25400">
            <a:solidFill>
              <a:srgbClr val="FFB7B7"/>
            </a:solidFill>
            <a:round/>
            <a:headEnd type="none" w="sm" len="lg"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72" name="Line 32"/>
          <p:cNvSpPr>
            <a:spLocks noChangeShapeType="1"/>
          </p:cNvSpPr>
          <p:nvPr/>
        </p:nvSpPr>
        <p:spPr bwMode="auto">
          <a:xfrm>
            <a:off x="1512888" y="1630363"/>
            <a:ext cx="1439862" cy="0"/>
          </a:xfrm>
          <a:prstGeom prst="line">
            <a:avLst/>
          </a:prstGeom>
          <a:noFill/>
          <a:ln w="25400">
            <a:solidFill>
              <a:srgbClr val="D6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73" name="Line 33"/>
          <p:cNvSpPr>
            <a:spLocks noChangeShapeType="1"/>
          </p:cNvSpPr>
          <p:nvPr/>
        </p:nvSpPr>
        <p:spPr bwMode="auto">
          <a:xfrm>
            <a:off x="838200" y="457200"/>
            <a:ext cx="2133600" cy="1162050"/>
          </a:xfrm>
          <a:prstGeom prst="line">
            <a:avLst/>
          </a:prstGeom>
          <a:noFill/>
          <a:ln w="25400">
            <a:solidFill>
              <a:srgbClr val="D60000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74" name="Text Box 34"/>
          <p:cNvSpPr txBox="1">
            <a:spLocks noChangeArrowheads="1"/>
          </p:cNvSpPr>
          <p:nvPr/>
        </p:nvSpPr>
        <p:spPr bwMode="auto">
          <a:xfrm>
            <a:off x="542925" y="130175"/>
            <a:ext cx="1098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>
                <a:solidFill>
                  <a:srgbClr val="D60000"/>
                </a:solidFill>
                <a:latin typeface="Arial" charset="0"/>
              </a:rPr>
              <a:t>31 мм</a:t>
            </a:r>
          </a:p>
        </p:txBody>
      </p:sp>
      <p:sp>
        <p:nvSpPr>
          <p:cNvPr id="10275" name="Line 35"/>
          <p:cNvSpPr>
            <a:spLocks noChangeShapeType="1"/>
          </p:cNvSpPr>
          <p:nvPr/>
        </p:nvSpPr>
        <p:spPr bwMode="auto">
          <a:xfrm>
            <a:off x="838200" y="457200"/>
            <a:ext cx="533400" cy="0"/>
          </a:xfrm>
          <a:prstGeom prst="line">
            <a:avLst/>
          </a:prstGeom>
          <a:noFill/>
          <a:ln w="25400">
            <a:solidFill>
              <a:srgbClr val="D6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76" name="AutoShape 36"/>
          <p:cNvSpPr>
            <a:spLocks noChangeArrowheads="1"/>
          </p:cNvSpPr>
          <p:nvPr/>
        </p:nvSpPr>
        <p:spPr bwMode="auto">
          <a:xfrm>
            <a:off x="5986463" y="4311650"/>
            <a:ext cx="53975" cy="53975"/>
          </a:xfrm>
          <a:prstGeom prst="octagon">
            <a:avLst>
              <a:gd name="adj" fmla="val 2928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10277" name="Line 37"/>
          <p:cNvSpPr>
            <a:spLocks noChangeShapeType="1"/>
          </p:cNvSpPr>
          <p:nvPr/>
        </p:nvSpPr>
        <p:spPr bwMode="auto">
          <a:xfrm flipH="1">
            <a:off x="5781675" y="4724400"/>
            <a:ext cx="22320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sm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78" name="Text Box 38"/>
          <p:cNvSpPr txBox="1">
            <a:spLocks noChangeArrowheads="1"/>
          </p:cNvSpPr>
          <p:nvPr/>
        </p:nvSpPr>
        <p:spPr bwMode="auto">
          <a:xfrm>
            <a:off x="6311900" y="4745038"/>
            <a:ext cx="1143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>
                <a:latin typeface="Arial" charset="0"/>
              </a:rPr>
              <a:t>62 мм</a:t>
            </a:r>
          </a:p>
        </p:txBody>
      </p:sp>
      <p:sp>
        <p:nvSpPr>
          <p:cNvPr id="10279" name="Line 39"/>
          <p:cNvSpPr>
            <a:spLocks noChangeShapeType="1"/>
          </p:cNvSpPr>
          <p:nvPr/>
        </p:nvSpPr>
        <p:spPr bwMode="auto">
          <a:xfrm>
            <a:off x="5786438" y="3392488"/>
            <a:ext cx="2232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80" name="AutoShape 41"/>
          <p:cNvSpPr>
            <a:spLocks noChangeArrowheads="1"/>
          </p:cNvSpPr>
          <p:nvPr/>
        </p:nvSpPr>
        <p:spPr bwMode="auto">
          <a:xfrm>
            <a:off x="6172200" y="3962400"/>
            <a:ext cx="53975" cy="53975"/>
          </a:xfrm>
          <a:prstGeom prst="octagon">
            <a:avLst>
              <a:gd name="adj" fmla="val 2928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10281" name="AutoShape 42"/>
          <p:cNvSpPr>
            <a:spLocks noChangeArrowheads="1"/>
          </p:cNvSpPr>
          <p:nvPr/>
        </p:nvSpPr>
        <p:spPr bwMode="auto">
          <a:xfrm>
            <a:off x="7467600" y="3560763"/>
            <a:ext cx="53975" cy="53975"/>
          </a:xfrm>
          <a:prstGeom prst="octagon">
            <a:avLst>
              <a:gd name="adj" fmla="val 2928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10282" name="Line 43"/>
          <p:cNvSpPr>
            <a:spLocks noChangeShapeType="1"/>
          </p:cNvSpPr>
          <p:nvPr/>
        </p:nvSpPr>
        <p:spPr bwMode="auto">
          <a:xfrm>
            <a:off x="8012113" y="3406775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83" name="Text Box 45"/>
          <p:cNvSpPr txBox="1">
            <a:spLocks noChangeArrowheads="1"/>
          </p:cNvSpPr>
          <p:nvPr/>
        </p:nvSpPr>
        <p:spPr bwMode="auto">
          <a:xfrm>
            <a:off x="7707313" y="3243263"/>
            <a:ext cx="609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solidFill>
                  <a:srgbClr val="D60000"/>
                </a:solidFill>
                <a:latin typeface="Arial" charset="0"/>
              </a:rPr>
              <a:t>Х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42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63650" y="5181600"/>
              <a:ext cx="2436813" cy="28575"/>
            </p14:xfrm>
          </p:contentPart>
        </mc:Choice>
        <mc:Fallback xmlns="">
          <p:pic>
            <p:nvPicPr>
              <p:cNvPr id="10242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35206" y="5070785"/>
                <a:ext cx="2493701" cy="25020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Line 49"/>
          <p:cNvSpPr>
            <a:spLocks noChangeShapeType="1"/>
          </p:cNvSpPr>
          <p:nvPr/>
        </p:nvSpPr>
        <p:spPr bwMode="auto">
          <a:xfrm>
            <a:off x="8001000" y="3505200"/>
            <a:ext cx="631825" cy="76200"/>
          </a:xfrm>
          <a:prstGeom prst="line">
            <a:avLst/>
          </a:prstGeom>
          <a:noFill/>
          <a:ln w="38100">
            <a:solidFill>
              <a:srgbClr val="D6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68" name="Line 48"/>
          <p:cNvSpPr>
            <a:spLocks noChangeShapeType="1"/>
          </p:cNvSpPr>
          <p:nvPr/>
        </p:nvSpPr>
        <p:spPr bwMode="auto">
          <a:xfrm flipV="1">
            <a:off x="7467600" y="3505200"/>
            <a:ext cx="5334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69" name="Line 47"/>
          <p:cNvSpPr>
            <a:spLocks noChangeShapeType="1"/>
          </p:cNvSpPr>
          <p:nvPr/>
        </p:nvSpPr>
        <p:spPr bwMode="auto">
          <a:xfrm flipV="1">
            <a:off x="6194425" y="3592513"/>
            <a:ext cx="12954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0" name="Line 2"/>
          <p:cNvSpPr>
            <a:spLocks noChangeShapeType="1"/>
          </p:cNvSpPr>
          <p:nvPr/>
        </p:nvSpPr>
        <p:spPr bwMode="auto">
          <a:xfrm>
            <a:off x="5791200" y="4724400"/>
            <a:ext cx="28797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1" name="Line 3"/>
          <p:cNvSpPr>
            <a:spLocks noChangeShapeType="1"/>
          </p:cNvSpPr>
          <p:nvPr/>
        </p:nvSpPr>
        <p:spPr bwMode="auto">
          <a:xfrm>
            <a:off x="5791200" y="2924175"/>
            <a:ext cx="0" cy="1800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2" name="Line 4"/>
          <p:cNvSpPr>
            <a:spLocks noChangeShapeType="1"/>
          </p:cNvSpPr>
          <p:nvPr/>
        </p:nvSpPr>
        <p:spPr bwMode="auto">
          <a:xfrm flipH="1">
            <a:off x="5670550" y="4343400"/>
            <a:ext cx="107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3" name="Line 5"/>
          <p:cNvSpPr>
            <a:spLocks noChangeShapeType="1"/>
          </p:cNvSpPr>
          <p:nvPr/>
        </p:nvSpPr>
        <p:spPr bwMode="auto">
          <a:xfrm flipH="1">
            <a:off x="5672138" y="3973513"/>
            <a:ext cx="107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4" name="Line 6"/>
          <p:cNvSpPr>
            <a:spLocks noChangeShapeType="1"/>
          </p:cNvSpPr>
          <p:nvPr/>
        </p:nvSpPr>
        <p:spPr bwMode="auto">
          <a:xfrm flipH="1">
            <a:off x="5672138" y="3592513"/>
            <a:ext cx="107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5" name="Line 7"/>
          <p:cNvSpPr>
            <a:spLocks noChangeShapeType="1"/>
          </p:cNvSpPr>
          <p:nvPr/>
        </p:nvSpPr>
        <p:spPr bwMode="auto">
          <a:xfrm flipH="1">
            <a:off x="5668963" y="3236913"/>
            <a:ext cx="107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6" name="Line 8"/>
          <p:cNvSpPr>
            <a:spLocks noChangeShapeType="1"/>
          </p:cNvSpPr>
          <p:nvPr/>
        </p:nvSpPr>
        <p:spPr bwMode="auto">
          <a:xfrm>
            <a:off x="8655050" y="2927350"/>
            <a:ext cx="0" cy="1800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7" name="Line 9"/>
          <p:cNvSpPr>
            <a:spLocks noChangeShapeType="1"/>
          </p:cNvSpPr>
          <p:nvPr/>
        </p:nvSpPr>
        <p:spPr bwMode="auto">
          <a:xfrm flipH="1">
            <a:off x="8643938" y="4343400"/>
            <a:ext cx="107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8" name="Line 10"/>
          <p:cNvSpPr>
            <a:spLocks noChangeShapeType="1"/>
          </p:cNvSpPr>
          <p:nvPr/>
        </p:nvSpPr>
        <p:spPr bwMode="auto">
          <a:xfrm flipH="1">
            <a:off x="8643938" y="3960813"/>
            <a:ext cx="107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9" name="Line 11"/>
          <p:cNvSpPr>
            <a:spLocks noChangeShapeType="1"/>
          </p:cNvSpPr>
          <p:nvPr/>
        </p:nvSpPr>
        <p:spPr bwMode="auto">
          <a:xfrm flipH="1">
            <a:off x="8643938" y="3235325"/>
            <a:ext cx="107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80" name="Line 12"/>
          <p:cNvSpPr>
            <a:spLocks noChangeShapeType="1"/>
          </p:cNvSpPr>
          <p:nvPr/>
        </p:nvSpPr>
        <p:spPr bwMode="auto">
          <a:xfrm flipH="1">
            <a:off x="8643938" y="3590925"/>
            <a:ext cx="107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81" name="Text Box 13"/>
          <p:cNvSpPr txBox="1">
            <a:spLocks noChangeArrowheads="1"/>
          </p:cNvSpPr>
          <p:nvPr/>
        </p:nvSpPr>
        <p:spPr bwMode="auto">
          <a:xfrm>
            <a:off x="5172075" y="45942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140</a:t>
            </a:r>
          </a:p>
        </p:txBody>
      </p:sp>
      <p:sp>
        <p:nvSpPr>
          <p:cNvPr id="11282" name="Text Box 14"/>
          <p:cNvSpPr txBox="1">
            <a:spLocks noChangeArrowheads="1"/>
          </p:cNvSpPr>
          <p:nvPr/>
        </p:nvSpPr>
        <p:spPr bwMode="auto">
          <a:xfrm>
            <a:off x="5170488" y="310197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160</a:t>
            </a:r>
          </a:p>
        </p:txBody>
      </p:sp>
      <p:sp>
        <p:nvSpPr>
          <p:cNvPr id="11283" name="Text Box 15"/>
          <p:cNvSpPr txBox="1">
            <a:spLocks noChangeArrowheads="1"/>
          </p:cNvSpPr>
          <p:nvPr/>
        </p:nvSpPr>
        <p:spPr bwMode="auto">
          <a:xfrm>
            <a:off x="5170488" y="3449638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155</a:t>
            </a:r>
          </a:p>
        </p:txBody>
      </p:sp>
      <p:sp>
        <p:nvSpPr>
          <p:cNvPr id="11284" name="Text Box 16"/>
          <p:cNvSpPr txBox="1">
            <a:spLocks noChangeArrowheads="1"/>
          </p:cNvSpPr>
          <p:nvPr/>
        </p:nvSpPr>
        <p:spPr bwMode="auto">
          <a:xfrm>
            <a:off x="5170488" y="3830638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150</a:t>
            </a:r>
          </a:p>
        </p:txBody>
      </p:sp>
      <p:sp>
        <p:nvSpPr>
          <p:cNvPr id="11285" name="Text Box 17"/>
          <p:cNvSpPr txBox="1">
            <a:spLocks noChangeArrowheads="1"/>
          </p:cNvSpPr>
          <p:nvPr/>
        </p:nvSpPr>
        <p:spPr bwMode="auto">
          <a:xfrm>
            <a:off x="5170488" y="42005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145</a:t>
            </a:r>
          </a:p>
        </p:txBody>
      </p:sp>
      <p:sp>
        <p:nvSpPr>
          <p:cNvPr id="11286" name="Text Box 18"/>
          <p:cNvSpPr txBox="1">
            <a:spLocks noChangeArrowheads="1"/>
          </p:cNvSpPr>
          <p:nvPr/>
        </p:nvSpPr>
        <p:spPr bwMode="auto">
          <a:xfrm>
            <a:off x="8577263" y="3081338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160</a:t>
            </a:r>
          </a:p>
        </p:txBody>
      </p:sp>
      <p:sp>
        <p:nvSpPr>
          <p:cNvPr id="11287" name="Text Box 19"/>
          <p:cNvSpPr txBox="1">
            <a:spLocks noChangeArrowheads="1"/>
          </p:cNvSpPr>
          <p:nvPr/>
        </p:nvSpPr>
        <p:spPr bwMode="auto">
          <a:xfrm>
            <a:off x="8577263" y="3440113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155</a:t>
            </a:r>
          </a:p>
        </p:txBody>
      </p:sp>
      <p:sp>
        <p:nvSpPr>
          <p:cNvPr id="11288" name="Text Box 20"/>
          <p:cNvSpPr txBox="1">
            <a:spLocks noChangeArrowheads="1"/>
          </p:cNvSpPr>
          <p:nvPr/>
        </p:nvSpPr>
        <p:spPr bwMode="auto">
          <a:xfrm>
            <a:off x="8589963" y="3810000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150</a:t>
            </a:r>
          </a:p>
        </p:txBody>
      </p:sp>
      <p:sp>
        <p:nvSpPr>
          <p:cNvPr id="11289" name="Text Box 21"/>
          <p:cNvSpPr txBox="1">
            <a:spLocks noChangeArrowheads="1"/>
          </p:cNvSpPr>
          <p:nvPr/>
        </p:nvSpPr>
        <p:spPr bwMode="auto">
          <a:xfrm>
            <a:off x="8591550" y="4191000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145</a:t>
            </a:r>
          </a:p>
        </p:txBody>
      </p:sp>
      <p:sp>
        <p:nvSpPr>
          <p:cNvPr id="11290" name="Text Box 22"/>
          <p:cNvSpPr txBox="1">
            <a:spLocks noChangeArrowheads="1"/>
          </p:cNvSpPr>
          <p:nvPr/>
        </p:nvSpPr>
        <p:spPr bwMode="auto">
          <a:xfrm>
            <a:off x="8589963" y="4572000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140</a:t>
            </a:r>
          </a:p>
        </p:txBody>
      </p:sp>
      <p:sp>
        <p:nvSpPr>
          <p:cNvPr id="11291" name="Text Box 23"/>
          <p:cNvSpPr txBox="1">
            <a:spLocks noChangeArrowheads="1"/>
          </p:cNvSpPr>
          <p:nvPr/>
        </p:nvSpPr>
        <p:spPr bwMode="auto">
          <a:xfrm>
            <a:off x="1219200" y="292100"/>
            <a:ext cx="7086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Соединяем полученные точки</a:t>
            </a:r>
          </a:p>
        </p:txBody>
      </p:sp>
      <p:pic>
        <p:nvPicPr>
          <p:cNvPr id="11292" name="Picture 24" descr="рисС1-2_8x1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866775"/>
            <a:ext cx="457200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93" name="AutoShape 27"/>
          <p:cNvSpPr>
            <a:spLocks noChangeArrowheads="1"/>
          </p:cNvSpPr>
          <p:nvPr/>
        </p:nvSpPr>
        <p:spPr bwMode="auto">
          <a:xfrm>
            <a:off x="5757863" y="4516438"/>
            <a:ext cx="71437" cy="71437"/>
          </a:xfrm>
          <a:prstGeom prst="octagon">
            <a:avLst>
              <a:gd name="adj" fmla="val 29287"/>
            </a:avLst>
          </a:prstGeom>
          <a:solidFill>
            <a:srgbClr val="D60000"/>
          </a:solidFill>
          <a:ln w="9525">
            <a:solidFill>
              <a:srgbClr val="D6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94" name="AutoShape 28"/>
          <p:cNvSpPr>
            <a:spLocks noChangeArrowheads="1"/>
          </p:cNvSpPr>
          <p:nvPr/>
        </p:nvSpPr>
        <p:spPr bwMode="auto">
          <a:xfrm>
            <a:off x="8621713" y="3549650"/>
            <a:ext cx="71437" cy="71438"/>
          </a:xfrm>
          <a:prstGeom prst="octagon">
            <a:avLst>
              <a:gd name="adj" fmla="val 29287"/>
            </a:avLst>
          </a:prstGeom>
          <a:solidFill>
            <a:srgbClr val="D60000"/>
          </a:solidFill>
          <a:ln w="9525">
            <a:solidFill>
              <a:srgbClr val="D6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95" name="Text Box 29"/>
          <p:cNvSpPr txBox="1">
            <a:spLocks noChangeArrowheads="1"/>
          </p:cNvSpPr>
          <p:nvPr/>
        </p:nvSpPr>
        <p:spPr bwMode="auto">
          <a:xfrm>
            <a:off x="5486400" y="4419600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 b="1">
                <a:solidFill>
                  <a:srgbClr val="D60000"/>
                </a:solidFill>
                <a:latin typeface="Arial" charset="0"/>
              </a:rPr>
              <a:t>А</a:t>
            </a:r>
          </a:p>
        </p:txBody>
      </p:sp>
      <p:sp>
        <p:nvSpPr>
          <p:cNvPr id="11296" name="Text Box 30"/>
          <p:cNvSpPr txBox="1">
            <a:spLocks noChangeArrowheads="1"/>
          </p:cNvSpPr>
          <p:nvPr/>
        </p:nvSpPr>
        <p:spPr bwMode="auto">
          <a:xfrm>
            <a:off x="8589963" y="3538538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 b="1">
                <a:solidFill>
                  <a:srgbClr val="D60000"/>
                </a:solidFill>
                <a:latin typeface="Arial" charset="0"/>
              </a:rPr>
              <a:t>В</a:t>
            </a:r>
          </a:p>
        </p:txBody>
      </p:sp>
      <p:sp>
        <p:nvSpPr>
          <p:cNvPr id="11297" name="Line 31"/>
          <p:cNvSpPr>
            <a:spLocks noChangeShapeType="1"/>
          </p:cNvSpPr>
          <p:nvPr/>
        </p:nvSpPr>
        <p:spPr bwMode="auto">
          <a:xfrm>
            <a:off x="1524000" y="1630363"/>
            <a:ext cx="1905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lg"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98" name="AutoShape 41"/>
          <p:cNvSpPr>
            <a:spLocks noChangeArrowheads="1"/>
          </p:cNvSpPr>
          <p:nvPr/>
        </p:nvSpPr>
        <p:spPr bwMode="auto">
          <a:xfrm>
            <a:off x="7467600" y="3560763"/>
            <a:ext cx="53975" cy="53975"/>
          </a:xfrm>
          <a:prstGeom prst="octagon">
            <a:avLst>
              <a:gd name="adj" fmla="val 2928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11299" name="Text Box 43"/>
          <p:cNvSpPr txBox="1">
            <a:spLocks noChangeArrowheads="1"/>
          </p:cNvSpPr>
          <p:nvPr/>
        </p:nvSpPr>
        <p:spPr bwMode="auto">
          <a:xfrm>
            <a:off x="7707313" y="3243263"/>
            <a:ext cx="609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Х</a:t>
            </a:r>
          </a:p>
        </p:txBody>
      </p:sp>
      <p:sp>
        <p:nvSpPr>
          <p:cNvPr id="11300" name="Line 44"/>
          <p:cNvSpPr>
            <a:spLocks noChangeShapeType="1"/>
          </p:cNvSpPr>
          <p:nvPr/>
        </p:nvSpPr>
        <p:spPr bwMode="auto">
          <a:xfrm flipV="1">
            <a:off x="5791200" y="4321175"/>
            <a:ext cx="219075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301" name="Line 46"/>
          <p:cNvSpPr>
            <a:spLocks noChangeShapeType="1"/>
          </p:cNvSpPr>
          <p:nvPr/>
        </p:nvSpPr>
        <p:spPr bwMode="auto">
          <a:xfrm flipV="1">
            <a:off x="6021388" y="3983038"/>
            <a:ext cx="163512" cy="338137"/>
          </a:xfrm>
          <a:prstGeom prst="line">
            <a:avLst/>
          </a:prstGeom>
          <a:noFill/>
          <a:ln w="38100">
            <a:solidFill>
              <a:srgbClr val="D6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302" name="AutoShape 36"/>
          <p:cNvSpPr>
            <a:spLocks noChangeArrowheads="1"/>
          </p:cNvSpPr>
          <p:nvPr/>
        </p:nvSpPr>
        <p:spPr bwMode="auto">
          <a:xfrm>
            <a:off x="5986463" y="4311650"/>
            <a:ext cx="53975" cy="53975"/>
          </a:xfrm>
          <a:prstGeom prst="octagon">
            <a:avLst>
              <a:gd name="adj" fmla="val 2928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11303" name="AutoShape 40"/>
          <p:cNvSpPr>
            <a:spLocks noChangeArrowheads="1"/>
          </p:cNvSpPr>
          <p:nvPr/>
        </p:nvSpPr>
        <p:spPr bwMode="auto">
          <a:xfrm>
            <a:off x="6161088" y="3951288"/>
            <a:ext cx="53975" cy="53975"/>
          </a:xfrm>
          <a:prstGeom prst="octagon">
            <a:avLst>
              <a:gd name="adj" fmla="val 2928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266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63650" y="5181600"/>
              <a:ext cx="2436813" cy="28575"/>
            </p14:xfrm>
          </p:contentPart>
        </mc:Choice>
        <mc:Fallback xmlns="">
          <p:pic>
            <p:nvPicPr>
              <p:cNvPr id="11266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35206" y="5070785"/>
                <a:ext cx="2493701" cy="25020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Line 2"/>
          <p:cNvSpPr>
            <a:spLocks noChangeShapeType="1"/>
          </p:cNvSpPr>
          <p:nvPr/>
        </p:nvSpPr>
        <p:spPr bwMode="auto">
          <a:xfrm>
            <a:off x="8001000" y="3505200"/>
            <a:ext cx="631825" cy="76200"/>
          </a:xfrm>
          <a:prstGeom prst="line">
            <a:avLst/>
          </a:prstGeom>
          <a:noFill/>
          <a:ln w="38100">
            <a:solidFill>
              <a:srgbClr val="D6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2" name="Line 3"/>
          <p:cNvSpPr>
            <a:spLocks noChangeShapeType="1"/>
          </p:cNvSpPr>
          <p:nvPr/>
        </p:nvSpPr>
        <p:spPr bwMode="auto">
          <a:xfrm flipV="1">
            <a:off x="7489825" y="3505200"/>
            <a:ext cx="511175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3" name="Line 4"/>
          <p:cNvSpPr>
            <a:spLocks noChangeShapeType="1"/>
          </p:cNvSpPr>
          <p:nvPr/>
        </p:nvSpPr>
        <p:spPr bwMode="auto">
          <a:xfrm flipV="1">
            <a:off x="6194425" y="3592513"/>
            <a:ext cx="12954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4" name="Line 5"/>
          <p:cNvSpPr>
            <a:spLocks noChangeShapeType="1"/>
          </p:cNvSpPr>
          <p:nvPr/>
        </p:nvSpPr>
        <p:spPr bwMode="auto">
          <a:xfrm>
            <a:off x="5791200" y="4724400"/>
            <a:ext cx="28797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5" name="Line 6"/>
          <p:cNvSpPr>
            <a:spLocks noChangeShapeType="1"/>
          </p:cNvSpPr>
          <p:nvPr/>
        </p:nvSpPr>
        <p:spPr bwMode="auto">
          <a:xfrm>
            <a:off x="5791200" y="2924175"/>
            <a:ext cx="0" cy="1800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6" name="Line 7"/>
          <p:cNvSpPr>
            <a:spLocks noChangeShapeType="1"/>
          </p:cNvSpPr>
          <p:nvPr/>
        </p:nvSpPr>
        <p:spPr bwMode="auto">
          <a:xfrm flipH="1">
            <a:off x="5670550" y="4343400"/>
            <a:ext cx="107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7" name="Line 8"/>
          <p:cNvSpPr>
            <a:spLocks noChangeShapeType="1"/>
          </p:cNvSpPr>
          <p:nvPr/>
        </p:nvSpPr>
        <p:spPr bwMode="auto">
          <a:xfrm flipH="1">
            <a:off x="5672138" y="3973513"/>
            <a:ext cx="107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8" name="Line 9"/>
          <p:cNvSpPr>
            <a:spLocks noChangeShapeType="1"/>
          </p:cNvSpPr>
          <p:nvPr/>
        </p:nvSpPr>
        <p:spPr bwMode="auto">
          <a:xfrm flipH="1">
            <a:off x="5672138" y="3592513"/>
            <a:ext cx="107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9" name="Line 10"/>
          <p:cNvSpPr>
            <a:spLocks noChangeShapeType="1"/>
          </p:cNvSpPr>
          <p:nvPr/>
        </p:nvSpPr>
        <p:spPr bwMode="auto">
          <a:xfrm flipH="1">
            <a:off x="5668963" y="3236913"/>
            <a:ext cx="107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00" name="Line 11"/>
          <p:cNvSpPr>
            <a:spLocks noChangeShapeType="1"/>
          </p:cNvSpPr>
          <p:nvPr/>
        </p:nvSpPr>
        <p:spPr bwMode="auto">
          <a:xfrm>
            <a:off x="8655050" y="2927350"/>
            <a:ext cx="0" cy="1800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01" name="Line 12"/>
          <p:cNvSpPr>
            <a:spLocks noChangeShapeType="1"/>
          </p:cNvSpPr>
          <p:nvPr/>
        </p:nvSpPr>
        <p:spPr bwMode="auto">
          <a:xfrm flipH="1">
            <a:off x="8643938" y="4343400"/>
            <a:ext cx="107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02" name="Line 13"/>
          <p:cNvSpPr>
            <a:spLocks noChangeShapeType="1"/>
          </p:cNvSpPr>
          <p:nvPr/>
        </p:nvSpPr>
        <p:spPr bwMode="auto">
          <a:xfrm flipH="1">
            <a:off x="8643938" y="3960813"/>
            <a:ext cx="107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03" name="Line 14"/>
          <p:cNvSpPr>
            <a:spLocks noChangeShapeType="1"/>
          </p:cNvSpPr>
          <p:nvPr/>
        </p:nvSpPr>
        <p:spPr bwMode="auto">
          <a:xfrm flipH="1">
            <a:off x="8643938" y="3235325"/>
            <a:ext cx="107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04" name="Line 15"/>
          <p:cNvSpPr>
            <a:spLocks noChangeShapeType="1"/>
          </p:cNvSpPr>
          <p:nvPr/>
        </p:nvSpPr>
        <p:spPr bwMode="auto">
          <a:xfrm flipH="1">
            <a:off x="8643938" y="3590925"/>
            <a:ext cx="107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05" name="Text Box 16"/>
          <p:cNvSpPr txBox="1">
            <a:spLocks noChangeArrowheads="1"/>
          </p:cNvSpPr>
          <p:nvPr/>
        </p:nvSpPr>
        <p:spPr bwMode="auto">
          <a:xfrm>
            <a:off x="5172075" y="45942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140</a:t>
            </a:r>
          </a:p>
        </p:txBody>
      </p:sp>
      <p:sp>
        <p:nvSpPr>
          <p:cNvPr id="12306" name="Text Box 17"/>
          <p:cNvSpPr txBox="1">
            <a:spLocks noChangeArrowheads="1"/>
          </p:cNvSpPr>
          <p:nvPr/>
        </p:nvSpPr>
        <p:spPr bwMode="auto">
          <a:xfrm>
            <a:off x="5170488" y="310197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160</a:t>
            </a:r>
          </a:p>
        </p:txBody>
      </p:sp>
      <p:sp>
        <p:nvSpPr>
          <p:cNvPr id="12307" name="Text Box 18"/>
          <p:cNvSpPr txBox="1">
            <a:spLocks noChangeArrowheads="1"/>
          </p:cNvSpPr>
          <p:nvPr/>
        </p:nvSpPr>
        <p:spPr bwMode="auto">
          <a:xfrm>
            <a:off x="5170488" y="3449638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155</a:t>
            </a:r>
          </a:p>
        </p:txBody>
      </p:sp>
      <p:sp>
        <p:nvSpPr>
          <p:cNvPr id="12308" name="Text Box 19"/>
          <p:cNvSpPr txBox="1">
            <a:spLocks noChangeArrowheads="1"/>
          </p:cNvSpPr>
          <p:nvPr/>
        </p:nvSpPr>
        <p:spPr bwMode="auto">
          <a:xfrm>
            <a:off x="5170488" y="3830638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150</a:t>
            </a:r>
          </a:p>
        </p:txBody>
      </p:sp>
      <p:sp>
        <p:nvSpPr>
          <p:cNvPr id="12309" name="Text Box 20"/>
          <p:cNvSpPr txBox="1">
            <a:spLocks noChangeArrowheads="1"/>
          </p:cNvSpPr>
          <p:nvPr/>
        </p:nvSpPr>
        <p:spPr bwMode="auto">
          <a:xfrm>
            <a:off x="5170488" y="42005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145</a:t>
            </a:r>
          </a:p>
        </p:txBody>
      </p:sp>
      <p:sp>
        <p:nvSpPr>
          <p:cNvPr id="12310" name="Text Box 21"/>
          <p:cNvSpPr txBox="1">
            <a:spLocks noChangeArrowheads="1"/>
          </p:cNvSpPr>
          <p:nvPr/>
        </p:nvSpPr>
        <p:spPr bwMode="auto">
          <a:xfrm>
            <a:off x="8577263" y="3081338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160</a:t>
            </a:r>
          </a:p>
        </p:txBody>
      </p:sp>
      <p:sp>
        <p:nvSpPr>
          <p:cNvPr id="12311" name="Text Box 22"/>
          <p:cNvSpPr txBox="1">
            <a:spLocks noChangeArrowheads="1"/>
          </p:cNvSpPr>
          <p:nvPr/>
        </p:nvSpPr>
        <p:spPr bwMode="auto">
          <a:xfrm>
            <a:off x="8577263" y="3440113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155</a:t>
            </a:r>
          </a:p>
        </p:txBody>
      </p:sp>
      <p:sp>
        <p:nvSpPr>
          <p:cNvPr id="12312" name="Text Box 23"/>
          <p:cNvSpPr txBox="1">
            <a:spLocks noChangeArrowheads="1"/>
          </p:cNvSpPr>
          <p:nvPr/>
        </p:nvSpPr>
        <p:spPr bwMode="auto">
          <a:xfrm>
            <a:off x="8589963" y="3810000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150</a:t>
            </a:r>
          </a:p>
        </p:txBody>
      </p:sp>
      <p:sp>
        <p:nvSpPr>
          <p:cNvPr id="12313" name="Text Box 24"/>
          <p:cNvSpPr txBox="1">
            <a:spLocks noChangeArrowheads="1"/>
          </p:cNvSpPr>
          <p:nvPr/>
        </p:nvSpPr>
        <p:spPr bwMode="auto">
          <a:xfrm>
            <a:off x="8591550" y="4191000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145</a:t>
            </a:r>
          </a:p>
        </p:txBody>
      </p:sp>
      <p:sp>
        <p:nvSpPr>
          <p:cNvPr id="12314" name="Text Box 25"/>
          <p:cNvSpPr txBox="1">
            <a:spLocks noChangeArrowheads="1"/>
          </p:cNvSpPr>
          <p:nvPr/>
        </p:nvSpPr>
        <p:spPr bwMode="auto">
          <a:xfrm>
            <a:off x="8589963" y="4572000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140</a:t>
            </a:r>
          </a:p>
        </p:txBody>
      </p:sp>
      <p:pic>
        <p:nvPicPr>
          <p:cNvPr id="12315" name="Picture 27" descr="рисС1-2_8x1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866775"/>
            <a:ext cx="457200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16" name="AutoShape 29"/>
          <p:cNvSpPr>
            <a:spLocks noChangeArrowheads="1"/>
          </p:cNvSpPr>
          <p:nvPr/>
        </p:nvSpPr>
        <p:spPr bwMode="auto">
          <a:xfrm>
            <a:off x="5757863" y="4516438"/>
            <a:ext cx="71437" cy="71437"/>
          </a:xfrm>
          <a:prstGeom prst="octagon">
            <a:avLst>
              <a:gd name="adj" fmla="val 29287"/>
            </a:avLst>
          </a:prstGeom>
          <a:solidFill>
            <a:srgbClr val="D60000"/>
          </a:solidFill>
          <a:ln w="9525">
            <a:solidFill>
              <a:srgbClr val="D6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17" name="AutoShape 30"/>
          <p:cNvSpPr>
            <a:spLocks noChangeArrowheads="1"/>
          </p:cNvSpPr>
          <p:nvPr/>
        </p:nvSpPr>
        <p:spPr bwMode="auto">
          <a:xfrm>
            <a:off x="8621713" y="3549650"/>
            <a:ext cx="71437" cy="71438"/>
          </a:xfrm>
          <a:prstGeom prst="octagon">
            <a:avLst>
              <a:gd name="adj" fmla="val 29287"/>
            </a:avLst>
          </a:prstGeom>
          <a:solidFill>
            <a:srgbClr val="D60000"/>
          </a:solidFill>
          <a:ln w="9525">
            <a:solidFill>
              <a:srgbClr val="D6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18" name="Text Box 31"/>
          <p:cNvSpPr txBox="1">
            <a:spLocks noChangeArrowheads="1"/>
          </p:cNvSpPr>
          <p:nvPr/>
        </p:nvSpPr>
        <p:spPr bwMode="auto">
          <a:xfrm>
            <a:off x="5486400" y="4419600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 b="1">
                <a:solidFill>
                  <a:srgbClr val="D60000"/>
                </a:solidFill>
                <a:latin typeface="Arial" charset="0"/>
              </a:rPr>
              <a:t>А</a:t>
            </a:r>
          </a:p>
        </p:txBody>
      </p:sp>
      <p:sp>
        <p:nvSpPr>
          <p:cNvPr id="12319" name="Text Box 32"/>
          <p:cNvSpPr txBox="1">
            <a:spLocks noChangeArrowheads="1"/>
          </p:cNvSpPr>
          <p:nvPr/>
        </p:nvSpPr>
        <p:spPr bwMode="auto">
          <a:xfrm>
            <a:off x="8589963" y="3538538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 b="1">
                <a:solidFill>
                  <a:srgbClr val="D60000"/>
                </a:solidFill>
                <a:latin typeface="Arial" charset="0"/>
              </a:rPr>
              <a:t>В</a:t>
            </a:r>
          </a:p>
        </p:txBody>
      </p:sp>
      <p:sp>
        <p:nvSpPr>
          <p:cNvPr id="12320" name="Line 33"/>
          <p:cNvSpPr>
            <a:spLocks noChangeShapeType="1"/>
          </p:cNvSpPr>
          <p:nvPr/>
        </p:nvSpPr>
        <p:spPr bwMode="auto">
          <a:xfrm>
            <a:off x="1490663" y="1630363"/>
            <a:ext cx="1905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lg"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21" name="AutoShape 34"/>
          <p:cNvSpPr>
            <a:spLocks noChangeArrowheads="1"/>
          </p:cNvSpPr>
          <p:nvPr/>
        </p:nvSpPr>
        <p:spPr bwMode="auto">
          <a:xfrm>
            <a:off x="7467600" y="3560763"/>
            <a:ext cx="53975" cy="53975"/>
          </a:xfrm>
          <a:prstGeom prst="octagon">
            <a:avLst>
              <a:gd name="adj" fmla="val 2928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12322" name="Text Box 35"/>
          <p:cNvSpPr txBox="1">
            <a:spLocks noChangeArrowheads="1"/>
          </p:cNvSpPr>
          <p:nvPr/>
        </p:nvSpPr>
        <p:spPr bwMode="auto">
          <a:xfrm>
            <a:off x="7707313" y="3243263"/>
            <a:ext cx="609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Х</a:t>
            </a:r>
          </a:p>
        </p:txBody>
      </p:sp>
      <p:sp>
        <p:nvSpPr>
          <p:cNvPr id="12323" name="Line 36"/>
          <p:cNvSpPr>
            <a:spLocks noChangeShapeType="1"/>
          </p:cNvSpPr>
          <p:nvPr/>
        </p:nvSpPr>
        <p:spPr bwMode="auto">
          <a:xfrm flipV="1">
            <a:off x="5791200" y="4321175"/>
            <a:ext cx="219075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24" name="Line 37"/>
          <p:cNvSpPr>
            <a:spLocks noChangeShapeType="1"/>
          </p:cNvSpPr>
          <p:nvPr/>
        </p:nvSpPr>
        <p:spPr bwMode="auto">
          <a:xfrm flipV="1">
            <a:off x="6021388" y="3983038"/>
            <a:ext cx="163512" cy="338137"/>
          </a:xfrm>
          <a:prstGeom prst="line">
            <a:avLst/>
          </a:prstGeom>
          <a:noFill/>
          <a:ln w="38100">
            <a:solidFill>
              <a:srgbClr val="D6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25" name="AutoShape 38"/>
          <p:cNvSpPr>
            <a:spLocks noChangeArrowheads="1"/>
          </p:cNvSpPr>
          <p:nvPr/>
        </p:nvSpPr>
        <p:spPr bwMode="auto">
          <a:xfrm>
            <a:off x="5986463" y="4311650"/>
            <a:ext cx="53975" cy="53975"/>
          </a:xfrm>
          <a:prstGeom prst="octagon">
            <a:avLst>
              <a:gd name="adj" fmla="val 2928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12326" name="AutoShape 39"/>
          <p:cNvSpPr>
            <a:spLocks noChangeArrowheads="1"/>
          </p:cNvSpPr>
          <p:nvPr/>
        </p:nvSpPr>
        <p:spPr bwMode="auto">
          <a:xfrm>
            <a:off x="6161088" y="3951288"/>
            <a:ext cx="53975" cy="53975"/>
          </a:xfrm>
          <a:prstGeom prst="octagon">
            <a:avLst>
              <a:gd name="adj" fmla="val 2928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12327" name="Text Box 40"/>
          <p:cNvSpPr txBox="1">
            <a:spLocks noChangeArrowheads="1"/>
          </p:cNvSpPr>
          <p:nvPr/>
        </p:nvSpPr>
        <p:spPr bwMode="auto">
          <a:xfrm>
            <a:off x="762000" y="5486400"/>
            <a:ext cx="7620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 построении профиля следует помнить, что чем больше расстояние между горизонталями, тем меньше уклон поверхности и менее крутыми становятся склоны.</a:t>
            </a:r>
          </a:p>
        </p:txBody>
      </p:sp>
      <p:sp>
        <p:nvSpPr>
          <p:cNvPr id="12328" name="Line 41"/>
          <p:cNvSpPr>
            <a:spLocks noChangeShapeType="1"/>
          </p:cNvSpPr>
          <p:nvPr/>
        </p:nvSpPr>
        <p:spPr bwMode="auto">
          <a:xfrm>
            <a:off x="2601913" y="1600200"/>
            <a:ext cx="4876800" cy="1981200"/>
          </a:xfrm>
          <a:prstGeom prst="line">
            <a:avLst/>
          </a:prstGeom>
          <a:noFill/>
          <a:ln w="9525">
            <a:solidFill>
              <a:srgbClr val="0000C4"/>
            </a:solidFill>
            <a:round/>
            <a:headEnd type="arrow" w="sm" len="lg"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29" name="Line 42"/>
          <p:cNvSpPr>
            <a:spLocks noChangeShapeType="1"/>
          </p:cNvSpPr>
          <p:nvPr/>
        </p:nvSpPr>
        <p:spPr bwMode="auto">
          <a:xfrm>
            <a:off x="1752600" y="1600200"/>
            <a:ext cx="4419600" cy="2362200"/>
          </a:xfrm>
          <a:prstGeom prst="line">
            <a:avLst/>
          </a:prstGeom>
          <a:noFill/>
          <a:ln w="9525">
            <a:solidFill>
              <a:srgbClr val="0000C4"/>
            </a:solidFill>
            <a:round/>
            <a:headEnd type="arrow" w="sm" len="lg"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290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63650" y="5181600"/>
              <a:ext cx="2436813" cy="28575"/>
            </p14:xfrm>
          </p:contentPart>
        </mc:Choice>
        <mc:Fallback xmlns="">
          <p:pic>
            <p:nvPicPr>
              <p:cNvPr id="12290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35206" y="5070785"/>
                <a:ext cx="2493701" cy="25020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Line 2"/>
          <p:cNvSpPr>
            <a:spLocks noChangeShapeType="1"/>
          </p:cNvSpPr>
          <p:nvPr/>
        </p:nvSpPr>
        <p:spPr bwMode="auto">
          <a:xfrm>
            <a:off x="8001000" y="3505200"/>
            <a:ext cx="631825" cy="76200"/>
          </a:xfrm>
          <a:prstGeom prst="line">
            <a:avLst/>
          </a:prstGeom>
          <a:noFill/>
          <a:ln w="38100">
            <a:solidFill>
              <a:srgbClr val="D6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16" name="Line 3"/>
          <p:cNvSpPr>
            <a:spLocks noChangeShapeType="1"/>
          </p:cNvSpPr>
          <p:nvPr/>
        </p:nvSpPr>
        <p:spPr bwMode="auto">
          <a:xfrm flipV="1">
            <a:off x="7489825" y="3505200"/>
            <a:ext cx="511175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17" name="Line 4"/>
          <p:cNvSpPr>
            <a:spLocks noChangeShapeType="1"/>
          </p:cNvSpPr>
          <p:nvPr/>
        </p:nvSpPr>
        <p:spPr bwMode="auto">
          <a:xfrm flipV="1">
            <a:off x="6194425" y="3592513"/>
            <a:ext cx="12954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18" name="Line 5"/>
          <p:cNvSpPr>
            <a:spLocks noChangeShapeType="1"/>
          </p:cNvSpPr>
          <p:nvPr/>
        </p:nvSpPr>
        <p:spPr bwMode="auto">
          <a:xfrm>
            <a:off x="5791200" y="4724400"/>
            <a:ext cx="28797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19" name="Line 6"/>
          <p:cNvSpPr>
            <a:spLocks noChangeShapeType="1"/>
          </p:cNvSpPr>
          <p:nvPr/>
        </p:nvSpPr>
        <p:spPr bwMode="auto">
          <a:xfrm>
            <a:off x="5791200" y="2924175"/>
            <a:ext cx="0" cy="1800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0" name="Line 7"/>
          <p:cNvSpPr>
            <a:spLocks noChangeShapeType="1"/>
          </p:cNvSpPr>
          <p:nvPr/>
        </p:nvSpPr>
        <p:spPr bwMode="auto">
          <a:xfrm flipH="1">
            <a:off x="5670550" y="4343400"/>
            <a:ext cx="107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1" name="Line 8"/>
          <p:cNvSpPr>
            <a:spLocks noChangeShapeType="1"/>
          </p:cNvSpPr>
          <p:nvPr/>
        </p:nvSpPr>
        <p:spPr bwMode="auto">
          <a:xfrm flipH="1">
            <a:off x="5672138" y="3973513"/>
            <a:ext cx="107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2" name="Line 9"/>
          <p:cNvSpPr>
            <a:spLocks noChangeShapeType="1"/>
          </p:cNvSpPr>
          <p:nvPr/>
        </p:nvSpPr>
        <p:spPr bwMode="auto">
          <a:xfrm flipH="1">
            <a:off x="5672138" y="3592513"/>
            <a:ext cx="107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3" name="Line 10"/>
          <p:cNvSpPr>
            <a:spLocks noChangeShapeType="1"/>
          </p:cNvSpPr>
          <p:nvPr/>
        </p:nvSpPr>
        <p:spPr bwMode="auto">
          <a:xfrm flipH="1">
            <a:off x="5668963" y="3236913"/>
            <a:ext cx="107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4" name="Line 11"/>
          <p:cNvSpPr>
            <a:spLocks noChangeShapeType="1"/>
          </p:cNvSpPr>
          <p:nvPr/>
        </p:nvSpPr>
        <p:spPr bwMode="auto">
          <a:xfrm>
            <a:off x="8655050" y="2927350"/>
            <a:ext cx="0" cy="1800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5" name="Line 12"/>
          <p:cNvSpPr>
            <a:spLocks noChangeShapeType="1"/>
          </p:cNvSpPr>
          <p:nvPr/>
        </p:nvSpPr>
        <p:spPr bwMode="auto">
          <a:xfrm flipH="1">
            <a:off x="8643938" y="4343400"/>
            <a:ext cx="107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6" name="Line 13"/>
          <p:cNvSpPr>
            <a:spLocks noChangeShapeType="1"/>
          </p:cNvSpPr>
          <p:nvPr/>
        </p:nvSpPr>
        <p:spPr bwMode="auto">
          <a:xfrm flipH="1">
            <a:off x="8643938" y="3960813"/>
            <a:ext cx="107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7" name="Line 14"/>
          <p:cNvSpPr>
            <a:spLocks noChangeShapeType="1"/>
          </p:cNvSpPr>
          <p:nvPr/>
        </p:nvSpPr>
        <p:spPr bwMode="auto">
          <a:xfrm flipH="1">
            <a:off x="8643938" y="3235325"/>
            <a:ext cx="107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8" name="Line 15"/>
          <p:cNvSpPr>
            <a:spLocks noChangeShapeType="1"/>
          </p:cNvSpPr>
          <p:nvPr/>
        </p:nvSpPr>
        <p:spPr bwMode="auto">
          <a:xfrm flipH="1">
            <a:off x="8643938" y="3590925"/>
            <a:ext cx="107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9" name="Text Box 16"/>
          <p:cNvSpPr txBox="1">
            <a:spLocks noChangeArrowheads="1"/>
          </p:cNvSpPr>
          <p:nvPr/>
        </p:nvSpPr>
        <p:spPr bwMode="auto">
          <a:xfrm>
            <a:off x="5172075" y="45942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140</a:t>
            </a:r>
          </a:p>
        </p:txBody>
      </p:sp>
      <p:sp>
        <p:nvSpPr>
          <p:cNvPr id="13330" name="Text Box 17"/>
          <p:cNvSpPr txBox="1">
            <a:spLocks noChangeArrowheads="1"/>
          </p:cNvSpPr>
          <p:nvPr/>
        </p:nvSpPr>
        <p:spPr bwMode="auto">
          <a:xfrm>
            <a:off x="5170488" y="310197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160</a:t>
            </a:r>
          </a:p>
        </p:txBody>
      </p:sp>
      <p:sp>
        <p:nvSpPr>
          <p:cNvPr id="13331" name="Text Box 18"/>
          <p:cNvSpPr txBox="1">
            <a:spLocks noChangeArrowheads="1"/>
          </p:cNvSpPr>
          <p:nvPr/>
        </p:nvSpPr>
        <p:spPr bwMode="auto">
          <a:xfrm>
            <a:off x="5170488" y="3449638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155</a:t>
            </a:r>
          </a:p>
        </p:txBody>
      </p:sp>
      <p:sp>
        <p:nvSpPr>
          <p:cNvPr id="13332" name="Text Box 19"/>
          <p:cNvSpPr txBox="1">
            <a:spLocks noChangeArrowheads="1"/>
          </p:cNvSpPr>
          <p:nvPr/>
        </p:nvSpPr>
        <p:spPr bwMode="auto">
          <a:xfrm>
            <a:off x="5170488" y="3830638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150</a:t>
            </a:r>
          </a:p>
        </p:txBody>
      </p:sp>
      <p:sp>
        <p:nvSpPr>
          <p:cNvPr id="13333" name="Text Box 20"/>
          <p:cNvSpPr txBox="1">
            <a:spLocks noChangeArrowheads="1"/>
          </p:cNvSpPr>
          <p:nvPr/>
        </p:nvSpPr>
        <p:spPr bwMode="auto">
          <a:xfrm>
            <a:off x="5170488" y="42005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145</a:t>
            </a:r>
          </a:p>
        </p:txBody>
      </p:sp>
      <p:sp>
        <p:nvSpPr>
          <p:cNvPr id="13334" name="Text Box 21"/>
          <p:cNvSpPr txBox="1">
            <a:spLocks noChangeArrowheads="1"/>
          </p:cNvSpPr>
          <p:nvPr/>
        </p:nvSpPr>
        <p:spPr bwMode="auto">
          <a:xfrm>
            <a:off x="8577263" y="3081338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160</a:t>
            </a:r>
          </a:p>
        </p:txBody>
      </p:sp>
      <p:sp>
        <p:nvSpPr>
          <p:cNvPr id="13335" name="Text Box 22"/>
          <p:cNvSpPr txBox="1">
            <a:spLocks noChangeArrowheads="1"/>
          </p:cNvSpPr>
          <p:nvPr/>
        </p:nvSpPr>
        <p:spPr bwMode="auto">
          <a:xfrm>
            <a:off x="8577263" y="3440113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155</a:t>
            </a:r>
          </a:p>
        </p:txBody>
      </p:sp>
      <p:sp>
        <p:nvSpPr>
          <p:cNvPr id="13336" name="Text Box 23"/>
          <p:cNvSpPr txBox="1">
            <a:spLocks noChangeArrowheads="1"/>
          </p:cNvSpPr>
          <p:nvPr/>
        </p:nvSpPr>
        <p:spPr bwMode="auto">
          <a:xfrm>
            <a:off x="8589963" y="3810000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150</a:t>
            </a:r>
          </a:p>
        </p:txBody>
      </p:sp>
      <p:sp>
        <p:nvSpPr>
          <p:cNvPr id="13337" name="Text Box 24"/>
          <p:cNvSpPr txBox="1">
            <a:spLocks noChangeArrowheads="1"/>
          </p:cNvSpPr>
          <p:nvPr/>
        </p:nvSpPr>
        <p:spPr bwMode="auto">
          <a:xfrm>
            <a:off x="8591550" y="4191000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145</a:t>
            </a:r>
          </a:p>
        </p:txBody>
      </p:sp>
      <p:sp>
        <p:nvSpPr>
          <p:cNvPr id="13338" name="Text Box 25"/>
          <p:cNvSpPr txBox="1">
            <a:spLocks noChangeArrowheads="1"/>
          </p:cNvSpPr>
          <p:nvPr/>
        </p:nvSpPr>
        <p:spPr bwMode="auto">
          <a:xfrm>
            <a:off x="8589963" y="4572000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140</a:t>
            </a:r>
          </a:p>
        </p:txBody>
      </p:sp>
      <p:pic>
        <p:nvPicPr>
          <p:cNvPr id="13339" name="Picture 26" descr="рисС1-2_8x1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866775"/>
            <a:ext cx="457200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40" name="AutoShape 28"/>
          <p:cNvSpPr>
            <a:spLocks noChangeArrowheads="1"/>
          </p:cNvSpPr>
          <p:nvPr/>
        </p:nvSpPr>
        <p:spPr bwMode="auto">
          <a:xfrm>
            <a:off x="5757863" y="4516438"/>
            <a:ext cx="71437" cy="71437"/>
          </a:xfrm>
          <a:prstGeom prst="octagon">
            <a:avLst>
              <a:gd name="adj" fmla="val 29287"/>
            </a:avLst>
          </a:prstGeom>
          <a:solidFill>
            <a:srgbClr val="D60000"/>
          </a:solidFill>
          <a:ln w="9525">
            <a:solidFill>
              <a:srgbClr val="D6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41" name="AutoShape 29"/>
          <p:cNvSpPr>
            <a:spLocks noChangeArrowheads="1"/>
          </p:cNvSpPr>
          <p:nvPr/>
        </p:nvSpPr>
        <p:spPr bwMode="auto">
          <a:xfrm>
            <a:off x="8621713" y="3549650"/>
            <a:ext cx="71437" cy="71438"/>
          </a:xfrm>
          <a:prstGeom prst="octagon">
            <a:avLst>
              <a:gd name="adj" fmla="val 29287"/>
            </a:avLst>
          </a:prstGeom>
          <a:solidFill>
            <a:srgbClr val="D60000"/>
          </a:solidFill>
          <a:ln w="9525">
            <a:solidFill>
              <a:srgbClr val="D6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42" name="Text Box 30"/>
          <p:cNvSpPr txBox="1">
            <a:spLocks noChangeArrowheads="1"/>
          </p:cNvSpPr>
          <p:nvPr/>
        </p:nvSpPr>
        <p:spPr bwMode="auto">
          <a:xfrm>
            <a:off x="5486400" y="4419600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 b="1">
                <a:solidFill>
                  <a:srgbClr val="D60000"/>
                </a:solidFill>
                <a:latin typeface="Arial" charset="0"/>
              </a:rPr>
              <a:t>А</a:t>
            </a:r>
          </a:p>
        </p:txBody>
      </p:sp>
      <p:sp>
        <p:nvSpPr>
          <p:cNvPr id="13343" name="Text Box 31"/>
          <p:cNvSpPr txBox="1">
            <a:spLocks noChangeArrowheads="1"/>
          </p:cNvSpPr>
          <p:nvPr/>
        </p:nvSpPr>
        <p:spPr bwMode="auto">
          <a:xfrm>
            <a:off x="8589963" y="3538538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 b="1">
                <a:solidFill>
                  <a:srgbClr val="D60000"/>
                </a:solidFill>
                <a:latin typeface="Arial" charset="0"/>
              </a:rPr>
              <a:t>В</a:t>
            </a:r>
          </a:p>
        </p:txBody>
      </p:sp>
      <p:sp>
        <p:nvSpPr>
          <p:cNvPr id="13344" name="Line 32"/>
          <p:cNvSpPr>
            <a:spLocks noChangeShapeType="1"/>
          </p:cNvSpPr>
          <p:nvPr/>
        </p:nvSpPr>
        <p:spPr bwMode="auto">
          <a:xfrm>
            <a:off x="1490663" y="1630363"/>
            <a:ext cx="1905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lg"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45" name="AutoShape 33"/>
          <p:cNvSpPr>
            <a:spLocks noChangeArrowheads="1"/>
          </p:cNvSpPr>
          <p:nvPr/>
        </p:nvSpPr>
        <p:spPr bwMode="auto">
          <a:xfrm>
            <a:off x="7467600" y="3560763"/>
            <a:ext cx="53975" cy="53975"/>
          </a:xfrm>
          <a:prstGeom prst="octagon">
            <a:avLst>
              <a:gd name="adj" fmla="val 2928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13346" name="Text Box 34"/>
          <p:cNvSpPr txBox="1">
            <a:spLocks noChangeArrowheads="1"/>
          </p:cNvSpPr>
          <p:nvPr/>
        </p:nvSpPr>
        <p:spPr bwMode="auto">
          <a:xfrm>
            <a:off x="7707313" y="3243263"/>
            <a:ext cx="609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Х</a:t>
            </a:r>
          </a:p>
        </p:txBody>
      </p:sp>
      <p:sp>
        <p:nvSpPr>
          <p:cNvPr id="13347" name="Line 35"/>
          <p:cNvSpPr>
            <a:spLocks noChangeShapeType="1"/>
          </p:cNvSpPr>
          <p:nvPr/>
        </p:nvSpPr>
        <p:spPr bwMode="auto">
          <a:xfrm flipV="1">
            <a:off x="5791200" y="4321175"/>
            <a:ext cx="219075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48" name="Line 36"/>
          <p:cNvSpPr>
            <a:spLocks noChangeShapeType="1"/>
          </p:cNvSpPr>
          <p:nvPr/>
        </p:nvSpPr>
        <p:spPr bwMode="auto">
          <a:xfrm flipV="1">
            <a:off x="6021388" y="3983038"/>
            <a:ext cx="163512" cy="338137"/>
          </a:xfrm>
          <a:prstGeom prst="line">
            <a:avLst/>
          </a:prstGeom>
          <a:noFill/>
          <a:ln w="38100">
            <a:solidFill>
              <a:srgbClr val="D6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49" name="AutoShape 37"/>
          <p:cNvSpPr>
            <a:spLocks noChangeArrowheads="1"/>
          </p:cNvSpPr>
          <p:nvPr/>
        </p:nvSpPr>
        <p:spPr bwMode="auto">
          <a:xfrm>
            <a:off x="5986463" y="4311650"/>
            <a:ext cx="53975" cy="53975"/>
          </a:xfrm>
          <a:prstGeom prst="octagon">
            <a:avLst>
              <a:gd name="adj" fmla="val 2928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13350" name="AutoShape 38"/>
          <p:cNvSpPr>
            <a:spLocks noChangeArrowheads="1"/>
          </p:cNvSpPr>
          <p:nvPr/>
        </p:nvSpPr>
        <p:spPr bwMode="auto">
          <a:xfrm>
            <a:off x="6161088" y="3951288"/>
            <a:ext cx="53975" cy="53975"/>
          </a:xfrm>
          <a:prstGeom prst="octagon">
            <a:avLst>
              <a:gd name="adj" fmla="val 2928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13351" name="Text Box 39"/>
          <p:cNvSpPr txBox="1">
            <a:spLocks noChangeArrowheads="1"/>
          </p:cNvSpPr>
          <p:nvPr/>
        </p:nvSpPr>
        <p:spPr bwMode="auto">
          <a:xfrm>
            <a:off x="974834" y="5657671"/>
            <a:ext cx="7620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Чем меньше расстояние между горизонталями, тем больше уклон поверхности и более крутыми становятся склоны.</a:t>
            </a:r>
          </a:p>
        </p:txBody>
      </p:sp>
      <p:sp>
        <p:nvSpPr>
          <p:cNvPr id="13352" name="Line 40"/>
          <p:cNvSpPr>
            <a:spLocks noChangeShapeType="1"/>
          </p:cNvSpPr>
          <p:nvPr/>
        </p:nvSpPr>
        <p:spPr bwMode="auto">
          <a:xfrm>
            <a:off x="1752600" y="1600200"/>
            <a:ext cx="4419600" cy="2362200"/>
          </a:xfrm>
          <a:prstGeom prst="line">
            <a:avLst/>
          </a:prstGeom>
          <a:noFill/>
          <a:ln w="9525">
            <a:solidFill>
              <a:srgbClr val="0000C4"/>
            </a:solidFill>
            <a:round/>
            <a:headEnd type="arrow" w="sm" len="lg"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53" name="Line 41"/>
          <p:cNvSpPr>
            <a:spLocks noChangeShapeType="1"/>
          </p:cNvSpPr>
          <p:nvPr/>
        </p:nvSpPr>
        <p:spPr bwMode="auto">
          <a:xfrm>
            <a:off x="1371600" y="1611313"/>
            <a:ext cx="4419600" cy="2928937"/>
          </a:xfrm>
          <a:prstGeom prst="line">
            <a:avLst/>
          </a:prstGeom>
          <a:noFill/>
          <a:ln w="9525">
            <a:solidFill>
              <a:srgbClr val="0000C4"/>
            </a:solidFill>
            <a:round/>
            <a:headEnd type="arrow" w="sm" len="lg"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314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63650" y="5181600"/>
              <a:ext cx="2436813" cy="28575"/>
            </p14:xfrm>
          </p:contentPart>
        </mc:Choice>
        <mc:Fallback xmlns="">
          <p:pic>
            <p:nvPicPr>
              <p:cNvPr id="13314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35206" y="5070785"/>
                <a:ext cx="2493701" cy="25020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Земля как планета, современный облик планеты Земля. Форма, размеры, движение Земли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70223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Задание – 30, уровень сложности – высокий, максимальное количество баллов-2,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примерное время выполнения – 15 минут.</a:t>
            </a: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Задания, проверяющие умение применять знания о таких географических следствиях орбитального и осевого движений Земли, как изменение высоты Солнца над горизонтом на разных параллелях, изменение продолжительности светового дня.</a:t>
            </a:r>
          </a:p>
          <a:p>
            <a:pPr algn="just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i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Пользователь\Desktop\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11" y="536028"/>
            <a:ext cx="7882758" cy="581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Задание 21  - определение азимута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965" y="1450428"/>
            <a:ext cx="84503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Азимут - это угол между направлением на север и направлением на предмет, отсчитываемый от направления на север по часовой стрелке.</a:t>
            </a:r>
          </a:p>
          <a:p>
            <a:endParaRPr lang="ru-RU" dirty="0"/>
          </a:p>
        </p:txBody>
      </p:sp>
      <p:pic>
        <p:nvPicPr>
          <p:cNvPr id="37890" name="Picture 2" descr="https://fs00.infourok.ru/images/doc/218/2262/1/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5229" y="2889029"/>
            <a:ext cx="5039710" cy="3779783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425669"/>
            <a:ext cx="7886700" cy="5751294"/>
          </a:xfrm>
        </p:spPr>
        <p:txBody>
          <a:bodyPr>
            <a:normAutofit/>
          </a:bodyPr>
          <a:lstStyle/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Угол наклона земной оси к плоскости орбиты Земли равен </a:t>
            </a: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66,5</a:t>
            </a: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</a:t>
            </a: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течение года Солнце больше освещает то Северное, то Южное полушарие.</a:t>
            </a:r>
          </a:p>
          <a:p>
            <a:pPr lvl="0" algn="just"/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22 июня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день летнего солнцестояния, в Северном полушарии самый длинный день. Солнце поднимается над горизонтом выше всего. В Южном полушарии - июнь, июль, август - зимние месяцы. 22 июня полуденное солнце находится в зените на параллели 23,5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sym typeface="Symbol"/>
              </a:rPr>
              <a:t>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с.ш.</a:t>
            </a:r>
          </a:p>
          <a:p>
            <a:pPr lvl="0" algn="just"/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22 декабря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самый длинный день в Южном полушарии. В этот день в Южном полушарии Солнце поднимается над горизонтом выше, чем в любой другой день в году. 22декабря полуденное солнце стоит в зените на параллели 23,5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sym typeface="Symbol"/>
              </a:rPr>
              <a:t>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– Южном тропике.</a:t>
            </a:r>
          </a:p>
          <a:p>
            <a:pPr lvl="0"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северу от Северного тропика и к югу от Южного тропика Солнце никогда не бывает в зените.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457200"/>
            <a:ext cx="7886700" cy="5719763"/>
          </a:xfrm>
        </p:spPr>
        <p:txBody>
          <a:bodyPr>
            <a:normAutofit fontScale="92500"/>
          </a:bodyPr>
          <a:lstStyle/>
          <a:p>
            <a:pPr lvl="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Два раза в год,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 марта и 23 сентября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Северное и Южное полушария освещены одинаково. Это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дни равноденствия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в Северном, и в Южном полушарии день равен ночи. В эти дни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Солнце находится в зените.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 как Земля шарообразна, угол падения солнечных лучей на земную поверхность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уменьшается от экватора к полюсам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22 июня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когда в Северном полушарии самый длинный день, на параллели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66,5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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с.ш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течение суток солнце не скрывается за горизонтом, то есть наблюдается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полярный день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 algn="just"/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22 декабря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наоборот, круглые сутки -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полярная ночь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Параллель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66,5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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с.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называется Северным полярным кругом.</a:t>
            </a:r>
          </a:p>
          <a:p>
            <a:pPr lvl="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Южном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полушарии на параллели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66,5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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полярный день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наблюдается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22 декабря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полярная ночь – 22 июня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Параллель 66,5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.- Южный полярный круг.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2885" y="343666"/>
            <a:ext cx="7886700" cy="4351338"/>
          </a:xfrm>
        </p:spPr>
        <p:txBody>
          <a:bodyPr>
            <a:noAutofit/>
          </a:bodyPr>
          <a:lstStyle/>
          <a:p>
            <a:pPr lvl="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полярных кругов к полюсам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продолжительность полярного дня и полярной ночи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увеличивается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На полюсах полярный день и полярная ночь длятся приблизительно по шесть месяцев. От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полярных кругов к экватору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наблюдается суточная смена дня и ночи. </a:t>
            </a:r>
          </a:p>
          <a:p>
            <a:pPr lvl="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Земля вращается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 запада на восток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Чем восточнее находится точка, тем раньше там над горизонтом поднимется Солнце.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Решение задач №30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340069"/>
            <a:ext cx="7886700" cy="4836894"/>
          </a:xfrm>
        </p:spPr>
        <p:txBody>
          <a:bodyPr/>
          <a:lstStyle/>
          <a:p>
            <a:pPr lvl="0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Если нужно определить географические координаты.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Сразу для себя отмечаем: в каких полушариях находится географический объект.</a:t>
            </a:r>
          </a:p>
          <a:p>
            <a:pPr lvl="0" algn="just"/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По высоте Солнца над горизонтом определяем широту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90° - …°(высота Солнца над горизонтом)= …°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ю.ш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(если в южном полушарии) или …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°с.ш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(если в северном полушарии).</a:t>
            </a:r>
          </a:p>
          <a:p>
            <a:pPr lvl="0" algn="just"/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По времени, указанном в задаче, определяем долготу точки.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15°· …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ч=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°в.д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(если в восточном полушарии) или …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°з.д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(если в западном полушарии).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Определите географические координаты пункта, расположенного в Северной Америке, если известно, что 23 сентября в 17 часов по солнечному времени Гринвичского меридиана в этом пункте полдень и Солнце находится на высоте 35° над горизонтом.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825625"/>
            <a:ext cx="7695543" cy="4351338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Северная Америка находится в северном полушарии по отношению к экватору и в западном полушарии по отношению к нулевому меридиану.</a:t>
            </a:r>
          </a:p>
          <a:p>
            <a:pPr algn="just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Определяем широту точки по формуле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90°-35°(высота Солнца указана в задаче)=55°с.ш.(потому что в северном полушарии).</a:t>
            </a:r>
          </a:p>
          <a:p>
            <a:pPr algn="just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Определяем долготу точки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Время в задаче указано 17 часов, т.е. время отличается от Гринвичского на 5 часов. Подставляем это время в формулу и получаем: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15° · 5ч=75°з.д.(потому что в западном полушарии).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Ответ: координаты точки 55°с.ш., 75°з.д.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0120"/>
          </a:xfrm>
        </p:spPr>
        <p:txBody>
          <a:bodyPr>
            <a:no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Если </a:t>
            </a:r>
            <a:r>
              <a:rPr lang="ru-RU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нужно определить, в каком пункте Солнце поднимется раньше над горизонтом.</a:t>
            </a:r>
            <a:r>
              <a:rPr lang="ru-RU" sz="24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8597" y="721660"/>
            <a:ext cx="7944423" cy="2664296"/>
          </a:xfrm>
        </p:spPr>
        <p:txBody>
          <a:bodyPr>
            <a:noAutofit/>
          </a:bodyPr>
          <a:lstStyle/>
          <a:p>
            <a:pPr algn="just"/>
            <a:r>
              <a:rPr lang="ru-RU" b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При </a:t>
            </a:r>
            <a:r>
              <a:rPr lang="ru-RU" b="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решении </a:t>
            </a:r>
            <a:r>
              <a:rPr lang="ru-RU" b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такой задачи надо сразу представить (</a:t>
            </a:r>
            <a:r>
              <a:rPr lang="ru-RU" b="0" u="sng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 дате, указанной в задаче</a:t>
            </a:r>
            <a:r>
              <a:rPr lang="ru-RU" b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) – это лето или зима, а также какое это полушарие – северное или южное. Это нужно для того, что бы рассуждать (по схеме движения Земли), например: если в северном полушарии лето, то за северным полярным кругом полярный день, т.е. продолжительность дня длиннее. В пункте, который ближе всего к северному полярному кругу, </a:t>
            </a:r>
            <a:r>
              <a:rPr lang="ru-RU" b="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Солнце </a:t>
            </a:r>
            <a:r>
              <a:rPr lang="ru-RU" b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поднимется раньше всего над горизонтом. В период после весеннего равноденствия в северном полушарии продолжительность дня увеличивается при удалении от экватора.</a:t>
            </a:r>
            <a:endParaRPr lang="ru-RU" b="0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5669" y="3789040"/>
            <a:ext cx="7882759" cy="23371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sz="1800" dirty="0">
                <a:latin typeface="Times New Roman"/>
                <a:ea typeface="Times New Roman"/>
              </a:rPr>
              <a:t>Таким образом, </a:t>
            </a:r>
            <a:r>
              <a:rPr lang="ru-RU" sz="1800" b="1" u="sng" dirty="0">
                <a:latin typeface="Times New Roman"/>
                <a:ea typeface="Times New Roman"/>
              </a:rPr>
              <a:t>летом в северном полушарии</a:t>
            </a:r>
            <a:r>
              <a:rPr lang="ru-RU" sz="1800" dirty="0">
                <a:latin typeface="Times New Roman"/>
                <a:ea typeface="Times New Roman"/>
              </a:rPr>
              <a:t> пунктом, в котором Солнце поднимется </a:t>
            </a:r>
            <a:r>
              <a:rPr lang="ru-RU" sz="1800" b="1" u="sng" dirty="0">
                <a:latin typeface="Times New Roman"/>
                <a:ea typeface="Times New Roman"/>
              </a:rPr>
              <a:t>раньше</a:t>
            </a:r>
            <a:r>
              <a:rPr lang="ru-RU" sz="1800" dirty="0">
                <a:latin typeface="Times New Roman"/>
                <a:ea typeface="Times New Roman"/>
              </a:rPr>
              <a:t> над горизонтом, будет тот, который находится </a:t>
            </a:r>
            <a:r>
              <a:rPr lang="ru-RU" sz="1800" b="1" u="sng" dirty="0">
                <a:latin typeface="Times New Roman"/>
                <a:ea typeface="Times New Roman"/>
              </a:rPr>
              <a:t>севернее и восточнее</a:t>
            </a:r>
            <a:r>
              <a:rPr lang="ru-RU" sz="1800" dirty="0" smtClean="0">
                <a:latin typeface="Times New Roman"/>
                <a:ea typeface="Times New Roman"/>
              </a:rPr>
              <a:t>. Если </a:t>
            </a:r>
            <a:r>
              <a:rPr lang="ru-RU" sz="1800" dirty="0">
                <a:latin typeface="Times New Roman"/>
                <a:ea typeface="Times New Roman"/>
              </a:rPr>
              <a:t>в </a:t>
            </a:r>
            <a:r>
              <a:rPr lang="ru-RU" sz="1800" b="1" u="sng" dirty="0">
                <a:latin typeface="Times New Roman"/>
                <a:ea typeface="Times New Roman"/>
              </a:rPr>
              <a:t>северном полушарии зима</a:t>
            </a:r>
            <a:r>
              <a:rPr lang="ru-RU" sz="1800" dirty="0">
                <a:latin typeface="Times New Roman"/>
                <a:ea typeface="Times New Roman"/>
              </a:rPr>
              <a:t>, то пунктом, в котором Солнце поднимется </a:t>
            </a:r>
            <a:r>
              <a:rPr lang="ru-RU" sz="1800" b="1" u="sng" dirty="0">
                <a:latin typeface="Times New Roman"/>
                <a:ea typeface="Times New Roman"/>
              </a:rPr>
              <a:t>раньше</a:t>
            </a:r>
            <a:r>
              <a:rPr lang="ru-RU" sz="1800" dirty="0">
                <a:latin typeface="Times New Roman"/>
                <a:ea typeface="Times New Roman"/>
              </a:rPr>
              <a:t>, будет тот, который находится </a:t>
            </a:r>
            <a:r>
              <a:rPr lang="ru-RU" sz="1800" b="1" u="sng" dirty="0">
                <a:latin typeface="Times New Roman"/>
                <a:ea typeface="Times New Roman"/>
              </a:rPr>
              <a:t>южнее и восточнее</a:t>
            </a:r>
            <a:r>
              <a:rPr lang="ru-RU" dirty="0">
                <a:latin typeface="Times New Roman"/>
                <a:ea typeface="Times New Roman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31144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49822" y="643211"/>
            <a:ext cx="7886700" cy="4351338"/>
          </a:xfrm>
        </p:spPr>
        <p:txBody>
          <a:bodyPr/>
          <a:lstStyle/>
          <a:p>
            <a:pPr algn="just"/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Например, задача может быть   в таком виде (время не указывается). </a:t>
            </a:r>
          </a:p>
          <a:p>
            <a:pPr algn="just"/>
            <a:r>
              <a:rPr lang="ru-RU" sz="28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Определите, в каком из пунктов: Баку (40 </a:t>
            </a:r>
            <a:r>
              <a:rPr lang="ru-RU" sz="2800" i="1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с.ш</a:t>
            </a:r>
            <a:r>
              <a:rPr lang="ru-RU" sz="28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., 49 в.д.), Астрахани (46 </a:t>
            </a:r>
            <a:r>
              <a:rPr lang="ru-RU" sz="2800" i="1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с.ш</a:t>
            </a:r>
            <a:r>
              <a:rPr lang="ru-RU" sz="28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., 49 в.д.) или Элисте (46 </a:t>
            </a:r>
            <a:r>
              <a:rPr lang="ru-RU" sz="2800" i="1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с.ш</a:t>
            </a:r>
            <a:r>
              <a:rPr lang="ru-RU" sz="28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., 44 в.д.) 1 июня Солнце раньше всего по московскому времени поднимется над горизонтом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Рассуждаем: 1 июня в северном полушарии лето, значит, этот пункт – Астрахань. Он находится севернее и восточнее других указанных точек.</a:t>
            </a:r>
            <a:endParaRPr lang="ru-RU" sz="28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52128"/>
          </a:xfrm>
        </p:spPr>
        <p:txBody>
          <a:bodyPr>
            <a:no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Если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нужно определить, в каком пункте Солнце находится выше всего над горизонтом.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3682" y="1308538"/>
            <a:ext cx="7662041" cy="2696526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600" b="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Сразу определяем, в каком полушарии находится, зима это или лето.</a:t>
            </a:r>
            <a:endParaRPr lang="ru-RU" sz="2600" b="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600" b="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Если в задаче указывают время и Гринвичский меридиан, то мы будем использовать формулу: (12 ч - …ч (время указано в задаче) · 15° = …°</a:t>
            </a:r>
            <a:r>
              <a:rPr lang="ru-RU" sz="2600" b="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в.д</a:t>
            </a:r>
            <a:r>
              <a:rPr lang="ru-RU" sz="2600" b="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(если восточное полушарие). Если пункт находится в западном полушарии, то формула такая (…ч (время указано в задаче) – 12 ч) · 15° = …°</a:t>
            </a:r>
            <a:r>
              <a:rPr lang="ru-RU" sz="2600" b="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з.д</a:t>
            </a:r>
            <a:r>
              <a:rPr lang="ru-RU" sz="2600" b="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Таким образом, мы нашли долготу точки, где Солнце в указанное время выше всего. Теперь выбираем пункт, который ближе всего к этому меридиану, т.к. чем ближе к нему, тем Солнце выше.</a:t>
            </a:r>
            <a:endParaRPr lang="ru-RU" sz="2600" b="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7332" y="4077072"/>
            <a:ext cx="7599565" cy="20490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Если лето в северном полушарии, ищем, какая точка находится западнее и севернее. Если зима в северном полушарии, то ищем точку, которая находится западнее и южнее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083829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628650" y="740979"/>
            <a:ext cx="7886700" cy="5435984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Определите, в каком из пунктов, обозначенных буквами на карте Евразии, 1 августа Солнце будет находиться выше всего над горизонтом в 7 часов утра по времени Гринвичского меридиана.</a:t>
            </a:r>
            <a:endParaRPr lang="ru-RU" sz="24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i="1" dirty="0" smtClean="0">
                <a:latin typeface="Times New Roman"/>
                <a:ea typeface="Times New Roman"/>
                <a:cs typeface="Times New Roman"/>
              </a:rPr>
              <a:t>Рассуждаем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: Евразия находится в северном полушарии, 1 августа – это лето. </a:t>
            </a:r>
            <a:endParaRPr lang="ru-RU" sz="24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Применяем формулу: </a:t>
            </a: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(12 ч - …</a:t>
            </a:r>
            <a:r>
              <a:rPr lang="ru-RU" sz="2400" b="1" dirty="0" err="1" smtClean="0">
                <a:latin typeface="Times New Roman"/>
                <a:ea typeface="Times New Roman"/>
                <a:cs typeface="Times New Roman"/>
              </a:rPr>
              <a:t>ч</a:t>
            </a: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 (дано в задаче) · 15°= …° в.д. – это долгота точки, где сейчас полдень, значит, Солнце там выше всего.</a:t>
            </a:r>
            <a:endParaRPr lang="ru-RU" sz="24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(12 ч – 7ч ) · 15° = 75°в.д. (потому что в восточном полушарии). Теперь смотрим, какой из пунктов находится ближе к этому меридиану. Это и будет ответ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ru-RU" sz="800" dirty="0" smtClean="0">
              <a:ea typeface="Calibri"/>
              <a:cs typeface="Times New Roman"/>
            </a:endParaRP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/>
                <a:ea typeface="Times New Roman"/>
              </a:rPr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0075" y="0"/>
            <a:ext cx="7474117" cy="1833092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Например, определите, в какой из точек 25 марта Солнце будет находиться выше всего над горизонтом в 18 часов по солнечному времени Гринвичского меридиана.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14126009"/>
              </p:ext>
            </p:extLst>
          </p:nvPr>
        </p:nvGraphicFramePr>
        <p:xfrm>
          <a:off x="402678" y="2532051"/>
          <a:ext cx="4173538" cy="1677344"/>
        </p:xfrm>
        <a:graphic>
          <a:graphicData uri="http://schemas.openxmlformats.org/drawingml/2006/table">
            <a:tbl>
              <a:tblPr firstRow="1" firstCol="1" bandRow="1"/>
              <a:tblGrid>
                <a:gridCol w="1391034"/>
                <a:gridCol w="1391034"/>
                <a:gridCol w="1391470"/>
              </a:tblGrid>
              <a:tr h="4193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Точка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95" marR="470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Широта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95" marR="470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Долгота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95" marR="470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3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95" marR="470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 с.ш.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95" marR="470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з.д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95" marR="470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3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95" marR="470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 с.ш.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95" marR="470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з.д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95" marR="470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3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95" marR="470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 с.ш.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95" marR="470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з.д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95" marR="470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47745" y="2572605"/>
            <a:ext cx="3822192" cy="1833091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300" dirty="0">
                <a:latin typeface="Times New Roman" pitchFamily="18" charset="0"/>
                <a:ea typeface="Times New Roman"/>
                <a:cs typeface="Times New Roman" pitchFamily="18" charset="0"/>
              </a:rPr>
              <a:t>В таблице указана западная долгота, значит, применяем формулу:</a:t>
            </a:r>
            <a:endParaRPr lang="ru-RU" sz="23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300" dirty="0">
                <a:latin typeface="Times New Roman" pitchFamily="18" charset="0"/>
                <a:ea typeface="Times New Roman"/>
                <a:cs typeface="Times New Roman" pitchFamily="18" charset="0"/>
              </a:rPr>
              <a:t> (18 ч – 12 ч) · 15° = 90° </a:t>
            </a:r>
            <a:r>
              <a:rPr lang="ru-RU" sz="23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з.д</a:t>
            </a:r>
            <a:r>
              <a:rPr lang="ru-RU" sz="2300" dirty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sz="23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300" dirty="0">
                <a:latin typeface="Times New Roman" pitchFamily="18" charset="0"/>
                <a:ea typeface="Times New Roman"/>
                <a:cs typeface="Times New Roman" pitchFamily="18" charset="0"/>
              </a:rPr>
              <a:t>Это значит, что на меридиане 90° </a:t>
            </a:r>
            <a:r>
              <a:rPr lang="ru-RU" sz="23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з.д</a:t>
            </a:r>
            <a:r>
              <a:rPr lang="ru-RU" sz="2300" dirty="0">
                <a:latin typeface="Times New Roman" pitchFamily="18" charset="0"/>
                <a:ea typeface="Times New Roman"/>
                <a:cs typeface="Times New Roman" pitchFamily="18" charset="0"/>
              </a:rPr>
              <a:t>. полдень и Солнце выше всего. Теперь смотрим в таблицу и выбираем, какой пункт ближе всего к экватору, южнее всего. Это точка В.</a:t>
            </a:r>
            <a:endParaRPr lang="ru-RU" sz="23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890233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http://heaclub.ru/tim/906fe7640e244edd229c8b78c251b7c9/azimut-s-transportiro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779" y="261499"/>
            <a:ext cx="4415187" cy="3632584"/>
          </a:xfrm>
          <a:prstGeom prst="rect">
            <a:avLst/>
          </a:prstGeom>
          <a:noFill/>
        </p:spPr>
      </p:pic>
      <p:pic>
        <p:nvPicPr>
          <p:cNvPr id="36868" name="Picture 4" descr="https://arhivurokov.ru/kopilka/uploads/user_file_54907ba59cec0/img_user_file_54907ba59cec0_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5779" y="3514752"/>
            <a:ext cx="4012872" cy="300965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416" y="239003"/>
            <a:ext cx="7886700" cy="53350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Задача </a:t>
            </a:r>
            <a:r>
              <a:rPr lang="ru-RU" sz="2800" b="1" dirty="0">
                <a:latin typeface="Times New Roman" pitchFamily="18" charset="0"/>
                <a:ea typeface="Times New Roman"/>
                <a:cs typeface="Times New Roman" pitchFamily="18" charset="0"/>
              </a:rPr>
              <a:t>на определение высоты Солнца.</a:t>
            </a: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2510" y="851338"/>
            <a:ext cx="7725104" cy="6209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buClr>
                <a:srgbClr val="31B6FD"/>
              </a:buClr>
            </a:pP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Если нужно определить, где Солнце будет находиться ниже всего:</a:t>
            </a:r>
            <a:endParaRPr lang="ru-RU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15000"/>
              </a:lnSpc>
              <a:buClr>
                <a:srgbClr val="31B6FD"/>
              </a:buClr>
              <a:buNone/>
            </a:pP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1. Определяем, какое это полушарие.</a:t>
            </a:r>
            <a:endParaRPr lang="ru-RU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15000"/>
              </a:lnSpc>
              <a:buClr>
                <a:srgbClr val="31B6FD"/>
              </a:buClr>
              <a:buNone/>
            </a:pP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2. Определяем по дате, какое это время года.</a:t>
            </a:r>
          </a:p>
          <a:p>
            <a:pPr lvl="0" algn="just">
              <a:lnSpc>
                <a:spcPct val="115000"/>
              </a:lnSpc>
              <a:buClr>
                <a:srgbClr val="31B6FD"/>
              </a:buClr>
            </a:pP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3. Применяем формулу: (12 ч - … </a:t>
            </a:r>
            <a:r>
              <a:rPr lang="ru-RU" sz="2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ч</a:t>
            </a: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) · 15° = …в.д. (если в восточном полушарии)</a:t>
            </a:r>
            <a:endParaRPr lang="ru-RU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buClr>
                <a:srgbClr val="31B6FD"/>
              </a:buClr>
            </a:pP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(…ч – 12 ч) · 15° = …</a:t>
            </a:r>
            <a:r>
              <a:rPr lang="ru-RU" sz="2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з.д</a:t>
            </a: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 (если в западном полушарии)</a:t>
            </a:r>
            <a:endParaRPr lang="ru-RU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buClr>
                <a:srgbClr val="31B6FD"/>
              </a:buClr>
            </a:pP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Это так мы определяем полуденный меридиан, то место, где Солнце выше всего.</a:t>
            </a:r>
            <a:endParaRPr lang="ru-RU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buClr>
                <a:srgbClr val="31B6FD"/>
              </a:buClr>
            </a:pP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  Чем дальше точка находится от этого меридиана, тем ниже Солнце над горизонтом. В северном полушарии – восточнее, в западном полушарии – западнее от полуденного меридиана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buClr>
                <a:srgbClr val="31B6FD"/>
              </a:buClr>
              <a:buNone/>
            </a:pPr>
            <a:endParaRPr lang="ru-RU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279738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7"/>
            <a:ext cx="8229600" cy="1380113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3100" dirty="0" smtClean="0">
                <a:latin typeface="Times New Roman"/>
                <a:ea typeface="Times New Roman"/>
                <a:cs typeface="Times New Roman"/>
              </a:rPr>
              <a:t>На какой из параллелей – 42° </a:t>
            </a:r>
            <a:r>
              <a:rPr lang="ru-RU" sz="3100" dirty="0" err="1" smtClean="0">
                <a:latin typeface="Times New Roman"/>
                <a:ea typeface="Times New Roman"/>
                <a:cs typeface="Times New Roman"/>
              </a:rPr>
              <a:t>с.ш</a:t>
            </a:r>
            <a:r>
              <a:rPr lang="ru-RU" sz="3100" dirty="0" smtClean="0">
                <a:latin typeface="Times New Roman"/>
                <a:ea typeface="Times New Roman"/>
                <a:cs typeface="Times New Roman"/>
              </a:rPr>
              <a:t>., 12° </a:t>
            </a:r>
            <a:r>
              <a:rPr lang="ru-RU" sz="3100" dirty="0" err="1" smtClean="0">
                <a:latin typeface="Times New Roman"/>
                <a:ea typeface="Times New Roman"/>
                <a:cs typeface="Times New Roman"/>
              </a:rPr>
              <a:t>с.ш</a:t>
            </a:r>
            <a:r>
              <a:rPr lang="ru-RU" sz="3100" dirty="0" smtClean="0">
                <a:latin typeface="Times New Roman"/>
                <a:ea typeface="Times New Roman"/>
                <a:cs typeface="Times New Roman"/>
              </a:rPr>
              <a:t>., на экваторе, 12° </a:t>
            </a:r>
            <a:r>
              <a:rPr lang="ru-RU" sz="3100" dirty="0" err="1" smtClean="0">
                <a:latin typeface="Times New Roman"/>
                <a:ea typeface="Times New Roman"/>
                <a:cs typeface="Times New Roman"/>
              </a:rPr>
              <a:t>ю.ш</a:t>
            </a:r>
            <a:r>
              <a:rPr lang="ru-RU" sz="3100" dirty="0" smtClean="0">
                <a:latin typeface="Times New Roman"/>
                <a:ea typeface="Times New Roman"/>
                <a:cs typeface="Times New Roman"/>
              </a:rPr>
              <a:t>. – Солнце в день зимнего солнцестояния будет находиться </a:t>
            </a:r>
            <a:r>
              <a:rPr lang="ru-RU" sz="3100" b="1" dirty="0" smtClean="0">
                <a:latin typeface="Times New Roman"/>
                <a:ea typeface="Times New Roman"/>
                <a:cs typeface="Times New Roman"/>
              </a:rPr>
              <a:t>ниже всего</a:t>
            </a:r>
            <a:r>
              <a:rPr lang="ru-RU" sz="3100" dirty="0" smtClean="0">
                <a:latin typeface="Times New Roman"/>
                <a:ea typeface="Times New Roman"/>
                <a:cs typeface="Times New Roman"/>
              </a:rPr>
              <a:t> над горизонтом? Свой ответ обоснуйте.</a:t>
            </a:r>
            <a:endParaRPr lang="ru-RU" sz="31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46386" y="1982461"/>
            <a:ext cx="7808240" cy="217963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800" b="1" i="1" dirty="0" smtClean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600" b="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День </a:t>
            </a:r>
            <a:r>
              <a:rPr lang="ru-RU" sz="2600" b="0" dirty="0">
                <a:latin typeface="Times New Roman" pitchFamily="18" charset="0"/>
                <a:ea typeface="Times New Roman"/>
                <a:cs typeface="Times New Roman" pitchFamily="18" charset="0"/>
              </a:rPr>
              <a:t>зимнего солнцестояния – 22 декабря, зима в северном полушарии. Солнце находится в зените над Южным тропиком. Мы знаем, что полуденная высота Солнца на любой параллели зависит от удаленности от параллели, на которой в этот день Солнце в зените</a:t>
            </a:r>
            <a:r>
              <a:rPr lang="ru-RU" sz="2600" b="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sz="2600" b="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sz="1800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646386" y="4160837"/>
            <a:ext cx="7568582" cy="1782763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  Ниже </a:t>
            </a:r>
            <a: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</a:rPr>
              <a:t>всего над горизонтом в день </a:t>
            </a: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зимнего солнцестояния </a:t>
            </a:r>
            <a: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</a:rPr>
              <a:t>Солнце будет </a:t>
            </a:r>
            <a:r>
              <a:rPr lang="ru-RU" sz="2400" b="1" dirty="0">
                <a:latin typeface="Times New Roman" pitchFamily="18" charset="0"/>
                <a:ea typeface="Times New Roman"/>
                <a:cs typeface="Times New Roman" pitchFamily="18" charset="0"/>
              </a:rPr>
              <a:t>на параллели 42°с.ш</a:t>
            </a:r>
            <a: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</a:rPr>
              <a:t>. Эта параллель наиболее отдалена от Южного тропика.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592771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Путник движется по полупустыне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Патагония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 наблюдает тень впереди себя. В каком направлении он движется?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62151" y="1994338"/>
            <a:ext cx="8040414" cy="4525963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южном полушарии тень от предметов падает на юг в местах, расположенных южнее 23,5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Полупустыня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Патагония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находится южнее 23,5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А так как тень впереди путника, значит, он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движется на юг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каком полушарии зимний сезон короче?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72966" y="1600200"/>
            <a:ext cx="8213834" cy="4525963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Ответ: в северном полушарии зимний сезон короче – на 7 суток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(179 суток, а в южном – 186 суток). Из-за того, что в зимний сезон Земля находится в перигелии  на орбите – самом малом расстоянии от Солнца, скорость её движения по орбите увеличивается, и этот отрезок пути она проходит быстрее на 7 суток.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8"/>
          <p:cNvSpPr>
            <a:spLocks noChangeShapeType="1"/>
          </p:cNvSpPr>
          <p:nvPr/>
        </p:nvSpPr>
        <p:spPr bwMode="auto">
          <a:xfrm flipV="1">
            <a:off x="1979613" y="1989138"/>
            <a:ext cx="1152525" cy="403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6172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Как изменится  климат Земли, если  угол наклона земной оси к плоскости орбиты составит 80</a:t>
            </a:r>
            <a:r>
              <a:rPr lang="ru-RU" sz="3600" baseline="300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полярные круги сместятся и  будут проходить на широте 80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поэтому области полярного дня и ночи уменьшатся.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Тропики сместятся  к северу – в северном полушарии, к югу – в южном.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Поэтому область с жарким климатом расширится.</a:t>
            </a: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Климат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 Земле станет более тёплым.  </a:t>
            </a:r>
            <a:endParaRPr lang="ru-RU" sz="2800" b="1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800" dirty="0" smtClean="0"/>
          </a:p>
        </p:txBody>
      </p:sp>
      <p:pic>
        <p:nvPicPr>
          <p:cNvPr id="19461" name="Picture 7" descr="Земля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89156">
            <a:off x="827088" y="2349500"/>
            <a:ext cx="3313112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17830"/>
            <a:ext cx="7886700" cy="1873577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Определите, как изменилась бы продолжительность дня в июне в Дании, если угол наклона земной оси к плоскости вращения вокруг Солнца составил бы 60</a:t>
            </a:r>
            <a:r>
              <a:rPr lang="ru-RU" sz="3600" baseline="300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2711669"/>
            <a:ext cx="7886700" cy="3465294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Дания стала бы располагаться ближе к северному полярному кругу (вернее, северный полярный круг приблизился бы к ней).</a:t>
            </a: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Поэтому в Дании продолжительность дня в июне увеличилась бы.</a:t>
            </a: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Определите, как изменилась бы (увеличилась или уменьшилась) продолжительность дня в декабре в ЮАР, если бы угол наклона земной оси к плоскости орбиты составил 55°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825625"/>
            <a:ext cx="8058150" cy="435133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Рассуждения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Угол наклона земной оси к плоскости орбиты составляет 66,5°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Самый длинный день наблюдается на полярном круге, широта которого 66,5°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ю.ш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Если угол наклона земной оси к плоскости орбиты составит 55°, то южный полярный круг сместится на 55°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ю.ш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ЮАР расположена на юге Африки (в южном полушарии)</a:t>
            </a:r>
          </a:p>
          <a:p>
            <a:pPr marL="0" indent="0" algn="just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Содержание верного ответа</a:t>
            </a:r>
          </a:p>
          <a:p>
            <a:pPr marL="0" indent="0" algn="just">
              <a:buFont typeface="Wingdings" pitchFamily="2" charset="2"/>
              <a:buChar char="§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Продолжительность дня в ЮАР увеличилась бы</a:t>
            </a:r>
          </a:p>
          <a:p>
            <a:pPr marL="0" indent="0" algn="just">
              <a:buFont typeface="Wingdings" pitchFamily="2" charset="2"/>
              <a:buChar char="§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Широта южного полярного круга в таком случае</a:t>
            </a:r>
          </a:p>
          <a:p>
            <a:pPr marL="0" indent="0"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составит 55°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ю.ш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>
              <a:buFont typeface="Wingdings" pitchFamily="2" charset="2"/>
              <a:buChar char="§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 декабре -чем ближе к полярному кругу, тем </a:t>
            </a:r>
          </a:p>
          <a:p>
            <a:pPr marL="0" indent="0"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длиннее день</a:t>
            </a:r>
          </a:p>
          <a:p>
            <a:endParaRPr lang="ru-RU" sz="22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968171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Определите две параллели, над которыми Солнце в полдень 22 июня находится на высоте 66,5º над горизонтом.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22.06 – день летнего солнцестояния, Солнце в зените над Северным тропиком.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Широта параллели отличается от широты тропика на 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90º - 66,5º =23,5º 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23, 5º- 23, 5º=0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или 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указан экватор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Для определения второй параллели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23, 5º+ 23, 5º=47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º с.ш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2884" y="2664371"/>
            <a:ext cx="7886700" cy="283467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22 июня – день летнего солнцестояния. Солнце стоит в зените над Северным тропиком. В северном полушарии от Северного полярного круга до Северного полюса наблюдается полярный день. Солнце не заходит за горизонт. Поэтому на отрезке меридиана  15˚ в.д. от Северного полюса до Северного полярного круга тень от Солнца будет падать на юг в полночь по местному времени этого меридиана.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Земля вращается вокруг своей оси. Когда на меридиане 15˚ в.д.  Полночь, на противоположной стороне – на меридиане, отстоящем от данного меридиана на 180˚ - будет полдень. Это меридиан 180˚- 15˚= 165˚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з.д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 полдень тень будет падать на юг  на отрезке от Северного тропика (где Солнце стоит в зените) до Южного полярного круга (за которым наблюдается полярная ночь).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6028" y="283779"/>
            <a:ext cx="819806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Укажите отрезки двух меридианов, на которых 22 июня в полночь по местному времени меридиана 15º в.д. тень от предмета падает на юг.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dirty="0" smtClean="0"/>
              <a:t>	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Можно ли утверждать, что вы находитесь в Южном полушарии, если в пункте, в котором вы находитесь, тень от предмета падает на юг?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Нет, зависит от времени года.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Летом, в период между 21.03 и 22.06, в полдень Солнце бывает в зените над одной из параллелей в Северном полушарии между экватором и Северным тропиком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всех указанных параллелях тень от предмета падает на юг.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Определите по карте азимут, по которому надо идти от школы до колодца с ветряным двигателем, расположенного на горе Голая. Ответ запишите цифрами.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Picture 2" descr="https://geo-ege.sdamgia.ru/get_file?id=558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12580" y="2085735"/>
            <a:ext cx="4637908" cy="4490283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258722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бы земля перестала бы вращаться вокруг собственной оси, то на планете не было бы смены дня и ночи.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Назовите еще три изменения природы земли при отсутствии осевого вращения.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2813" y="2913050"/>
            <a:ext cx="4442250" cy="319842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1809" y="343667"/>
            <a:ext cx="4684329" cy="6230554"/>
          </a:xfrm>
        </p:spPr>
        <p:txBody>
          <a:bodyPr>
            <a:normAutofit lnSpcReduction="10000"/>
          </a:bodyPr>
          <a:lstStyle/>
          <a:p>
            <a:pPr marL="0" lvl="0" indent="0" algn="just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Рассуждения</a:t>
            </a:r>
          </a:p>
          <a:p>
            <a:pPr lvl="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Вращение земли влияет на ее форму.</a:t>
            </a:r>
          </a:p>
          <a:p>
            <a:pPr lvl="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Вращение земли вызывает отклоняющую силу    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силу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Кариолиса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вращении земля то приближается к луне,    то удаляется от нее.</a:t>
            </a:r>
          </a:p>
          <a:p>
            <a:pPr marL="0" lvl="0" indent="0" algn="just"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Содержание верного ответа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1.  Изменилась бы форма земли,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поскольку отсутствует полярное сжатие.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2. Не было бы силы Кориолиса. Пассаты имели бы     меридиональное направление.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3. Не было бы приливов и отливов</a:t>
            </a:r>
          </a:p>
          <a:p>
            <a:pPr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7117" y="299544"/>
            <a:ext cx="3159074" cy="23681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75587" y="2948152"/>
            <a:ext cx="3041058" cy="16236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801710" y="4535214"/>
            <a:ext cx="3048000" cy="21336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Желаю успехов на экзамене!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Зарубина\Рабочий стол\Ауэр\фоны\221.jpg"/>
          <p:cNvPicPr>
            <a:picLocks noChangeAspect="1" noChangeArrowheads="1"/>
          </p:cNvPicPr>
          <p:nvPr/>
        </p:nvPicPr>
        <p:blipFill>
          <a:blip r:embed="rId2" cstate="print">
            <a:lum bright="12000" contrast="-26000"/>
          </a:blip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  <p:pic>
        <p:nvPicPr>
          <p:cNvPr id="26626" name="Picture 2" descr="2016341_3dNWitNVWY (700x477, 71Kb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19" y="357166"/>
            <a:ext cx="8386849" cy="614366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885" y="333595"/>
            <a:ext cx="7886700" cy="1325563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Определите по карте азимут, по которому надо идти от точки Б до точки высоты 32 м.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https://pp.userapi.com/c840636/v840636219/45398/Rwr7WhztAd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0425" y="1182413"/>
            <a:ext cx="6321975" cy="5328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Задание 21-2. Определите по карте азимут, по которому надо идти от точки Б до точки высоты 27 м.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pp.userapi.com/c840636/v840636219/4539f/Q0cldYbEvE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54470" y="2398625"/>
            <a:ext cx="4065620" cy="445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291" y="302064"/>
            <a:ext cx="7886700" cy="1325563"/>
          </a:xfrm>
        </p:spPr>
        <p:txBody>
          <a:bodyPr>
            <a:noAutofit/>
          </a:bodyPr>
          <a:lstStyle/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Построение профиля рельефа местности по топографической карте (задание 22)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s://geo-ege.sdamgia.ru/get_file?id=62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651" y="1723860"/>
            <a:ext cx="3676650" cy="3609976"/>
          </a:xfrm>
          <a:prstGeom prst="rect">
            <a:avLst/>
          </a:prstGeom>
          <a:noFill/>
        </p:spPr>
      </p:pic>
      <p:pic>
        <p:nvPicPr>
          <p:cNvPr id="8198" name="Picture 6" descr="https://geo-ege.sdamgia.ru/get_file?id=624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17216" y="2987619"/>
            <a:ext cx="3924300" cy="189547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1212</TotalTime>
  <Words>3490</Words>
  <Application>Microsoft Office PowerPoint</Application>
  <PresentationFormat>Экран (4:3)</PresentationFormat>
  <Paragraphs>398</Paragraphs>
  <Slides>63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63</vt:i4>
      </vt:variant>
    </vt:vector>
  </HeadingPairs>
  <TitlesOfParts>
    <vt:vector size="64" baseType="lpstr">
      <vt:lpstr>Тема Office</vt:lpstr>
      <vt:lpstr>   Земля как планета. Современный облик планеты. Географические модели.  Карта, план местности</vt:lpstr>
      <vt:lpstr>ЕГЭ по географии  2022</vt:lpstr>
      <vt:lpstr>Географические модели.  Карта и план местности</vt:lpstr>
      <vt:lpstr>Задание 21  - определение азимута</vt:lpstr>
      <vt:lpstr>Презентация PowerPoint</vt:lpstr>
      <vt:lpstr>Определите по карте азимут, по которому надо идти от школы до колодца с ветряным двигателем, расположенного на горе Голая. Ответ запишите цифрами.</vt:lpstr>
      <vt:lpstr>Определите по карте азимут, по которому надо идти от точки Б до точки высоты 32 м.   </vt:lpstr>
      <vt:lpstr>Задание 21-2. Определите по карте азимут, по которому надо идти от точки Б до точки высоты 27 м. </vt:lpstr>
      <vt:lpstr>Построение профиля рельефа местности по топографической карте (задание 22)</vt:lpstr>
      <vt:lpstr>Презентация PowerPoint</vt:lpstr>
      <vt:lpstr>Презентация PowerPoint</vt:lpstr>
      <vt:lpstr>2. Напротив каждой отметки напишите высоту горизонтали, для этого надо обратить внимание на то, через сколько метров по вертикали проведены горизонтали на плане (обычно это подписывают под масштабом плана) и помнить, что верх цифры подписанных горизонталей указывают куда местность повышается, а низ цифры, куда понижается.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Земля как планета, современный облик планеты Земля. Форма, размеры, движение Земли  </vt:lpstr>
      <vt:lpstr>Презентация PowerPoint</vt:lpstr>
      <vt:lpstr>Презентация PowerPoint</vt:lpstr>
      <vt:lpstr>Презентация PowerPoint</vt:lpstr>
      <vt:lpstr>Презентация PowerPoint</vt:lpstr>
      <vt:lpstr>Решение задач №30 </vt:lpstr>
      <vt:lpstr>Определите географические координаты пункта, расположенного в Северной Америке, если известно, что 23 сентября в 17 часов по солнечному времени Гринвичского меридиана в этом пункте полдень и Солнце находится на высоте 35° над горизонтом.</vt:lpstr>
      <vt:lpstr>Если нужно определить, в каком пункте Солнце поднимется раньше над горизонтом. </vt:lpstr>
      <vt:lpstr>Презентация PowerPoint</vt:lpstr>
      <vt:lpstr>Если нужно определить, в каком пункте Солнце находится выше всего над горизонтом. </vt:lpstr>
      <vt:lpstr>Презентация PowerPoint</vt:lpstr>
      <vt:lpstr> </vt:lpstr>
      <vt:lpstr>Задача на определение высоты Солнца. </vt:lpstr>
      <vt:lpstr> На какой из параллелей – 42° с.ш., 12° с.ш., на экваторе, 12° ю.ш. – Солнце в день зимнего солнцестояния будет находиться ниже всего над горизонтом? Свой ответ обоснуйте.</vt:lpstr>
      <vt:lpstr> Путник движется по полупустыне Патагония и наблюдает тень впереди себя. В каком направлении он движется? </vt:lpstr>
      <vt:lpstr>В каком полушарии зимний сезон короче? </vt:lpstr>
      <vt:lpstr> Как изменится  климат Земли, если  угол наклона земной оси к плоскости орбиты составит 80о?  </vt:lpstr>
      <vt:lpstr> Определите, как изменилась бы продолжительность дня в июне в Дании, если угол наклона земной оси к плоскости вращения вокруг Солнца составил бы 60о? </vt:lpstr>
      <vt:lpstr>    Определите, как изменилась бы (увеличилась или уменьшилась) продолжительность дня в декабре в ЮАР, если бы угол наклона земной оси к плоскости орбиты составил 55°    </vt:lpstr>
      <vt:lpstr>  Определите две параллели, над которыми Солнце в полдень 22 июня находится на высоте 66,5º над горизонтом.     </vt:lpstr>
      <vt:lpstr>Презентация PowerPoint</vt:lpstr>
      <vt:lpstr>   Можно ли утверждать, что вы находитесь в Южном полушарии, если в пункте, в котором вы находитесь, тень от предмета падает на юг?  </vt:lpstr>
      <vt:lpstr> Если бы земля перестала бы вращаться вокруг собственной оси, то на планете не было бы смены дня и ночи.  Назовите еще три изменения природы земли при отсутствии осевого вращения.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Мария Илшатовна Шутова</dc:creator>
  <cp:lastModifiedBy>Мария Илшатовна Шутова</cp:lastModifiedBy>
  <cp:revision>102</cp:revision>
  <dcterms:created xsi:type="dcterms:W3CDTF">2014-11-21T11:00:06Z</dcterms:created>
  <dcterms:modified xsi:type="dcterms:W3CDTF">2022-04-19T11:13:04Z</dcterms:modified>
</cp:coreProperties>
</file>