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8" r:id="rId1"/>
  </p:sldMasterIdLst>
  <p:notesMasterIdLst>
    <p:notesMasterId r:id="rId18"/>
  </p:notesMasterIdLst>
  <p:sldIdLst>
    <p:sldId id="256" r:id="rId2"/>
    <p:sldId id="257" r:id="rId3"/>
    <p:sldId id="262" r:id="rId4"/>
    <p:sldId id="302" r:id="rId5"/>
    <p:sldId id="346" r:id="rId6"/>
    <p:sldId id="342" r:id="rId7"/>
    <p:sldId id="297" r:id="rId8"/>
    <p:sldId id="350" r:id="rId9"/>
    <p:sldId id="267" r:id="rId10"/>
    <p:sldId id="343" r:id="rId11"/>
    <p:sldId id="258" r:id="rId12"/>
    <p:sldId id="266" r:id="rId13"/>
    <p:sldId id="264" r:id="rId14"/>
    <p:sldId id="347" r:id="rId15"/>
    <p:sldId id="261" r:id="rId16"/>
    <p:sldId id="349" r:id="rId1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DM Serif Display" panose="020B0604020202020204" charset="0"/>
      <p:regular r:id="rId23"/>
      <p:italic r:id="rId24"/>
    </p:embeddedFont>
    <p:embeddedFont>
      <p:font typeface="Karla" pitchFamily="2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AD41697-7C53-4DE8-9581-AA9A459AE32E}">
  <a:tblStyle styleId="{BAD41697-7C53-4DE8-9581-AA9A459AE32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748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743446-C56D-4609-AE22-8E1FE2052794}" type="doc">
      <dgm:prSet loTypeId="urn:microsoft.com/office/officeart/2005/8/layout/vList5" loCatId="list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DD8CBB3C-CCA5-49C9-AC50-22E0DDB9FE69}">
      <dgm:prSet phldrT="[Текст]" custT="1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sz="2400" b="1" i="0" u="none" strike="noStrike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/>
              <a:sym typeface="Arial"/>
            </a:rPr>
            <a:t>Заочный этап</a:t>
          </a:r>
          <a:endParaRPr lang="ru-RU" sz="2400" b="1" i="0" u="none" strike="noStrike" cap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  <a:ea typeface="Arial"/>
            <a:cs typeface="Arial"/>
            <a:sym typeface="Arial"/>
          </a:endParaRPr>
        </a:p>
      </dgm:t>
    </dgm:pt>
    <dgm:pt modelId="{E865603F-AE73-4201-939A-3565F90A5459}" type="parTrans" cxnId="{BA546387-47D1-41EF-98B7-270ABE7314FE}">
      <dgm:prSet/>
      <dgm:spPr/>
      <dgm:t>
        <a:bodyPr/>
        <a:lstStyle/>
        <a:p>
          <a:pPr algn="ctr"/>
          <a:endParaRPr lang="ru-RU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B0F26D5B-1A59-46A9-A191-D507F89D99AD}" type="sibTrans" cxnId="{BA546387-47D1-41EF-98B7-270ABE7314FE}">
      <dgm:prSet/>
      <dgm:spPr/>
      <dgm:t>
        <a:bodyPr/>
        <a:lstStyle/>
        <a:p>
          <a:pPr algn="ctr"/>
          <a:endParaRPr lang="ru-RU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A7A0EBBA-0500-4310-8A7D-4CE5ADE3232A}">
      <dgm:prSet phldrT="[Текст]" custT="1"/>
      <dgm:spPr/>
      <dgm:t>
        <a:bodyPr/>
        <a:lstStyle/>
        <a:p>
          <a:pPr algn="ctr">
            <a:buNone/>
          </a:pPr>
          <a:r>
            <a:rPr lang="ru-RU" sz="1800" b="1" i="0" u="none" strike="noStrike" cap="none" dirty="0">
              <a:effectLst/>
              <a:latin typeface="+mj-lt"/>
              <a:cs typeface="Arial"/>
              <a:sym typeface="Arial"/>
            </a:rPr>
            <a:t>портфолио, эссе, разработка урока</a:t>
          </a:r>
          <a:endParaRPr lang="ru-RU" sz="1800" b="1" i="0" u="none" strike="noStrike" cap="none" dirty="0">
            <a:effectLst/>
            <a:latin typeface="+mj-lt"/>
            <a:ea typeface="Arial"/>
            <a:cs typeface="Arial"/>
            <a:sym typeface="Arial"/>
          </a:endParaRPr>
        </a:p>
      </dgm:t>
    </dgm:pt>
    <dgm:pt modelId="{DEB9FB1E-2A4B-463D-9DB9-AB6BEB3795EE}" type="parTrans" cxnId="{10FE5A56-69E5-4F24-9223-11ACC455C487}">
      <dgm:prSet/>
      <dgm:spPr/>
      <dgm:t>
        <a:bodyPr/>
        <a:lstStyle/>
        <a:p>
          <a:pPr algn="ctr"/>
          <a:endParaRPr lang="ru-RU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637F69C9-3D8F-4199-9D80-9AD81E3F150B}" type="sibTrans" cxnId="{10FE5A56-69E5-4F24-9223-11ACC455C487}">
      <dgm:prSet/>
      <dgm:spPr/>
      <dgm:t>
        <a:bodyPr/>
        <a:lstStyle/>
        <a:p>
          <a:pPr algn="ctr"/>
          <a:endParaRPr lang="ru-RU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8B3C8722-BCEF-4519-AC20-A056588F1107}">
      <dgm:prSet phldrT="[Текст]" custT="1"/>
      <dgm:spPr>
        <a:solidFill>
          <a:schemeClr val="bg2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2400" b="1" i="0" u="none" strike="noStrike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/>
              <a:sym typeface="Arial"/>
            </a:rPr>
            <a:t>1 тур</a:t>
          </a:r>
          <a:endParaRPr lang="ru-RU" sz="2400" b="1" i="0" u="none" strike="noStrike" cap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  <a:ea typeface="Arial"/>
            <a:cs typeface="Arial"/>
            <a:sym typeface="Arial"/>
          </a:endParaRPr>
        </a:p>
      </dgm:t>
    </dgm:pt>
    <dgm:pt modelId="{530F0D5C-D5B9-4907-9B29-0AC244629390}" type="parTrans" cxnId="{FDF0A3A8-234A-4E9D-B100-8AD4D6FEA217}">
      <dgm:prSet/>
      <dgm:spPr/>
      <dgm:t>
        <a:bodyPr/>
        <a:lstStyle/>
        <a:p>
          <a:pPr algn="ctr"/>
          <a:endParaRPr lang="ru-RU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E31C9637-0911-409E-A474-9EE97187C97E}" type="sibTrans" cxnId="{FDF0A3A8-234A-4E9D-B100-8AD4D6FEA217}">
      <dgm:prSet/>
      <dgm:spPr/>
      <dgm:t>
        <a:bodyPr/>
        <a:lstStyle/>
        <a:p>
          <a:pPr algn="ctr"/>
          <a:endParaRPr lang="ru-RU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133A6784-AE5A-49E5-BB6D-E2C7C3EF40ED}">
      <dgm:prSet phldrT="[Текст]" custT="1"/>
      <dgm:spPr/>
      <dgm:t>
        <a:bodyPr/>
        <a:lstStyle/>
        <a:p>
          <a:pPr algn="ctr">
            <a:buNone/>
          </a:pPr>
          <a:r>
            <a:rPr lang="ru-RU" sz="1800" b="1" i="0" u="none" strike="noStrike" cap="none" dirty="0">
              <a:effectLst/>
              <a:latin typeface="+mj-lt"/>
              <a:cs typeface="Arial"/>
              <a:sym typeface="Arial"/>
            </a:rPr>
            <a:t>публичное выступление</a:t>
          </a:r>
          <a:endParaRPr lang="ru-RU" sz="1800" b="1" i="0" u="none" strike="noStrike" cap="none" dirty="0">
            <a:effectLst/>
            <a:latin typeface="+mj-lt"/>
            <a:ea typeface="Arial"/>
            <a:cs typeface="Arial"/>
            <a:sym typeface="Arial"/>
          </a:endParaRPr>
        </a:p>
      </dgm:t>
    </dgm:pt>
    <dgm:pt modelId="{041FEBA8-D9A0-4ED8-8523-5414740F8513}" type="parTrans" cxnId="{C18E3289-98AD-42E2-9906-070CCC2D832D}">
      <dgm:prSet/>
      <dgm:spPr/>
      <dgm:t>
        <a:bodyPr/>
        <a:lstStyle/>
        <a:p>
          <a:pPr algn="ctr"/>
          <a:endParaRPr lang="ru-RU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15C801B9-8465-493C-8844-2104EECDE80B}" type="sibTrans" cxnId="{C18E3289-98AD-42E2-9906-070CCC2D832D}">
      <dgm:prSet/>
      <dgm:spPr/>
      <dgm:t>
        <a:bodyPr/>
        <a:lstStyle/>
        <a:p>
          <a:pPr algn="ctr"/>
          <a:endParaRPr lang="ru-RU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607B65D8-BC50-4F39-903F-4336500A94F6}">
      <dgm:prSet phldrT="[Текст]" custT="1"/>
      <dgm:spPr>
        <a:solidFill>
          <a:schemeClr val="bg2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2400" b="1" i="0" u="none" strike="noStrike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/>
              <a:sym typeface="Arial"/>
            </a:rPr>
            <a:t>2 тур</a:t>
          </a:r>
          <a:endParaRPr lang="ru-RU" sz="2400" b="1" i="0" u="none" strike="noStrike" cap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  <a:ea typeface="Arial"/>
            <a:cs typeface="Arial"/>
            <a:sym typeface="Arial"/>
          </a:endParaRPr>
        </a:p>
      </dgm:t>
    </dgm:pt>
    <dgm:pt modelId="{B64C0E30-AD09-41AC-8087-204883BCE728}" type="parTrans" cxnId="{F28AC725-2F59-468D-BE78-087527F45841}">
      <dgm:prSet/>
      <dgm:spPr/>
      <dgm:t>
        <a:bodyPr/>
        <a:lstStyle/>
        <a:p>
          <a:pPr algn="ctr"/>
          <a:endParaRPr lang="ru-RU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038CD36B-2D41-4ED3-A62D-DF645041945D}" type="sibTrans" cxnId="{F28AC725-2F59-468D-BE78-087527F45841}">
      <dgm:prSet/>
      <dgm:spPr/>
      <dgm:t>
        <a:bodyPr/>
        <a:lstStyle/>
        <a:p>
          <a:pPr algn="ctr"/>
          <a:endParaRPr lang="ru-RU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9BDBD44B-FCA3-4A5A-BBC7-ED9278AFCF44}">
      <dgm:prSet phldrT="[Текст]" custT="1"/>
      <dgm:spPr/>
      <dgm:t>
        <a:bodyPr/>
        <a:lstStyle/>
        <a:p>
          <a:pPr algn="ctr">
            <a:buNone/>
          </a:pPr>
          <a:r>
            <a:rPr lang="ru-RU" sz="1800" b="1" i="0" u="none" strike="noStrike" cap="none" dirty="0">
              <a:effectLst/>
              <a:latin typeface="+mj-lt"/>
              <a:cs typeface="Arial"/>
              <a:sym typeface="Arial"/>
            </a:rPr>
            <a:t>мастер-класс для коллег</a:t>
          </a:r>
          <a:endParaRPr lang="ru-RU" sz="1800" b="1" i="0" u="none" strike="noStrike" cap="none" dirty="0">
            <a:effectLst/>
            <a:latin typeface="+mj-lt"/>
            <a:ea typeface="Arial"/>
            <a:cs typeface="Arial"/>
            <a:sym typeface="Arial"/>
          </a:endParaRPr>
        </a:p>
      </dgm:t>
    </dgm:pt>
    <dgm:pt modelId="{FF21E396-ABD9-4AE8-BA24-5F674D88F38E}" type="parTrans" cxnId="{E32CBA98-7187-4086-836E-E47D118AD0E7}">
      <dgm:prSet/>
      <dgm:spPr/>
      <dgm:t>
        <a:bodyPr/>
        <a:lstStyle/>
        <a:p>
          <a:pPr algn="ctr"/>
          <a:endParaRPr lang="ru-RU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632C8FC4-2ED1-4F57-829B-0BC3F548E8D2}" type="sibTrans" cxnId="{E32CBA98-7187-4086-836E-E47D118AD0E7}">
      <dgm:prSet/>
      <dgm:spPr/>
      <dgm:t>
        <a:bodyPr/>
        <a:lstStyle/>
        <a:p>
          <a:pPr algn="ctr"/>
          <a:endParaRPr lang="ru-RU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F54C7E23-89C1-490F-ADAA-7F98F38B9AFF}">
      <dgm:prSet custT="1"/>
      <dgm:spPr>
        <a:solidFill>
          <a:schemeClr val="bg2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2400" b="1" i="0" u="none" strike="noStrike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/>
              <a:sym typeface="Arial"/>
            </a:rPr>
            <a:t>3 тур</a:t>
          </a:r>
          <a:endParaRPr lang="ru-RU" sz="2400" b="1" i="0" u="none" strike="noStrike" cap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  <a:ea typeface="Arial"/>
            <a:cs typeface="Arial"/>
            <a:sym typeface="Arial"/>
          </a:endParaRPr>
        </a:p>
      </dgm:t>
    </dgm:pt>
    <dgm:pt modelId="{CF0E360F-C75C-4B1F-85D7-3E2389948FA5}" type="parTrans" cxnId="{3F08CA0E-4FE3-4587-A27F-EE97585CF89E}">
      <dgm:prSet/>
      <dgm:spPr/>
      <dgm:t>
        <a:bodyPr/>
        <a:lstStyle/>
        <a:p>
          <a:pPr algn="ctr"/>
          <a:endParaRPr lang="ru-RU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8291004B-02A0-48B3-B81A-0EE0BD2A629E}" type="sibTrans" cxnId="{3F08CA0E-4FE3-4587-A27F-EE97585CF89E}">
      <dgm:prSet/>
      <dgm:spPr/>
      <dgm:t>
        <a:bodyPr/>
        <a:lstStyle/>
        <a:p>
          <a:pPr algn="ctr"/>
          <a:endParaRPr lang="ru-RU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A406E972-F210-46DF-9669-D00FE37AC491}">
      <dgm:prSet custT="1"/>
      <dgm:spPr/>
      <dgm:t>
        <a:bodyPr/>
        <a:lstStyle/>
        <a:p>
          <a:pPr algn="ctr">
            <a:buNone/>
          </a:pPr>
          <a:r>
            <a:rPr lang="ru-RU" sz="2400" b="1" i="0" u="none" strike="noStrike" cap="none" dirty="0">
              <a:effectLst/>
              <a:latin typeface="+mj-lt"/>
              <a:cs typeface="Arial"/>
              <a:sym typeface="Arial"/>
            </a:rPr>
            <a:t> </a:t>
          </a:r>
          <a:r>
            <a:rPr lang="ru-RU" sz="1800" b="1" i="0" u="none" strike="noStrike" cap="none" dirty="0">
              <a:effectLst/>
              <a:latin typeface="+mj-lt"/>
              <a:cs typeface="Arial"/>
              <a:sym typeface="Arial"/>
            </a:rPr>
            <a:t>блицтурнир</a:t>
          </a:r>
          <a:endParaRPr lang="ru-RU" sz="2400" b="1" i="0" u="none" strike="noStrike" cap="none" dirty="0">
            <a:effectLst/>
            <a:latin typeface="+mj-lt"/>
            <a:ea typeface="Arial"/>
            <a:cs typeface="Arial"/>
            <a:sym typeface="Arial"/>
          </a:endParaRPr>
        </a:p>
      </dgm:t>
    </dgm:pt>
    <dgm:pt modelId="{113952CA-3134-4F0D-816A-46645C0FB6A5}" type="parTrans" cxnId="{D9AC41F4-40BC-4659-9DD5-8CF991E3BB30}">
      <dgm:prSet/>
      <dgm:spPr/>
      <dgm:t>
        <a:bodyPr/>
        <a:lstStyle/>
        <a:p>
          <a:pPr algn="ctr"/>
          <a:endParaRPr lang="ru-RU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9A776412-39F5-4352-ACFD-A125E3C3A5A4}" type="sibTrans" cxnId="{D9AC41F4-40BC-4659-9DD5-8CF991E3BB30}">
      <dgm:prSet/>
      <dgm:spPr/>
      <dgm:t>
        <a:bodyPr/>
        <a:lstStyle/>
        <a:p>
          <a:pPr algn="ctr"/>
          <a:endParaRPr lang="ru-RU" sz="24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69AFDBD5-88AF-4AF3-BED5-00602708BB89}">
      <dgm:prSet phldrT="[Текст]" custT="1"/>
      <dgm:spPr/>
      <dgm:t>
        <a:bodyPr/>
        <a:lstStyle/>
        <a:p>
          <a:pPr algn="ctr">
            <a:buNone/>
          </a:pPr>
          <a:r>
            <a:rPr lang="ru-RU" sz="1800" b="1" i="0" u="none" strike="noStrike" cap="none" dirty="0">
              <a:effectLst/>
              <a:latin typeface="+mj-lt"/>
              <a:cs typeface="Arial"/>
              <a:sym typeface="Arial"/>
            </a:rPr>
            <a:t>+ открытый урок</a:t>
          </a:r>
          <a:endParaRPr lang="ru-RU" sz="1800" b="1" i="0" u="none" strike="noStrike" cap="none" dirty="0">
            <a:effectLst/>
            <a:latin typeface="+mj-lt"/>
            <a:ea typeface="Arial"/>
            <a:cs typeface="Arial"/>
            <a:sym typeface="Arial"/>
          </a:endParaRPr>
        </a:p>
      </dgm:t>
    </dgm:pt>
    <dgm:pt modelId="{374836F3-3D52-4A9D-AB9F-351DA7F11412}" type="parTrans" cxnId="{65F44EBD-8705-4F64-BA15-4409FDB6E3D6}">
      <dgm:prSet/>
      <dgm:spPr/>
      <dgm:t>
        <a:bodyPr/>
        <a:lstStyle/>
        <a:p>
          <a:endParaRPr lang="ru-RU"/>
        </a:p>
      </dgm:t>
    </dgm:pt>
    <dgm:pt modelId="{6C1B8792-6E87-4309-8431-597C18DBFFD7}" type="sibTrans" cxnId="{65F44EBD-8705-4F64-BA15-4409FDB6E3D6}">
      <dgm:prSet/>
      <dgm:spPr/>
      <dgm:t>
        <a:bodyPr/>
        <a:lstStyle/>
        <a:p>
          <a:endParaRPr lang="ru-RU"/>
        </a:p>
      </dgm:t>
    </dgm:pt>
    <dgm:pt modelId="{68112619-59B7-4BCB-A85B-D2CB82BF3CE9}" type="pres">
      <dgm:prSet presAssocID="{9C743446-C56D-4609-AE22-8E1FE2052794}" presName="Name0" presStyleCnt="0">
        <dgm:presLayoutVars>
          <dgm:dir/>
          <dgm:animLvl val="lvl"/>
          <dgm:resizeHandles val="exact"/>
        </dgm:presLayoutVars>
      </dgm:prSet>
      <dgm:spPr/>
    </dgm:pt>
    <dgm:pt modelId="{9676F61B-A0E3-407D-A265-E789554FEB64}" type="pres">
      <dgm:prSet presAssocID="{DD8CBB3C-CCA5-49C9-AC50-22E0DDB9FE69}" presName="linNode" presStyleCnt="0"/>
      <dgm:spPr/>
    </dgm:pt>
    <dgm:pt modelId="{CCA55871-7071-4B0E-A2C5-91E5A7F3DD0F}" type="pres">
      <dgm:prSet presAssocID="{DD8CBB3C-CCA5-49C9-AC50-22E0DDB9FE69}" presName="parentText" presStyleLbl="node1" presStyleIdx="0" presStyleCnt="4" custScaleX="102082" custScaleY="81088">
        <dgm:presLayoutVars>
          <dgm:chMax val="1"/>
          <dgm:bulletEnabled val="1"/>
        </dgm:presLayoutVars>
      </dgm:prSet>
      <dgm:spPr/>
    </dgm:pt>
    <dgm:pt modelId="{6A54C8A4-E3DD-41FF-81F5-3337C7F34693}" type="pres">
      <dgm:prSet presAssocID="{DD8CBB3C-CCA5-49C9-AC50-22E0DDB9FE69}" presName="descendantText" presStyleLbl="alignAccFollowNode1" presStyleIdx="0" presStyleCnt="4" custScaleY="76550" custLinFactNeighborX="2477" custLinFactNeighborY="-1298">
        <dgm:presLayoutVars>
          <dgm:bulletEnabled val="1"/>
        </dgm:presLayoutVars>
      </dgm:prSet>
      <dgm:spPr/>
    </dgm:pt>
    <dgm:pt modelId="{8A1FC03A-180C-4858-83E1-0AB4D45C1F0A}" type="pres">
      <dgm:prSet presAssocID="{B0F26D5B-1A59-46A9-A191-D507F89D99AD}" presName="sp" presStyleCnt="0"/>
      <dgm:spPr/>
    </dgm:pt>
    <dgm:pt modelId="{A1F6E8FD-F709-40D3-8AC6-6DA766792EF7}" type="pres">
      <dgm:prSet presAssocID="{8B3C8722-BCEF-4519-AC20-A056588F1107}" presName="linNode" presStyleCnt="0"/>
      <dgm:spPr/>
    </dgm:pt>
    <dgm:pt modelId="{F558B67C-7499-497B-9B7A-2E03648707D1}" type="pres">
      <dgm:prSet presAssocID="{8B3C8722-BCEF-4519-AC20-A056588F1107}" presName="parentText" presStyleLbl="node1" presStyleIdx="1" presStyleCnt="4" custScaleX="102990" custScaleY="85137">
        <dgm:presLayoutVars>
          <dgm:chMax val="1"/>
          <dgm:bulletEnabled val="1"/>
        </dgm:presLayoutVars>
      </dgm:prSet>
      <dgm:spPr/>
    </dgm:pt>
    <dgm:pt modelId="{7FDAF040-3637-4FE5-8069-BB9848C8254D}" type="pres">
      <dgm:prSet presAssocID="{8B3C8722-BCEF-4519-AC20-A056588F1107}" presName="descendantText" presStyleLbl="alignAccFollowNode1" presStyleIdx="1" presStyleCnt="4" custScaleY="76960">
        <dgm:presLayoutVars>
          <dgm:bulletEnabled val="1"/>
        </dgm:presLayoutVars>
      </dgm:prSet>
      <dgm:spPr/>
    </dgm:pt>
    <dgm:pt modelId="{B10FEBE7-7F61-4541-9EDE-1119D56AFD07}" type="pres">
      <dgm:prSet presAssocID="{E31C9637-0911-409E-A474-9EE97187C97E}" presName="sp" presStyleCnt="0"/>
      <dgm:spPr/>
    </dgm:pt>
    <dgm:pt modelId="{784A93EE-0C4B-4C95-AF1A-042E21327B53}" type="pres">
      <dgm:prSet presAssocID="{607B65D8-BC50-4F39-903F-4336500A94F6}" presName="linNode" presStyleCnt="0"/>
      <dgm:spPr/>
    </dgm:pt>
    <dgm:pt modelId="{3B9AA7F4-F08E-4F66-8E3A-B10146AFBEA9}" type="pres">
      <dgm:prSet presAssocID="{607B65D8-BC50-4F39-903F-4336500A94F6}" presName="parentText" presStyleLbl="node1" presStyleIdx="2" presStyleCnt="4" custScaleX="109030" custScaleY="82671">
        <dgm:presLayoutVars>
          <dgm:chMax val="1"/>
          <dgm:bulletEnabled val="1"/>
        </dgm:presLayoutVars>
      </dgm:prSet>
      <dgm:spPr/>
    </dgm:pt>
    <dgm:pt modelId="{BF90824A-EA95-4766-B61B-B6364E6C91C5}" type="pres">
      <dgm:prSet presAssocID="{607B65D8-BC50-4F39-903F-4336500A94F6}" presName="descendantText" presStyleLbl="alignAccFollowNode1" presStyleIdx="2" presStyleCnt="4" custScaleX="104125" custScaleY="71929">
        <dgm:presLayoutVars>
          <dgm:bulletEnabled val="1"/>
        </dgm:presLayoutVars>
      </dgm:prSet>
      <dgm:spPr/>
    </dgm:pt>
    <dgm:pt modelId="{A51049E1-B5C1-440C-885C-A8985BD739D9}" type="pres">
      <dgm:prSet presAssocID="{038CD36B-2D41-4ED3-A62D-DF645041945D}" presName="sp" presStyleCnt="0"/>
      <dgm:spPr/>
    </dgm:pt>
    <dgm:pt modelId="{27A40746-6486-4A46-B622-DA600B18BC8F}" type="pres">
      <dgm:prSet presAssocID="{F54C7E23-89C1-490F-ADAA-7F98F38B9AFF}" presName="linNode" presStyleCnt="0"/>
      <dgm:spPr/>
    </dgm:pt>
    <dgm:pt modelId="{7F78E7A6-BAD9-4CC3-AF92-F9DBD550FD52}" type="pres">
      <dgm:prSet presAssocID="{F54C7E23-89C1-490F-ADAA-7F98F38B9AFF}" presName="parentText" presStyleLbl="node1" presStyleIdx="3" presStyleCnt="4" custScaleX="105736" custScaleY="68493">
        <dgm:presLayoutVars>
          <dgm:chMax val="1"/>
          <dgm:bulletEnabled val="1"/>
        </dgm:presLayoutVars>
      </dgm:prSet>
      <dgm:spPr/>
    </dgm:pt>
    <dgm:pt modelId="{A2D279D3-B3F0-44E7-ABCD-CFDD2121DBD2}" type="pres">
      <dgm:prSet presAssocID="{F54C7E23-89C1-490F-ADAA-7F98F38B9AFF}" presName="descendantText" presStyleLbl="alignAccFollowNode1" presStyleIdx="3" presStyleCnt="4" custScaleY="63719">
        <dgm:presLayoutVars>
          <dgm:bulletEnabled val="1"/>
        </dgm:presLayoutVars>
      </dgm:prSet>
      <dgm:spPr/>
    </dgm:pt>
  </dgm:ptLst>
  <dgm:cxnLst>
    <dgm:cxn modelId="{3F08CA0E-4FE3-4587-A27F-EE97585CF89E}" srcId="{9C743446-C56D-4609-AE22-8E1FE2052794}" destId="{F54C7E23-89C1-490F-ADAA-7F98F38B9AFF}" srcOrd="3" destOrd="0" parTransId="{CF0E360F-C75C-4B1F-85D7-3E2389948FA5}" sibTransId="{8291004B-02A0-48B3-B81A-0EE0BD2A629E}"/>
    <dgm:cxn modelId="{776F7913-4637-427E-B0FB-BD22EA72989D}" type="presOf" srcId="{133A6784-AE5A-49E5-BB6D-E2C7C3EF40ED}" destId="{7FDAF040-3637-4FE5-8069-BB9848C8254D}" srcOrd="0" destOrd="0" presId="urn:microsoft.com/office/officeart/2005/8/layout/vList5"/>
    <dgm:cxn modelId="{F28AC725-2F59-468D-BE78-087527F45841}" srcId="{9C743446-C56D-4609-AE22-8E1FE2052794}" destId="{607B65D8-BC50-4F39-903F-4336500A94F6}" srcOrd="2" destOrd="0" parTransId="{B64C0E30-AD09-41AC-8087-204883BCE728}" sibTransId="{038CD36B-2D41-4ED3-A62D-DF645041945D}"/>
    <dgm:cxn modelId="{76BFD131-323A-42A9-ADA2-8817E59912BC}" type="presOf" srcId="{9BDBD44B-FCA3-4A5A-BBC7-ED9278AFCF44}" destId="{BF90824A-EA95-4766-B61B-B6364E6C91C5}" srcOrd="0" destOrd="0" presId="urn:microsoft.com/office/officeart/2005/8/layout/vList5"/>
    <dgm:cxn modelId="{9B283568-AB86-46AF-873C-1095D8B6C8D2}" type="presOf" srcId="{DD8CBB3C-CCA5-49C9-AC50-22E0DDB9FE69}" destId="{CCA55871-7071-4B0E-A2C5-91E5A7F3DD0F}" srcOrd="0" destOrd="0" presId="urn:microsoft.com/office/officeart/2005/8/layout/vList5"/>
    <dgm:cxn modelId="{10FE5A56-69E5-4F24-9223-11ACC455C487}" srcId="{DD8CBB3C-CCA5-49C9-AC50-22E0DDB9FE69}" destId="{A7A0EBBA-0500-4310-8A7D-4CE5ADE3232A}" srcOrd="0" destOrd="0" parTransId="{DEB9FB1E-2A4B-463D-9DB9-AB6BEB3795EE}" sibTransId="{637F69C9-3D8F-4199-9D80-9AD81E3F150B}"/>
    <dgm:cxn modelId="{F691405A-E0B2-4825-B8EE-1969848FCF39}" type="presOf" srcId="{8B3C8722-BCEF-4519-AC20-A056588F1107}" destId="{F558B67C-7499-497B-9B7A-2E03648707D1}" srcOrd="0" destOrd="0" presId="urn:microsoft.com/office/officeart/2005/8/layout/vList5"/>
    <dgm:cxn modelId="{7764A47B-C471-4D36-9940-FF3757128913}" type="presOf" srcId="{69AFDBD5-88AF-4AF3-BED5-00602708BB89}" destId="{7FDAF040-3637-4FE5-8069-BB9848C8254D}" srcOrd="0" destOrd="1" presId="urn:microsoft.com/office/officeart/2005/8/layout/vList5"/>
    <dgm:cxn modelId="{BA546387-47D1-41EF-98B7-270ABE7314FE}" srcId="{9C743446-C56D-4609-AE22-8E1FE2052794}" destId="{DD8CBB3C-CCA5-49C9-AC50-22E0DDB9FE69}" srcOrd="0" destOrd="0" parTransId="{E865603F-AE73-4201-939A-3565F90A5459}" sibTransId="{B0F26D5B-1A59-46A9-A191-D507F89D99AD}"/>
    <dgm:cxn modelId="{C18E3289-98AD-42E2-9906-070CCC2D832D}" srcId="{8B3C8722-BCEF-4519-AC20-A056588F1107}" destId="{133A6784-AE5A-49E5-BB6D-E2C7C3EF40ED}" srcOrd="0" destOrd="0" parTransId="{041FEBA8-D9A0-4ED8-8523-5414740F8513}" sibTransId="{15C801B9-8465-493C-8844-2104EECDE80B}"/>
    <dgm:cxn modelId="{6389848D-C696-4EC8-AE1D-A221A4F6D576}" type="presOf" srcId="{F54C7E23-89C1-490F-ADAA-7F98F38B9AFF}" destId="{7F78E7A6-BAD9-4CC3-AF92-F9DBD550FD52}" srcOrd="0" destOrd="0" presId="urn:microsoft.com/office/officeart/2005/8/layout/vList5"/>
    <dgm:cxn modelId="{7D795795-DED2-422E-9B6E-3853F9DB102C}" type="presOf" srcId="{A406E972-F210-46DF-9669-D00FE37AC491}" destId="{A2D279D3-B3F0-44E7-ABCD-CFDD2121DBD2}" srcOrd="0" destOrd="0" presId="urn:microsoft.com/office/officeart/2005/8/layout/vList5"/>
    <dgm:cxn modelId="{E32CBA98-7187-4086-836E-E47D118AD0E7}" srcId="{607B65D8-BC50-4F39-903F-4336500A94F6}" destId="{9BDBD44B-FCA3-4A5A-BBC7-ED9278AFCF44}" srcOrd="0" destOrd="0" parTransId="{FF21E396-ABD9-4AE8-BA24-5F674D88F38E}" sibTransId="{632C8FC4-2ED1-4F57-829B-0BC3F548E8D2}"/>
    <dgm:cxn modelId="{FDF0A3A8-234A-4E9D-B100-8AD4D6FEA217}" srcId="{9C743446-C56D-4609-AE22-8E1FE2052794}" destId="{8B3C8722-BCEF-4519-AC20-A056588F1107}" srcOrd="1" destOrd="0" parTransId="{530F0D5C-D5B9-4907-9B29-0AC244629390}" sibTransId="{E31C9637-0911-409E-A474-9EE97187C97E}"/>
    <dgm:cxn modelId="{84FF7EAE-3019-47B2-B6BB-6150D3B4F681}" type="presOf" srcId="{A7A0EBBA-0500-4310-8A7D-4CE5ADE3232A}" destId="{6A54C8A4-E3DD-41FF-81F5-3337C7F34693}" srcOrd="0" destOrd="0" presId="urn:microsoft.com/office/officeart/2005/8/layout/vList5"/>
    <dgm:cxn modelId="{18CA2CB2-8BC0-442F-9F6B-4271624F40AB}" type="presOf" srcId="{607B65D8-BC50-4F39-903F-4336500A94F6}" destId="{3B9AA7F4-F08E-4F66-8E3A-B10146AFBEA9}" srcOrd="0" destOrd="0" presId="urn:microsoft.com/office/officeart/2005/8/layout/vList5"/>
    <dgm:cxn modelId="{65F44EBD-8705-4F64-BA15-4409FDB6E3D6}" srcId="{8B3C8722-BCEF-4519-AC20-A056588F1107}" destId="{69AFDBD5-88AF-4AF3-BED5-00602708BB89}" srcOrd="1" destOrd="0" parTransId="{374836F3-3D52-4A9D-AB9F-351DA7F11412}" sibTransId="{6C1B8792-6E87-4309-8431-597C18DBFFD7}"/>
    <dgm:cxn modelId="{CB5027C8-0FF1-452F-BACA-435C76671CDD}" type="presOf" srcId="{9C743446-C56D-4609-AE22-8E1FE2052794}" destId="{68112619-59B7-4BCB-A85B-D2CB82BF3CE9}" srcOrd="0" destOrd="0" presId="urn:microsoft.com/office/officeart/2005/8/layout/vList5"/>
    <dgm:cxn modelId="{D9AC41F4-40BC-4659-9DD5-8CF991E3BB30}" srcId="{F54C7E23-89C1-490F-ADAA-7F98F38B9AFF}" destId="{A406E972-F210-46DF-9669-D00FE37AC491}" srcOrd="0" destOrd="0" parTransId="{113952CA-3134-4F0D-816A-46645C0FB6A5}" sibTransId="{9A776412-39F5-4352-ACFD-A125E3C3A5A4}"/>
    <dgm:cxn modelId="{5AEF95B9-6547-4286-856A-0453266A4232}" type="presParOf" srcId="{68112619-59B7-4BCB-A85B-D2CB82BF3CE9}" destId="{9676F61B-A0E3-407D-A265-E789554FEB64}" srcOrd="0" destOrd="0" presId="urn:microsoft.com/office/officeart/2005/8/layout/vList5"/>
    <dgm:cxn modelId="{B06304A5-C6E3-4733-860D-8631CF5F7510}" type="presParOf" srcId="{9676F61B-A0E3-407D-A265-E789554FEB64}" destId="{CCA55871-7071-4B0E-A2C5-91E5A7F3DD0F}" srcOrd="0" destOrd="0" presId="urn:microsoft.com/office/officeart/2005/8/layout/vList5"/>
    <dgm:cxn modelId="{9CAC7314-5BD7-4BE4-A574-B26EBB6A3FAA}" type="presParOf" srcId="{9676F61B-A0E3-407D-A265-E789554FEB64}" destId="{6A54C8A4-E3DD-41FF-81F5-3337C7F34693}" srcOrd="1" destOrd="0" presId="urn:microsoft.com/office/officeart/2005/8/layout/vList5"/>
    <dgm:cxn modelId="{5517C173-1DBE-4071-A9AF-DAF9753CA9D2}" type="presParOf" srcId="{68112619-59B7-4BCB-A85B-D2CB82BF3CE9}" destId="{8A1FC03A-180C-4858-83E1-0AB4D45C1F0A}" srcOrd="1" destOrd="0" presId="urn:microsoft.com/office/officeart/2005/8/layout/vList5"/>
    <dgm:cxn modelId="{2EBDA6BE-C476-440C-B460-E7F3C44B5C2D}" type="presParOf" srcId="{68112619-59B7-4BCB-A85B-D2CB82BF3CE9}" destId="{A1F6E8FD-F709-40D3-8AC6-6DA766792EF7}" srcOrd="2" destOrd="0" presId="urn:microsoft.com/office/officeart/2005/8/layout/vList5"/>
    <dgm:cxn modelId="{27ADBC0B-CA04-4A19-A540-3E6CA6E2CC3B}" type="presParOf" srcId="{A1F6E8FD-F709-40D3-8AC6-6DA766792EF7}" destId="{F558B67C-7499-497B-9B7A-2E03648707D1}" srcOrd="0" destOrd="0" presId="urn:microsoft.com/office/officeart/2005/8/layout/vList5"/>
    <dgm:cxn modelId="{9B933001-6A31-4359-8963-0C4940A4B7C8}" type="presParOf" srcId="{A1F6E8FD-F709-40D3-8AC6-6DA766792EF7}" destId="{7FDAF040-3637-4FE5-8069-BB9848C8254D}" srcOrd="1" destOrd="0" presId="urn:microsoft.com/office/officeart/2005/8/layout/vList5"/>
    <dgm:cxn modelId="{4364588F-5506-4DDF-9003-6D011DE55551}" type="presParOf" srcId="{68112619-59B7-4BCB-A85B-D2CB82BF3CE9}" destId="{B10FEBE7-7F61-4541-9EDE-1119D56AFD07}" srcOrd="3" destOrd="0" presId="urn:microsoft.com/office/officeart/2005/8/layout/vList5"/>
    <dgm:cxn modelId="{19FF7C33-AB2A-46E7-967C-8ACD473ED545}" type="presParOf" srcId="{68112619-59B7-4BCB-A85B-D2CB82BF3CE9}" destId="{784A93EE-0C4B-4C95-AF1A-042E21327B53}" srcOrd="4" destOrd="0" presId="urn:microsoft.com/office/officeart/2005/8/layout/vList5"/>
    <dgm:cxn modelId="{6F097921-C73A-4A79-9FA9-53589B72F85C}" type="presParOf" srcId="{784A93EE-0C4B-4C95-AF1A-042E21327B53}" destId="{3B9AA7F4-F08E-4F66-8E3A-B10146AFBEA9}" srcOrd="0" destOrd="0" presId="urn:microsoft.com/office/officeart/2005/8/layout/vList5"/>
    <dgm:cxn modelId="{29F1A593-A859-453C-B04E-211050239B81}" type="presParOf" srcId="{784A93EE-0C4B-4C95-AF1A-042E21327B53}" destId="{BF90824A-EA95-4766-B61B-B6364E6C91C5}" srcOrd="1" destOrd="0" presId="urn:microsoft.com/office/officeart/2005/8/layout/vList5"/>
    <dgm:cxn modelId="{F3AA8F07-CDF9-45DE-B933-F7EAB946336A}" type="presParOf" srcId="{68112619-59B7-4BCB-A85B-D2CB82BF3CE9}" destId="{A51049E1-B5C1-440C-885C-A8985BD739D9}" srcOrd="5" destOrd="0" presId="urn:microsoft.com/office/officeart/2005/8/layout/vList5"/>
    <dgm:cxn modelId="{D4313FFE-9BA7-414A-BC09-7EF80BBE7844}" type="presParOf" srcId="{68112619-59B7-4BCB-A85B-D2CB82BF3CE9}" destId="{27A40746-6486-4A46-B622-DA600B18BC8F}" srcOrd="6" destOrd="0" presId="urn:microsoft.com/office/officeart/2005/8/layout/vList5"/>
    <dgm:cxn modelId="{B38F67F3-6657-4B01-8B34-150F0D0ABEE0}" type="presParOf" srcId="{27A40746-6486-4A46-B622-DA600B18BC8F}" destId="{7F78E7A6-BAD9-4CC3-AF92-F9DBD550FD52}" srcOrd="0" destOrd="0" presId="urn:microsoft.com/office/officeart/2005/8/layout/vList5"/>
    <dgm:cxn modelId="{DF0BF601-1DD1-49AE-824A-5EDF8FF33197}" type="presParOf" srcId="{27A40746-6486-4A46-B622-DA600B18BC8F}" destId="{A2D279D3-B3F0-44E7-ABCD-CFDD2121DBD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54C8A4-E3DD-41FF-81F5-3337C7F34693}">
      <dsp:nvSpPr>
        <dsp:cNvPr id="0" name=""/>
        <dsp:cNvSpPr/>
      </dsp:nvSpPr>
      <dsp:spPr>
        <a:xfrm rot="5400000">
          <a:off x="4355348" y="-1805235"/>
          <a:ext cx="534641" cy="4300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800" b="1" i="0" u="none" strike="noStrike" kern="1200" cap="none" dirty="0">
              <a:effectLst/>
              <a:latin typeface="+mj-lt"/>
              <a:cs typeface="Arial"/>
              <a:sym typeface="Arial"/>
            </a:rPr>
            <a:t>портфолио, эссе, разработка урока</a:t>
          </a:r>
          <a:endParaRPr lang="ru-RU" sz="1800" b="1" i="0" u="none" strike="noStrike" kern="1200" cap="none" dirty="0">
            <a:effectLst/>
            <a:latin typeface="+mj-lt"/>
            <a:ea typeface="Arial"/>
            <a:cs typeface="Arial"/>
            <a:sym typeface="Arial"/>
          </a:endParaRPr>
        </a:p>
      </dsp:txBody>
      <dsp:txXfrm rot="-5400000">
        <a:off x="2472197" y="104015"/>
        <a:ext cx="4274845" cy="482443"/>
      </dsp:txXfrm>
    </dsp:sp>
    <dsp:sp modelId="{CCA55871-7071-4B0E-A2C5-91E5A7F3DD0F}">
      <dsp:nvSpPr>
        <dsp:cNvPr id="0" name=""/>
        <dsp:cNvSpPr/>
      </dsp:nvSpPr>
      <dsp:spPr>
        <a:xfrm>
          <a:off x="118" y="342"/>
          <a:ext cx="2469650" cy="707919"/>
        </a:xfrm>
        <a:prstGeom prst="roundRect">
          <a:avLst/>
        </a:prstGeom>
        <a:solidFill>
          <a:schemeClr val="bg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0" u="none" strike="noStrike" kern="1200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/>
              <a:sym typeface="Arial"/>
            </a:rPr>
            <a:t>Заочный этап</a:t>
          </a:r>
          <a:endParaRPr lang="ru-RU" sz="2400" b="1" i="0" u="none" strike="noStrike" kern="1200" cap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  <a:ea typeface="Arial"/>
            <a:cs typeface="Arial"/>
            <a:sym typeface="Arial"/>
          </a:endParaRPr>
        </a:p>
      </dsp:txBody>
      <dsp:txXfrm>
        <a:off x="34676" y="34900"/>
        <a:ext cx="2400534" cy="638803"/>
      </dsp:txXfrm>
    </dsp:sp>
    <dsp:sp modelId="{7FDAF040-3637-4FE5-8069-BB9848C8254D}">
      <dsp:nvSpPr>
        <dsp:cNvPr id="0" name=""/>
        <dsp:cNvSpPr/>
      </dsp:nvSpPr>
      <dsp:spPr>
        <a:xfrm rot="5400000">
          <a:off x="4359749" y="-1020574"/>
          <a:ext cx="537504" cy="42882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800" b="1" i="0" u="none" strike="noStrike" kern="1200" cap="none" dirty="0">
              <a:effectLst/>
              <a:latin typeface="+mj-lt"/>
              <a:cs typeface="Arial"/>
              <a:sym typeface="Arial"/>
            </a:rPr>
            <a:t>публичное выступление</a:t>
          </a:r>
          <a:endParaRPr lang="ru-RU" sz="1800" b="1" i="0" u="none" strike="noStrike" kern="1200" cap="none" dirty="0">
            <a:effectLst/>
            <a:latin typeface="+mj-lt"/>
            <a:ea typeface="Arial"/>
            <a:cs typeface="Arial"/>
            <a:sym typeface="Arial"/>
          </a:endParaRP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800" b="1" i="0" u="none" strike="noStrike" kern="1200" cap="none" dirty="0">
              <a:effectLst/>
              <a:latin typeface="+mj-lt"/>
              <a:cs typeface="Arial"/>
              <a:sym typeface="Arial"/>
            </a:rPr>
            <a:t>+ открытый урок</a:t>
          </a:r>
          <a:endParaRPr lang="ru-RU" sz="1800" b="1" i="0" u="none" strike="noStrike" kern="1200" cap="none" dirty="0">
            <a:effectLst/>
            <a:latin typeface="+mj-lt"/>
            <a:ea typeface="Arial"/>
            <a:cs typeface="Arial"/>
            <a:sym typeface="Arial"/>
          </a:endParaRPr>
        </a:p>
      </dsp:txBody>
      <dsp:txXfrm rot="-5400000">
        <a:off x="2484380" y="881034"/>
        <a:ext cx="4262005" cy="485026"/>
      </dsp:txXfrm>
    </dsp:sp>
    <dsp:sp modelId="{F558B67C-7499-497B-9B7A-2E03648707D1}">
      <dsp:nvSpPr>
        <dsp:cNvPr id="0" name=""/>
        <dsp:cNvSpPr/>
      </dsp:nvSpPr>
      <dsp:spPr>
        <a:xfrm>
          <a:off x="118" y="751913"/>
          <a:ext cx="2484260" cy="743268"/>
        </a:xfrm>
        <a:prstGeom prst="roundRect">
          <a:avLst/>
        </a:prstGeom>
        <a:solidFill>
          <a:schemeClr val="bg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0" u="none" strike="noStrike" kern="1200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/>
              <a:sym typeface="Arial"/>
            </a:rPr>
            <a:t>1 тур</a:t>
          </a:r>
          <a:endParaRPr lang="ru-RU" sz="2400" b="1" i="0" u="none" strike="noStrike" kern="1200" cap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  <a:ea typeface="Arial"/>
            <a:cs typeface="Arial"/>
            <a:sym typeface="Arial"/>
          </a:endParaRPr>
        </a:p>
      </dsp:txBody>
      <dsp:txXfrm>
        <a:off x="36401" y="788196"/>
        <a:ext cx="2411694" cy="670702"/>
      </dsp:txXfrm>
    </dsp:sp>
    <dsp:sp modelId="{BF90824A-EA95-4766-B61B-B6364E6C91C5}">
      <dsp:nvSpPr>
        <dsp:cNvPr id="0" name=""/>
        <dsp:cNvSpPr/>
      </dsp:nvSpPr>
      <dsp:spPr>
        <a:xfrm rot="5400000">
          <a:off x="4390651" y="-231484"/>
          <a:ext cx="502367" cy="426237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800" b="1" i="0" u="none" strike="noStrike" kern="1200" cap="none" dirty="0">
              <a:effectLst/>
              <a:latin typeface="+mj-lt"/>
              <a:cs typeface="Arial"/>
              <a:sym typeface="Arial"/>
            </a:rPr>
            <a:t>мастер-класс для коллег</a:t>
          </a:r>
          <a:endParaRPr lang="ru-RU" sz="1800" b="1" i="0" u="none" strike="noStrike" kern="1200" cap="none" dirty="0">
            <a:effectLst/>
            <a:latin typeface="+mj-lt"/>
            <a:ea typeface="Arial"/>
            <a:cs typeface="Arial"/>
            <a:sym typeface="Arial"/>
          </a:endParaRPr>
        </a:p>
      </dsp:txBody>
      <dsp:txXfrm rot="-5400000">
        <a:off x="2510648" y="1673043"/>
        <a:ext cx="4237850" cy="453319"/>
      </dsp:txXfrm>
    </dsp:sp>
    <dsp:sp modelId="{3B9AA7F4-F08E-4F66-8E3A-B10146AFBEA9}">
      <dsp:nvSpPr>
        <dsp:cNvPr id="0" name=""/>
        <dsp:cNvSpPr/>
      </dsp:nvSpPr>
      <dsp:spPr>
        <a:xfrm>
          <a:off x="118" y="1538833"/>
          <a:ext cx="2510528" cy="721739"/>
        </a:xfrm>
        <a:prstGeom prst="roundRect">
          <a:avLst/>
        </a:prstGeom>
        <a:solidFill>
          <a:schemeClr val="bg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0" u="none" strike="noStrike" kern="1200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/>
              <a:sym typeface="Arial"/>
            </a:rPr>
            <a:t>2 тур</a:t>
          </a:r>
          <a:endParaRPr lang="ru-RU" sz="2400" b="1" i="0" u="none" strike="noStrike" kern="1200" cap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  <a:ea typeface="Arial"/>
            <a:cs typeface="Arial"/>
            <a:sym typeface="Arial"/>
          </a:endParaRPr>
        </a:p>
      </dsp:txBody>
      <dsp:txXfrm>
        <a:off x="35350" y="1574065"/>
        <a:ext cx="2440064" cy="651275"/>
      </dsp:txXfrm>
    </dsp:sp>
    <dsp:sp modelId="{A2D279D3-B3F0-44E7-ABCD-CFDD2121DBD2}">
      <dsp:nvSpPr>
        <dsp:cNvPr id="0" name=""/>
        <dsp:cNvSpPr/>
      </dsp:nvSpPr>
      <dsp:spPr>
        <a:xfrm rot="5400000">
          <a:off x="4425882" y="480248"/>
          <a:ext cx="445026" cy="42459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400" b="1" i="0" u="none" strike="noStrike" kern="1200" cap="none" dirty="0">
              <a:effectLst/>
              <a:latin typeface="+mj-lt"/>
              <a:cs typeface="Arial"/>
              <a:sym typeface="Arial"/>
            </a:rPr>
            <a:t> </a:t>
          </a:r>
          <a:r>
            <a:rPr lang="ru-RU" sz="1800" b="1" i="0" u="none" strike="noStrike" kern="1200" cap="none" dirty="0">
              <a:effectLst/>
              <a:latin typeface="+mj-lt"/>
              <a:cs typeface="Arial"/>
              <a:sym typeface="Arial"/>
            </a:rPr>
            <a:t>блицтурнир</a:t>
          </a:r>
          <a:endParaRPr lang="ru-RU" sz="2400" b="1" i="0" u="none" strike="noStrike" kern="1200" cap="none" dirty="0">
            <a:effectLst/>
            <a:latin typeface="+mj-lt"/>
            <a:ea typeface="Arial"/>
            <a:cs typeface="Arial"/>
            <a:sym typeface="Arial"/>
          </a:endParaRPr>
        </a:p>
      </dsp:txBody>
      <dsp:txXfrm rot="-5400000">
        <a:off x="2525439" y="2402415"/>
        <a:ext cx="4224188" cy="401578"/>
      </dsp:txXfrm>
    </dsp:sp>
    <dsp:sp modelId="{7F78E7A6-BAD9-4CC3-AF92-F9DBD550FD52}">
      <dsp:nvSpPr>
        <dsp:cNvPr id="0" name=""/>
        <dsp:cNvSpPr/>
      </dsp:nvSpPr>
      <dsp:spPr>
        <a:xfrm>
          <a:off x="118" y="2304224"/>
          <a:ext cx="2525320" cy="597961"/>
        </a:xfrm>
        <a:prstGeom prst="roundRect">
          <a:avLst/>
        </a:prstGeom>
        <a:solidFill>
          <a:schemeClr val="bg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0" u="none" strike="noStrike" kern="1200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/>
              <a:sym typeface="Arial"/>
            </a:rPr>
            <a:t>3 тур</a:t>
          </a:r>
          <a:endParaRPr lang="ru-RU" sz="2400" b="1" i="0" u="none" strike="noStrike" kern="1200" cap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  <a:ea typeface="Arial"/>
            <a:cs typeface="Arial"/>
            <a:sym typeface="Arial"/>
          </a:endParaRPr>
        </a:p>
      </dsp:txBody>
      <dsp:txXfrm>
        <a:off x="29308" y="2333414"/>
        <a:ext cx="2466940" cy="5395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d4db157b90_0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d4db157b90_0_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d86185eae8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d86185eae8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e468db4b04_0_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" name="Google Shape;1272;ge468db4b04_0_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e468db4b04_0_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" name="Google Shape;1272;ge468db4b04_0_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3082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d86185eae8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d86185eae8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8346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ge468db4b04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0" name="Google Shape;1180;ge468db4b04_0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e468db4b04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e468db4b04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d86185eae8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d86185eae8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03341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d3c3787e4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d3c3787e4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d4db157b9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d4db157b9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d3c3787e4d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d3c3787e4d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gd4db157b90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0" name="Google Shape;950;gd4db157b90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16584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e643cbc4f6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e643cbc4f6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99825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00900" y="2715863"/>
            <a:ext cx="4000500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5550" y="184925"/>
            <a:ext cx="3262450" cy="253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7913" y="-438012"/>
            <a:ext cx="2409825" cy="233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6910775" y="206125"/>
            <a:ext cx="4339950" cy="311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400000">
            <a:off x="941800" y="2746450"/>
            <a:ext cx="1733750" cy="394744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953325" y="1452750"/>
            <a:ext cx="7237500" cy="18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1540125" y="3266850"/>
            <a:ext cx="6063900" cy="42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2166450" y="2409795"/>
            <a:ext cx="4811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3293225" y="3165870"/>
            <a:ext cx="25578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2" hasCustomPrompt="1"/>
          </p:nvPr>
        </p:nvSpPr>
        <p:spPr>
          <a:xfrm>
            <a:off x="3334800" y="1047373"/>
            <a:ext cx="2474400" cy="13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pic>
        <p:nvPicPr>
          <p:cNvPr id="20" name="Google Shape;20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3883291">
            <a:off x="-398603" y="1661394"/>
            <a:ext cx="2569104" cy="1474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0313" y="163692"/>
            <a:ext cx="1840875" cy="1782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639246">
            <a:off x="941800" y="2746450"/>
            <a:ext cx="1733751" cy="394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81725" y="3219301"/>
            <a:ext cx="1840875" cy="17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04126" y="609717"/>
            <a:ext cx="2386824" cy="438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639246">
            <a:off x="6379675" y="-1850875"/>
            <a:ext cx="1733751" cy="394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713225" y="1187600"/>
            <a:ext cx="7717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7018400" y="-1769425"/>
            <a:ext cx="1733750" cy="3947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2143088" y="1694737"/>
            <a:ext cx="3538475" cy="203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30725" y="2721400"/>
            <a:ext cx="1666150" cy="161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44" name="Google Shape;44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7597377">
            <a:off x="-1389774" y="772793"/>
            <a:ext cx="2386824" cy="438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531525" y="-1746625"/>
            <a:ext cx="1446050" cy="32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80900" y="-333175"/>
            <a:ext cx="1730375" cy="159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2" hasCustomPrompt="1"/>
          </p:nvPr>
        </p:nvSpPr>
        <p:spPr>
          <a:xfrm>
            <a:off x="1002325" y="1180055"/>
            <a:ext cx="19365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3"/>
          </p:nvPr>
        </p:nvSpPr>
        <p:spPr>
          <a:xfrm>
            <a:off x="713225" y="1825998"/>
            <a:ext cx="2514900" cy="38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713225" y="2182181"/>
            <a:ext cx="2514900" cy="6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4" hasCustomPrompt="1"/>
          </p:nvPr>
        </p:nvSpPr>
        <p:spPr>
          <a:xfrm>
            <a:off x="3603686" y="1180055"/>
            <a:ext cx="19365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87" name="Google Shape;87;p13"/>
          <p:cNvSpPr txBox="1">
            <a:spLocks noGrp="1"/>
          </p:cNvSpPr>
          <p:nvPr>
            <p:ph type="title" idx="5"/>
          </p:nvPr>
        </p:nvSpPr>
        <p:spPr>
          <a:xfrm>
            <a:off x="3314587" y="1825998"/>
            <a:ext cx="2514900" cy="38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ubTitle" idx="6"/>
          </p:nvPr>
        </p:nvSpPr>
        <p:spPr>
          <a:xfrm>
            <a:off x="3314590" y="2182181"/>
            <a:ext cx="2514900" cy="6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title" idx="7" hasCustomPrompt="1"/>
          </p:nvPr>
        </p:nvSpPr>
        <p:spPr>
          <a:xfrm>
            <a:off x="6205050" y="1180055"/>
            <a:ext cx="19365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90" name="Google Shape;90;p13"/>
          <p:cNvSpPr txBox="1">
            <a:spLocks noGrp="1"/>
          </p:cNvSpPr>
          <p:nvPr>
            <p:ph type="title" idx="8"/>
          </p:nvPr>
        </p:nvSpPr>
        <p:spPr>
          <a:xfrm>
            <a:off x="5915950" y="1825999"/>
            <a:ext cx="2514900" cy="38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subTitle" idx="9"/>
          </p:nvPr>
        </p:nvSpPr>
        <p:spPr>
          <a:xfrm>
            <a:off x="5915954" y="2182182"/>
            <a:ext cx="2514900" cy="6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title" idx="13" hasCustomPrompt="1"/>
          </p:nvPr>
        </p:nvSpPr>
        <p:spPr>
          <a:xfrm>
            <a:off x="2303000" y="2961254"/>
            <a:ext cx="19365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14"/>
          </p:nvPr>
        </p:nvSpPr>
        <p:spPr>
          <a:xfrm>
            <a:off x="2013874" y="3611809"/>
            <a:ext cx="251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subTitle" idx="15"/>
          </p:nvPr>
        </p:nvSpPr>
        <p:spPr>
          <a:xfrm>
            <a:off x="2013863" y="3967993"/>
            <a:ext cx="2514900" cy="6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16" hasCustomPrompt="1"/>
          </p:nvPr>
        </p:nvSpPr>
        <p:spPr>
          <a:xfrm>
            <a:off x="4904284" y="2961254"/>
            <a:ext cx="19368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 idx="17"/>
          </p:nvPr>
        </p:nvSpPr>
        <p:spPr>
          <a:xfrm>
            <a:off x="4615140" y="3611809"/>
            <a:ext cx="251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subTitle" idx="18"/>
          </p:nvPr>
        </p:nvSpPr>
        <p:spPr>
          <a:xfrm>
            <a:off x="4615137" y="3967993"/>
            <a:ext cx="2514900" cy="6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pic>
        <p:nvPicPr>
          <p:cNvPr id="98" name="Google Shape;98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395882" flipH="1">
            <a:off x="-158200" y="-709517"/>
            <a:ext cx="1572000" cy="3813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106925" y="3556777"/>
            <a:ext cx="1187150" cy="1538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399011">
            <a:off x="8224735" y="801160"/>
            <a:ext cx="1889979" cy="4303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CUSTOM_8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665181">
            <a:off x="3700" y="-621650"/>
            <a:ext cx="1924050" cy="466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639250">
            <a:off x="563096" y="1270047"/>
            <a:ext cx="2002458" cy="4559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1727850" y="-460650"/>
            <a:ext cx="1840875" cy="17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2026875" y="-188249"/>
            <a:ext cx="1572000" cy="2036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 txBox="1">
            <a:spLocks noGrp="1"/>
          </p:cNvSpPr>
          <p:nvPr>
            <p:ph type="title"/>
          </p:nvPr>
        </p:nvSpPr>
        <p:spPr>
          <a:xfrm>
            <a:off x="4654575" y="1442965"/>
            <a:ext cx="3776700" cy="6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subTitle" idx="1"/>
          </p:nvPr>
        </p:nvSpPr>
        <p:spPr>
          <a:xfrm>
            <a:off x="4654425" y="2278254"/>
            <a:ext cx="3777000" cy="14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pic>
        <p:nvPicPr>
          <p:cNvPr id="126" name="Google Shape;126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7511709">
            <a:off x="1241850" y="4271705"/>
            <a:ext cx="2504350" cy="1437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4511836">
            <a:off x="2521265" y="2057048"/>
            <a:ext cx="1697478" cy="1643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639250">
            <a:off x="1811646" y="-855003"/>
            <a:ext cx="2002458" cy="4559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-694950" y="3552826"/>
            <a:ext cx="1572000" cy="203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2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3"/>
          <p:cNvSpPr txBox="1">
            <a:spLocks noGrp="1"/>
          </p:cNvSpPr>
          <p:nvPr>
            <p:ph type="title"/>
          </p:nvPr>
        </p:nvSpPr>
        <p:spPr>
          <a:xfrm>
            <a:off x="909400" y="2363522"/>
            <a:ext cx="2169600" cy="4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1" name="Google Shape;201;p23"/>
          <p:cNvSpPr txBox="1">
            <a:spLocks noGrp="1"/>
          </p:cNvSpPr>
          <p:nvPr>
            <p:ph type="subTitle" idx="1"/>
          </p:nvPr>
        </p:nvSpPr>
        <p:spPr>
          <a:xfrm>
            <a:off x="909400" y="2720558"/>
            <a:ext cx="2169600" cy="88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23"/>
          <p:cNvSpPr txBox="1">
            <a:spLocks noGrp="1"/>
          </p:cNvSpPr>
          <p:nvPr>
            <p:ph type="title" idx="2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23"/>
          <p:cNvSpPr txBox="1">
            <a:spLocks noGrp="1"/>
          </p:cNvSpPr>
          <p:nvPr>
            <p:ph type="title" idx="3"/>
          </p:nvPr>
        </p:nvSpPr>
        <p:spPr>
          <a:xfrm>
            <a:off x="3487100" y="2363522"/>
            <a:ext cx="2169600" cy="4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4" name="Google Shape;204;p23"/>
          <p:cNvSpPr txBox="1">
            <a:spLocks noGrp="1"/>
          </p:cNvSpPr>
          <p:nvPr>
            <p:ph type="subTitle" idx="4"/>
          </p:nvPr>
        </p:nvSpPr>
        <p:spPr>
          <a:xfrm>
            <a:off x="3487100" y="2720558"/>
            <a:ext cx="2169600" cy="88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23"/>
          <p:cNvSpPr txBox="1">
            <a:spLocks noGrp="1"/>
          </p:cNvSpPr>
          <p:nvPr>
            <p:ph type="title" idx="5"/>
          </p:nvPr>
        </p:nvSpPr>
        <p:spPr>
          <a:xfrm>
            <a:off x="6064800" y="2363522"/>
            <a:ext cx="2169600" cy="4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6" name="Google Shape;206;p23"/>
          <p:cNvSpPr txBox="1">
            <a:spLocks noGrp="1"/>
          </p:cNvSpPr>
          <p:nvPr>
            <p:ph type="subTitle" idx="6"/>
          </p:nvPr>
        </p:nvSpPr>
        <p:spPr>
          <a:xfrm>
            <a:off x="6064801" y="2720558"/>
            <a:ext cx="2169600" cy="88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pic>
        <p:nvPicPr>
          <p:cNvPr id="207" name="Google Shape;207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3546976">
            <a:off x="-485442" y="-893769"/>
            <a:ext cx="1796434" cy="4090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7789500" y="-310000"/>
            <a:ext cx="1572000" cy="203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2031350" y="3095450"/>
            <a:ext cx="1724400" cy="418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1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-698700" y="376250"/>
            <a:ext cx="1812850" cy="140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8093575" y="70425"/>
            <a:ext cx="1209425" cy="15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6202858">
            <a:off x="3893650" y="3376778"/>
            <a:ext cx="1271700" cy="3084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4597155">
            <a:off x="5301490" y="3580353"/>
            <a:ext cx="2002458" cy="4559254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6"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6_1"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9305281">
            <a:off x="6956225" y="-36025"/>
            <a:ext cx="1924050" cy="466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399999">
            <a:off x="6172375" y="658451"/>
            <a:ext cx="3810950" cy="2732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0">
            <a:off x="155678" y="1026170"/>
            <a:ext cx="1774244" cy="4039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6_1_1"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7178600" y="160768"/>
            <a:ext cx="2504350" cy="1437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956358">
            <a:off x="5559239" y="-1676283"/>
            <a:ext cx="2386824" cy="438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132425" y="2105999"/>
            <a:ext cx="2786538" cy="2161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-119786" y="3372335"/>
            <a:ext cx="2058291" cy="199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6645600" y="3698050"/>
            <a:ext cx="1840875" cy="17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-5400000" flipH="1">
            <a:off x="7220750" y="3593750"/>
            <a:ext cx="1572000" cy="203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5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358732">
            <a:off x="-399179" y="-654803"/>
            <a:ext cx="2002458" cy="4559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8760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●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○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■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●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○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■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●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○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■"/>
              <a:defRPr sz="16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8" r:id="rId5"/>
    <p:sldLayoutId id="2147483659" r:id="rId6"/>
    <p:sldLayoutId id="2147483661" r:id="rId7"/>
    <p:sldLayoutId id="2147483669" r:id="rId8"/>
    <p:sldLayoutId id="2147483672" r:id="rId9"/>
    <p:sldLayoutId id="2147483694" r:id="rId10"/>
    <p:sldLayoutId id="2147483695" r:id="rId11"/>
    <p:sldLayoutId id="214748369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53"/>
          <p:cNvSpPr txBox="1">
            <a:spLocks noGrp="1"/>
          </p:cNvSpPr>
          <p:nvPr>
            <p:ph type="ctrTitle"/>
          </p:nvPr>
        </p:nvSpPr>
        <p:spPr>
          <a:xfrm>
            <a:off x="558040" y="757650"/>
            <a:ext cx="7257197" cy="18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ru-RU" sz="4000" b="1" dirty="0"/>
              <a:t>Конкурсы профессионального педагогического мастерства </a:t>
            </a:r>
            <a:br>
              <a:rPr lang="ru-RU" sz="4000" b="1" dirty="0"/>
            </a:br>
            <a:r>
              <a:rPr lang="ru-RU" sz="4000" b="1" dirty="0"/>
              <a:t>в 2026/27 учебном году</a:t>
            </a:r>
            <a:endParaRPr sz="4000" b="1" dirty="0"/>
          </a:p>
        </p:txBody>
      </p:sp>
      <p:sp>
        <p:nvSpPr>
          <p:cNvPr id="492" name="Google Shape;492;p53"/>
          <p:cNvSpPr txBox="1">
            <a:spLocks noGrp="1"/>
          </p:cNvSpPr>
          <p:nvPr>
            <p:ph type="subTitle" idx="1"/>
          </p:nvPr>
        </p:nvSpPr>
        <p:spPr>
          <a:xfrm>
            <a:off x="4186638" y="3537809"/>
            <a:ext cx="5053963" cy="480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ru-RU" sz="1400" b="1" dirty="0"/>
              <a:t>Решетникова Полина Павловна, </a:t>
            </a:r>
          </a:p>
          <a:p>
            <a:pPr marL="0" lvl="0" indent="0" algn="l"/>
            <a:r>
              <a:rPr lang="ru-RU" sz="1400" dirty="0"/>
              <a:t>учитель начальных классов МБОУ СОШ № 26</a:t>
            </a:r>
          </a:p>
          <a:p>
            <a:pPr marL="0" lvl="0" indent="0" algn="l"/>
            <a:r>
              <a:rPr lang="ru-RU" sz="1400" dirty="0"/>
              <a:t>победитель муниципального этапа конкурса профессионального педагогического мастерства «Педагогическая надежда – 2025», призёр конкурса «Педагогический дебют ХМАО-Югры – 2026»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4C7BD43E-9000-4E84-8713-541F1FE09F36}"/>
              </a:ext>
            </a:extLst>
          </p:cNvPr>
          <p:cNvSpPr txBox="1">
            <a:spLocks/>
          </p:cNvSpPr>
          <p:nvPr/>
        </p:nvSpPr>
        <p:spPr>
          <a:xfrm>
            <a:off x="3777343" y="1121228"/>
            <a:ext cx="4900596" cy="956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nbounded"/>
              <a:buNone/>
              <a:defRPr sz="2600" b="1" i="0" u="none" strike="noStrike" cap="none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nbounded"/>
              <a:buNone/>
              <a:defRPr sz="3000" b="1" i="0" u="none" strike="noStrike" cap="none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nbounded"/>
              <a:buNone/>
              <a:defRPr sz="3000" b="1" i="0" u="none" strike="noStrike" cap="none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nbounded"/>
              <a:buNone/>
              <a:defRPr sz="3000" b="1" i="0" u="none" strike="noStrike" cap="none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nbounded"/>
              <a:buNone/>
              <a:defRPr sz="3000" b="1" i="0" u="none" strike="noStrike" cap="none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nbounded"/>
              <a:buNone/>
              <a:defRPr sz="3000" b="1" i="0" u="none" strike="noStrike" cap="none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nbounded"/>
              <a:buNone/>
              <a:defRPr sz="3000" b="1" i="0" u="none" strike="noStrike" cap="none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nbounded"/>
              <a:buNone/>
              <a:defRPr sz="3000" b="1" i="0" u="none" strike="noStrike" cap="none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nbounded"/>
              <a:buNone/>
              <a:defRPr sz="3000" b="1" i="0" u="none" strike="noStrike" cap="none">
                <a:solidFill>
                  <a:schemeClr val="dk1"/>
                </a:solidFill>
                <a:latin typeface="Unbounded"/>
                <a:ea typeface="Unbounded"/>
                <a:cs typeface="Unbounded"/>
                <a:sym typeface="Unbounded"/>
              </a:defRPr>
            </a:lvl9pPr>
          </a:lstStyle>
          <a:p>
            <a:pPr algn="ctr">
              <a:buClr>
                <a:srgbClr val="292929"/>
              </a:buClr>
              <a:defRPr/>
            </a:pPr>
            <a:r>
              <a:rPr lang="ru-RU" sz="3600" i="1" dirty="0">
                <a:solidFill>
                  <a:schemeClr val="bg2">
                    <a:lumMod val="50000"/>
                  </a:schemeClr>
                </a:solidFill>
                <a:latin typeface="Arial"/>
              </a:rPr>
              <a:t>«Это сложно».</a:t>
            </a:r>
          </a:p>
          <a:p>
            <a:pPr algn="ctr">
              <a:buClr>
                <a:srgbClr val="292929"/>
              </a:buClr>
              <a:defRPr/>
            </a:pPr>
            <a:r>
              <a:rPr lang="ru-RU" sz="3600" i="1" dirty="0">
                <a:solidFill>
                  <a:schemeClr val="bg2">
                    <a:lumMod val="50000"/>
                  </a:schemeClr>
                </a:solidFill>
                <a:latin typeface="Arial"/>
              </a:rPr>
              <a:t>«Это страшно». </a:t>
            </a:r>
          </a:p>
          <a:p>
            <a:pPr algn="ctr">
              <a:buClr>
                <a:srgbClr val="292929"/>
              </a:buClr>
              <a:defRPr/>
            </a:pPr>
            <a:r>
              <a:rPr lang="ru-RU" sz="3600" i="1" dirty="0">
                <a:solidFill>
                  <a:schemeClr val="bg2">
                    <a:lumMod val="50000"/>
                  </a:schemeClr>
                </a:solidFill>
                <a:latin typeface="Arial"/>
              </a:rPr>
              <a:t>«Я слишком молод, неопытен».</a:t>
            </a:r>
          </a:p>
          <a:p>
            <a:pPr algn="ctr">
              <a:buClr>
                <a:srgbClr val="292929"/>
              </a:buClr>
              <a:defRPr/>
            </a:pPr>
            <a:r>
              <a:rPr lang="ru-RU" sz="3600" i="1" dirty="0">
                <a:solidFill>
                  <a:schemeClr val="bg2">
                    <a:lumMod val="50000"/>
                  </a:schemeClr>
                </a:solidFill>
                <a:latin typeface="Arial"/>
              </a:rPr>
              <a:t>«Мне ещё рано».</a:t>
            </a:r>
          </a:p>
        </p:txBody>
      </p:sp>
      <p:pic>
        <p:nvPicPr>
          <p:cNvPr id="6" name="Рисунок 5" descr="Изображение выглядит как Человеческое лицо, одежда, стен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7AE247B5-2D17-42A1-A661-787F0AD2D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340" y="337992"/>
            <a:ext cx="3335746" cy="4467516"/>
          </a:xfrm>
          <a:prstGeom prst="roundRect">
            <a:avLst>
              <a:gd name="adj" fmla="val 40335"/>
            </a:avLst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59"/>
          <p:cNvSpPr txBox="1">
            <a:spLocks noGrp="1"/>
          </p:cNvSpPr>
          <p:nvPr>
            <p:ph type="title"/>
          </p:nvPr>
        </p:nvSpPr>
        <p:spPr>
          <a:xfrm>
            <a:off x="2166450" y="2409795"/>
            <a:ext cx="4811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Для чего?</a:t>
            </a:r>
            <a:endParaRPr sz="4000" dirty="0"/>
          </a:p>
        </p:txBody>
      </p:sp>
      <p:sp>
        <p:nvSpPr>
          <p:cNvPr id="553" name="Google Shape;553;p59"/>
          <p:cNvSpPr txBox="1">
            <a:spLocks noGrp="1"/>
          </p:cNvSpPr>
          <p:nvPr>
            <p:ph type="subTitle" idx="1"/>
          </p:nvPr>
        </p:nvSpPr>
        <p:spPr>
          <a:xfrm>
            <a:off x="1925651" y="3112707"/>
            <a:ext cx="5051899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Ценность конкурсов профессионального педагогического мастерства</a:t>
            </a:r>
            <a:endParaRPr sz="2000" dirty="0"/>
          </a:p>
        </p:txBody>
      </p:sp>
      <p:sp>
        <p:nvSpPr>
          <p:cNvPr id="554" name="Google Shape;554;p59"/>
          <p:cNvSpPr txBox="1">
            <a:spLocks noGrp="1"/>
          </p:cNvSpPr>
          <p:nvPr>
            <p:ph type="title" idx="2"/>
          </p:nvPr>
        </p:nvSpPr>
        <p:spPr>
          <a:xfrm>
            <a:off x="3334800" y="1047373"/>
            <a:ext cx="2474400" cy="13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275;p99">
            <a:extLst>
              <a:ext uri="{FF2B5EF4-FFF2-40B4-BE49-F238E27FC236}">
                <a16:creationId xmlns:a16="http://schemas.microsoft.com/office/drawing/2014/main" id="{93409A43-5DF6-49A0-9820-F0430736159D}"/>
              </a:ext>
            </a:extLst>
          </p:cNvPr>
          <p:cNvSpPr/>
          <p:nvPr/>
        </p:nvSpPr>
        <p:spPr>
          <a:xfrm>
            <a:off x="6186370" y="1542173"/>
            <a:ext cx="2426001" cy="3062176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" name="Google Shape;1275;p99">
            <a:extLst>
              <a:ext uri="{FF2B5EF4-FFF2-40B4-BE49-F238E27FC236}">
                <a16:creationId xmlns:a16="http://schemas.microsoft.com/office/drawing/2014/main" id="{0DE3DD26-88DF-4AEF-BCB9-AE2B94417C4B}"/>
              </a:ext>
            </a:extLst>
          </p:cNvPr>
          <p:cNvSpPr/>
          <p:nvPr/>
        </p:nvSpPr>
        <p:spPr>
          <a:xfrm>
            <a:off x="3253397" y="1541654"/>
            <a:ext cx="2543433" cy="3062176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74" name="Google Shape;1274;p99"/>
          <p:cNvSpPr txBox="1">
            <a:spLocks noGrp="1"/>
          </p:cNvSpPr>
          <p:nvPr>
            <p:ph type="title"/>
          </p:nvPr>
        </p:nvSpPr>
        <p:spPr>
          <a:xfrm>
            <a:off x="402340" y="379674"/>
            <a:ext cx="816846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 dirty="0"/>
              <a:t>Почему молодому педагогу </a:t>
            </a:r>
            <a:br>
              <a:rPr lang="ru-RU" b="1" dirty="0"/>
            </a:br>
            <a:r>
              <a:rPr lang="ru-RU" b="1" dirty="0"/>
              <a:t>стоит участвовать в конкурсах?</a:t>
            </a:r>
            <a:endParaRPr b="1" dirty="0"/>
          </a:p>
        </p:txBody>
      </p:sp>
      <p:sp>
        <p:nvSpPr>
          <p:cNvPr id="1275" name="Google Shape;1275;p99"/>
          <p:cNvSpPr/>
          <p:nvPr/>
        </p:nvSpPr>
        <p:spPr>
          <a:xfrm>
            <a:off x="500816" y="1531089"/>
            <a:ext cx="2383214" cy="3062176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79" name="Google Shape;1279;p99"/>
          <p:cNvSpPr txBox="1"/>
          <p:nvPr/>
        </p:nvSpPr>
        <p:spPr>
          <a:xfrm>
            <a:off x="681722" y="1706636"/>
            <a:ext cx="1904444" cy="4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1800" b="1" dirty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Молодость</a:t>
            </a:r>
            <a:endParaRPr lang="ru-RU" sz="2400" b="1" dirty="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Karla" pitchFamily="2" charset="0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280" name="Google Shape;1280;p99"/>
          <p:cNvSpPr txBox="1"/>
          <p:nvPr/>
        </p:nvSpPr>
        <p:spPr>
          <a:xfrm>
            <a:off x="500816" y="2250456"/>
            <a:ext cx="2383214" cy="9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spcAft>
                <a:spcPts val="1200"/>
              </a:spcAft>
              <a:buClr>
                <a:schemeClr val="dk1"/>
              </a:buClr>
              <a:buSzPts val="1100"/>
            </a:pPr>
            <a:r>
              <a:rPr lang="ru-RU" sz="1600" dirty="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Конкурсы оценивают не количество проработанных лет, а свежесть взгляда. Молодость — это не недостаток, а ваше конкурентное преимущество.</a:t>
            </a:r>
          </a:p>
        </p:txBody>
      </p:sp>
      <p:cxnSp>
        <p:nvCxnSpPr>
          <p:cNvPr id="1296" name="Google Shape;1296;p99"/>
          <p:cNvCxnSpPr>
            <a:cxnSpLocks/>
          </p:cNvCxnSpPr>
          <p:nvPr/>
        </p:nvCxnSpPr>
        <p:spPr>
          <a:xfrm>
            <a:off x="3218692" y="2998900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Google Shape;1279;p99">
            <a:extLst>
              <a:ext uri="{FF2B5EF4-FFF2-40B4-BE49-F238E27FC236}">
                <a16:creationId xmlns:a16="http://schemas.microsoft.com/office/drawing/2014/main" id="{33B6A19D-4B67-4AA6-9FCA-185773CA4F25}"/>
              </a:ext>
            </a:extLst>
          </p:cNvPr>
          <p:cNvSpPr txBox="1"/>
          <p:nvPr/>
        </p:nvSpPr>
        <p:spPr>
          <a:xfrm>
            <a:off x="3310255" y="1598407"/>
            <a:ext cx="2429711" cy="357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1800" b="1" dirty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Ускоренная прокачка навыков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Karla" pitchFamily="2" charset="0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31" name="Google Shape;1280;p99">
            <a:extLst>
              <a:ext uri="{FF2B5EF4-FFF2-40B4-BE49-F238E27FC236}">
                <a16:creationId xmlns:a16="http://schemas.microsoft.com/office/drawing/2014/main" id="{709A3925-CDBD-4AC7-A2CC-9041D8DA941A}"/>
              </a:ext>
            </a:extLst>
          </p:cNvPr>
          <p:cNvSpPr txBox="1"/>
          <p:nvPr/>
        </p:nvSpPr>
        <p:spPr>
          <a:xfrm>
            <a:off x="3281825" y="2261021"/>
            <a:ext cx="2486573" cy="9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spcAft>
                <a:spcPts val="1200"/>
              </a:spcAft>
              <a:buClr>
                <a:schemeClr val="dk1"/>
              </a:buClr>
              <a:buSzPts val="1100"/>
            </a:pPr>
            <a:r>
              <a:rPr lang="ru-RU" sz="1600" dirty="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Выступления, открытые уроки, мастер-классы, работа с экспертами — всё это формирует профессиональные компетенции гораздо быстрее, чем повседневная практика.</a:t>
            </a:r>
          </a:p>
        </p:txBody>
      </p:sp>
      <p:sp>
        <p:nvSpPr>
          <p:cNvPr id="32" name="Google Shape;1279;p99">
            <a:extLst>
              <a:ext uri="{FF2B5EF4-FFF2-40B4-BE49-F238E27FC236}">
                <a16:creationId xmlns:a16="http://schemas.microsoft.com/office/drawing/2014/main" id="{725AF18D-79A2-4D57-A69D-01A35813C9A2}"/>
              </a:ext>
            </a:extLst>
          </p:cNvPr>
          <p:cNvSpPr txBox="1"/>
          <p:nvPr/>
        </p:nvSpPr>
        <p:spPr>
          <a:xfrm>
            <a:off x="6227937" y="1598407"/>
            <a:ext cx="2342866" cy="4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1800" b="1" dirty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Профессиональное сообщество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dk1"/>
              </a:solidFill>
              <a:latin typeface="Karla" pitchFamily="2" charset="0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33" name="Google Shape;1280;p99">
            <a:extLst>
              <a:ext uri="{FF2B5EF4-FFF2-40B4-BE49-F238E27FC236}">
                <a16:creationId xmlns:a16="http://schemas.microsoft.com/office/drawing/2014/main" id="{7B227B4D-68FB-41B7-BD42-30B9DA75E3E7}"/>
              </a:ext>
            </a:extLst>
          </p:cNvPr>
          <p:cNvSpPr txBox="1"/>
          <p:nvPr/>
        </p:nvSpPr>
        <p:spPr>
          <a:xfrm>
            <a:off x="6279550" y="2261021"/>
            <a:ext cx="2176682" cy="9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spcAft>
                <a:spcPts val="1200"/>
              </a:spcAft>
              <a:buClr>
                <a:schemeClr val="dk1"/>
              </a:buClr>
              <a:buSzPts val="1100"/>
            </a:pPr>
            <a:r>
              <a:rPr lang="ru-RU" sz="1600" dirty="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На конкурсах вы встречаете людей, которые говорят с вами на одном языке. Это единомышленники и  полезные знакомства.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99"/>
          <p:cNvSpPr txBox="1">
            <a:spLocks noGrp="1"/>
          </p:cNvSpPr>
          <p:nvPr>
            <p:ph type="title"/>
          </p:nvPr>
        </p:nvSpPr>
        <p:spPr>
          <a:xfrm>
            <a:off x="402340" y="443470"/>
            <a:ext cx="816846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 dirty="0"/>
              <a:t>А также…</a:t>
            </a:r>
            <a:endParaRPr b="1" dirty="0"/>
          </a:p>
        </p:txBody>
      </p:sp>
      <p:sp>
        <p:nvSpPr>
          <p:cNvPr id="13" name="Google Shape;1275;p99">
            <a:extLst>
              <a:ext uri="{FF2B5EF4-FFF2-40B4-BE49-F238E27FC236}">
                <a16:creationId xmlns:a16="http://schemas.microsoft.com/office/drawing/2014/main" id="{0509D8C0-C417-45B1-A496-D7653EFF2F69}"/>
              </a:ext>
            </a:extLst>
          </p:cNvPr>
          <p:cNvSpPr/>
          <p:nvPr/>
        </p:nvSpPr>
        <p:spPr>
          <a:xfrm>
            <a:off x="1808620" y="3154448"/>
            <a:ext cx="4739805" cy="497352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1600" b="1" dirty="0">
                <a:solidFill>
                  <a:schemeClr val="dk1"/>
                </a:solidFill>
              </a:rPr>
              <a:t>Возможность досрочной аттестации</a:t>
            </a:r>
            <a:endParaRPr sz="1600" b="1" dirty="0">
              <a:solidFill>
                <a:schemeClr val="dk1"/>
              </a:solidFill>
            </a:endParaRPr>
          </a:p>
        </p:txBody>
      </p:sp>
      <p:sp>
        <p:nvSpPr>
          <p:cNvPr id="16" name="Google Shape;1275;p99">
            <a:extLst>
              <a:ext uri="{FF2B5EF4-FFF2-40B4-BE49-F238E27FC236}">
                <a16:creationId xmlns:a16="http://schemas.microsoft.com/office/drawing/2014/main" id="{6B4CAB49-7908-4971-8A42-8222A7432DAB}"/>
              </a:ext>
            </a:extLst>
          </p:cNvPr>
          <p:cNvSpPr/>
          <p:nvPr/>
        </p:nvSpPr>
        <p:spPr>
          <a:xfrm>
            <a:off x="647899" y="3841134"/>
            <a:ext cx="4726859" cy="526310"/>
          </a:xfrm>
          <a:prstGeom prst="roundRect">
            <a:avLst>
              <a:gd name="adj" fmla="val 16667"/>
            </a:avLst>
          </a:prstGeom>
          <a:solidFill>
            <a:schemeClr val="bg2">
              <a:lumMod val="40000"/>
              <a:lumOff val="6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dk1"/>
                </a:solidFill>
              </a:rPr>
              <a:t>Обширное портфолио по профилю работы</a:t>
            </a:r>
            <a:endParaRPr sz="1600" b="1" dirty="0">
              <a:solidFill>
                <a:schemeClr val="dk1"/>
              </a:solidFill>
              <a:latin typeface="Karla" pitchFamily="2" charset="0"/>
            </a:endParaRPr>
          </a:p>
        </p:txBody>
      </p:sp>
      <p:sp>
        <p:nvSpPr>
          <p:cNvPr id="17" name="Google Shape;1275;p99">
            <a:extLst>
              <a:ext uri="{FF2B5EF4-FFF2-40B4-BE49-F238E27FC236}">
                <a16:creationId xmlns:a16="http://schemas.microsoft.com/office/drawing/2014/main" id="{6869A2C9-2C4C-4FDF-A205-084AD81347C0}"/>
              </a:ext>
            </a:extLst>
          </p:cNvPr>
          <p:cNvSpPr/>
          <p:nvPr/>
        </p:nvSpPr>
        <p:spPr>
          <a:xfrm>
            <a:off x="2511598" y="2438804"/>
            <a:ext cx="4739806" cy="526310"/>
          </a:xfrm>
          <a:prstGeom prst="roundRect">
            <a:avLst>
              <a:gd name="adj" fmla="val 16667"/>
            </a:avLst>
          </a:prstGeom>
          <a:solidFill>
            <a:schemeClr val="bg2">
              <a:lumMod val="40000"/>
              <a:lumOff val="6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1600" b="1" dirty="0">
                <a:solidFill>
                  <a:schemeClr val="dk1"/>
                </a:solidFill>
              </a:rPr>
              <a:t>Благодарственные письма, гранты, премии</a:t>
            </a:r>
            <a:endParaRPr sz="1600" b="1" dirty="0">
              <a:solidFill>
                <a:schemeClr val="dk1"/>
              </a:solidFill>
            </a:endParaRPr>
          </a:p>
        </p:txBody>
      </p:sp>
      <p:sp>
        <p:nvSpPr>
          <p:cNvPr id="18" name="Google Shape;1275;p99">
            <a:extLst>
              <a:ext uri="{FF2B5EF4-FFF2-40B4-BE49-F238E27FC236}">
                <a16:creationId xmlns:a16="http://schemas.microsoft.com/office/drawing/2014/main" id="{B7681C2C-9CDB-4D6C-9213-62481378D8A1}"/>
              </a:ext>
            </a:extLst>
          </p:cNvPr>
          <p:cNvSpPr/>
          <p:nvPr/>
        </p:nvSpPr>
        <p:spPr>
          <a:xfrm>
            <a:off x="5057195" y="1723846"/>
            <a:ext cx="2610293" cy="526310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1600" b="1" dirty="0">
                <a:solidFill>
                  <a:schemeClr val="dk1"/>
                </a:solidFill>
              </a:rPr>
              <a:t>Карьерный рост</a:t>
            </a:r>
            <a:endParaRPr sz="1600" b="1" dirty="0">
              <a:solidFill>
                <a:schemeClr val="dk1"/>
              </a:solidFill>
            </a:endParaRPr>
          </a:p>
        </p:txBody>
      </p:sp>
      <p:sp>
        <p:nvSpPr>
          <p:cNvPr id="19" name="Google Shape;1275;p99">
            <a:extLst>
              <a:ext uri="{FF2B5EF4-FFF2-40B4-BE49-F238E27FC236}">
                <a16:creationId xmlns:a16="http://schemas.microsoft.com/office/drawing/2014/main" id="{4EB12456-1C9D-4F8B-AE3E-CB4E3240C6EF}"/>
              </a:ext>
            </a:extLst>
          </p:cNvPr>
          <p:cNvSpPr/>
          <p:nvPr/>
        </p:nvSpPr>
        <p:spPr>
          <a:xfrm>
            <a:off x="7107864" y="1103213"/>
            <a:ext cx="832168" cy="526309"/>
          </a:xfrm>
          <a:prstGeom prst="roundRect">
            <a:avLst>
              <a:gd name="adj" fmla="val 16667"/>
            </a:avLst>
          </a:prstGeom>
          <a:solidFill>
            <a:schemeClr val="bg2">
              <a:lumMod val="40000"/>
              <a:lumOff val="6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2000" b="1" dirty="0">
                <a:solidFill>
                  <a:schemeClr val="dk1"/>
                </a:solidFill>
              </a:rPr>
              <a:t>?</a:t>
            </a:r>
            <a:endParaRPr sz="20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499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59"/>
          <p:cNvSpPr txBox="1">
            <a:spLocks noGrp="1"/>
          </p:cNvSpPr>
          <p:nvPr>
            <p:ph type="title"/>
          </p:nvPr>
        </p:nvSpPr>
        <p:spPr>
          <a:xfrm>
            <a:off x="2166450" y="2409795"/>
            <a:ext cx="4811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/>
              <a:t>Как начать?</a:t>
            </a:r>
            <a:endParaRPr sz="4000" b="1" dirty="0"/>
          </a:p>
        </p:txBody>
      </p:sp>
      <p:sp>
        <p:nvSpPr>
          <p:cNvPr id="553" name="Google Shape;553;p59"/>
          <p:cNvSpPr txBox="1">
            <a:spLocks noGrp="1"/>
          </p:cNvSpPr>
          <p:nvPr>
            <p:ph type="subTitle" idx="1"/>
          </p:nvPr>
        </p:nvSpPr>
        <p:spPr>
          <a:xfrm>
            <a:off x="2675565" y="3180495"/>
            <a:ext cx="3634858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800" dirty="0"/>
              <a:t>Актуальный конкурсный путь </a:t>
            </a:r>
          </a:p>
          <a:p>
            <a:pPr marL="0" lvl="0" indent="0"/>
            <a:r>
              <a:rPr lang="ru-RU" sz="1800" dirty="0"/>
              <a:t>в 2026-2027 году </a:t>
            </a:r>
          </a:p>
          <a:p>
            <a:pPr marL="0" lvl="0" indent="0"/>
            <a:r>
              <a:rPr lang="ru-RU" sz="1800" dirty="0"/>
              <a:t>для молодых педагогов</a:t>
            </a:r>
            <a:endParaRPr sz="1800" dirty="0"/>
          </a:p>
        </p:txBody>
      </p:sp>
      <p:sp>
        <p:nvSpPr>
          <p:cNvPr id="554" name="Google Shape;554;p59"/>
          <p:cNvSpPr txBox="1">
            <a:spLocks noGrp="1"/>
          </p:cNvSpPr>
          <p:nvPr>
            <p:ph type="title" idx="2"/>
          </p:nvPr>
        </p:nvSpPr>
        <p:spPr>
          <a:xfrm>
            <a:off x="3334800" y="1047373"/>
            <a:ext cx="2474400" cy="13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689696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p94"/>
          <p:cNvSpPr txBox="1">
            <a:spLocks noGrp="1"/>
          </p:cNvSpPr>
          <p:nvPr>
            <p:ph type="title"/>
          </p:nvPr>
        </p:nvSpPr>
        <p:spPr>
          <a:xfrm>
            <a:off x="1028911" y="437710"/>
            <a:ext cx="674348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Как приступить к участию: пошаговый алгоритм</a:t>
            </a:r>
            <a:endParaRPr b="1" dirty="0"/>
          </a:p>
        </p:txBody>
      </p:sp>
      <p:sp>
        <p:nvSpPr>
          <p:cNvPr id="1183" name="Google Shape;1183;p94"/>
          <p:cNvSpPr txBox="1"/>
          <p:nvPr/>
        </p:nvSpPr>
        <p:spPr>
          <a:xfrm>
            <a:off x="3127366" y="2503925"/>
            <a:ext cx="2889267" cy="1108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 dirty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Конкурс-практикум «Лучший сайт-портфолио педагога»</a:t>
            </a:r>
            <a:endParaRPr sz="2000" dirty="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1187" name="Google Shape;1187;p94"/>
          <p:cNvSpPr txBox="1"/>
          <p:nvPr/>
        </p:nvSpPr>
        <p:spPr>
          <a:xfrm>
            <a:off x="777841" y="2484797"/>
            <a:ext cx="2237968" cy="4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Конкурсы методических разработок</a:t>
            </a:r>
          </a:p>
        </p:txBody>
      </p:sp>
      <p:sp>
        <p:nvSpPr>
          <p:cNvPr id="1189" name="Google Shape;1189;p94"/>
          <p:cNvSpPr/>
          <p:nvPr/>
        </p:nvSpPr>
        <p:spPr>
          <a:xfrm rot="5400000">
            <a:off x="11109325" y="1871227"/>
            <a:ext cx="1108500" cy="1108500"/>
          </a:xfrm>
          <a:prstGeom prst="arc">
            <a:avLst>
              <a:gd name="adj1" fmla="val 16200000"/>
              <a:gd name="adj2" fmla="val 1535945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0" name="Google Shape;1190;p94"/>
          <p:cNvSpPr txBox="1">
            <a:spLocks noGrp="1"/>
          </p:cNvSpPr>
          <p:nvPr>
            <p:ph type="title" idx="4294967295"/>
          </p:nvPr>
        </p:nvSpPr>
        <p:spPr>
          <a:xfrm>
            <a:off x="1519125" y="1795027"/>
            <a:ext cx="755400" cy="75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01</a:t>
            </a:r>
            <a:endParaRPr sz="4000"/>
          </a:p>
        </p:txBody>
      </p:sp>
      <p:sp>
        <p:nvSpPr>
          <p:cNvPr id="1191" name="Google Shape;1191;p94"/>
          <p:cNvSpPr txBox="1">
            <a:spLocks noGrp="1"/>
          </p:cNvSpPr>
          <p:nvPr>
            <p:ph type="title" idx="4294967295"/>
          </p:nvPr>
        </p:nvSpPr>
        <p:spPr>
          <a:xfrm>
            <a:off x="4194309" y="1795027"/>
            <a:ext cx="755400" cy="75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02</a:t>
            </a:r>
            <a:endParaRPr sz="4000" dirty="0"/>
          </a:p>
        </p:txBody>
      </p:sp>
      <p:sp>
        <p:nvSpPr>
          <p:cNvPr id="1192" name="Google Shape;1192;p94"/>
          <p:cNvSpPr txBox="1">
            <a:spLocks noGrp="1"/>
          </p:cNvSpPr>
          <p:nvPr>
            <p:ph type="title" idx="4294967295"/>
          </p:nvPr>
        </p:nvSpPr>
        <p:spPr>
          <a:xfrm>
            <a:off x="6869484" y="1795027"/>
            <a:ext cx="755400" cy="75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03</a:t>
            </a:r>
            <a:endParaRPr sz="4000"/>
          </a:p>
        </p:txBody>
      </p:sp>
      <p:cxnSp>
        <p:nvCxnSpPr>
          <p:cNvPr id="1193" name="Google Shape;1193;p94"/>
          <p:cNvCxnSpPr>
            <a:stCxn id="1189" idx="0"/>
          </p:cNvCxnSpPr>
          <p:nvPr/>
        </p:nvCxnSpPr>
        <p:spPr>
          <a:xfrm>
            <a:off x="12217825" y="2425477"/>
            <a:ext cx="1569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4" name="Google Shape;1194;p94"/>
          <p:cNvCxnSpPr>
            <a:stCxn id="1191" idx="3"/>
            <a:endCxn id="1192" idx="1"/>
          </p:cNvCxnSpPr>
          <p:nvPr/>
        </p:nvCxnSpPr>
        <p:spPr>
          <a:xfrm>
            <a:off x="4949709" y="2172577"/>
            <a:ext cx="19197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5" name="Google Shape;1195;p94"/>
          <p:cNvCxnSpPr>
            <a:stCxn id="1190" idx="3"/>
            <a:endCxn id="1191" idx="1"/>
          </p:cNvCxnSpPr>
          <p:nvPr/>
        </p:nvCxnSpPr>
        <p:spPr>
          <a:xfrm>
            <a:off x="2274525" y="2172577"/>
            <a:ext cx="19197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Google Shape;1184;p94">
            <a:extLst>
              <a:ext uri="{FF2B5EF4-FFF2-40B4-BE49-F238E27FC236}">
                <a16:creationId xmlns:a16="http://schemas.microsoft.com/office/drawing/2014/main" id="{8AA02389-5262-4034-B0B8-8B82997E685D}"/>
              </a:ext>
            </a:extLst>
          </p:cNvPr>
          <p:cNvSpPr txBox="1"/>
          <p:nvPr/>
        </p:nvSpPr>
        <p:spPr>
          <a:xfrm>
            <a:off x="860850" y="3663267"/>
            <a:ext cx="2071949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spcAft>
                <a:spcPts val="1200"/>
              </a:spcAft>
            </a:pPr>
            <a:r>
              <a:rPr lang="ru-RU" sz="1600" dirty="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Период проведения: осень-зима</a:t>
            </a:r>
            <a:endParaRPr sz="1600" dirty="0">
              <a:solidFill>
                <a:schemeClr val="dk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8" name="Google Shape;1184;p94">
            <a:extLst>
              <a:ext uri="{FF2B5EF4-FFF2-40B4-BE49-F238E27FC236}">
                <a16:creationId xmlns:a16="http://schemas.microsoft.com/office/drawing/2014/main" id="{177CD6AD-3309-42CA-8F8C-E943E69F423C}"/>
              </a:ext>
            </a:extLst>
          </p:cNvPr>
          <p:cNvSpPr txBox="1"/>
          <p:nvPr/>
        </p:nvSpPr>
        <p:spPr>
          <a:xfrm>
            <a:off x="3536025" y="3644121"/>
            <a:ext cx="2071949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spcAft>
                <a:spcPts val="1200"/>
              </a:spcAft>
            </a:pPr>
            <a:r>
              <a:rPr lang="ru-RU" sz="1600" dirty="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Период проведения: весна</a:t>
            </a:r>
            <a:endParaRPr sz="1600" dirty="0">
              <a:solidFill>
                <a:schemeClr val="dk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9" name="Google Shape;1183;p94">
            <a:extLst>
              <a:ext uri="{FF2B5EF4-FFF2-40B4-BE49-F238E27FC236}">
                <a16:creationId xmlns:a16="http://schemas.microsoft.com/office/drawing/2014/main" id="{1244BDB8-D9B8-4B9E-AC71-FDA10A42CECB}"/>
              </a:ext>
            </a:extLst>
          </p:cNvPr>
          <p:cNvSpPr txBox="1"/>
          <p:nvPr/>
        </p:nvSpPr>
        <p:spPr>
          <a:xfrm>
            <a:off x="5802550" y="2506646"/>
            <a:ext cx="2889267" cy="1108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 dirty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Конкурс «Педагогическая надежда»</a:t>
            </a:r>
            <a:endParaRPr sz="2000" dirty="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20" name="Google Shape;1184;p94">
            <a:extLst>
              <a:ext uri="{FF2B5EF4-FFF2-40B4-BE49-F238E27FC236}">
                <a16:creationId xmlns:a16="http://schemas.microsoft.com/office/drawing/2014/main" id="{F5414DE1-AEFA-4F7C-99BD-8B93E1D5DADD}"/>
              </a:ext>
            </a:extLst>
          </p:cNvPr>
          <p:cNvSpPr txBox="1"/>
          <p:nvPr/>
        </p:nvSpPr>
        <p:spPr>
          <a:xfrm>
            <a:off x="6211200" y="3633011"/>
            <a:ext cx="2071949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spcAft>
                <a:spcPts val="1200"/>
              </a:spcAft>
            </a:pPr>
            <a:r>
              <a:rPr lang="ru-RU" sz="1600" dirty="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Период проведения: весна - осень</a:t>
            </a:r>
            <a:endParaRPr sz="1600" dirty="0">
              <a:solidFill>
                <a:schemeClr val="dk1"/>
              </a:solidFill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27CC0600-4591-4B03-902F-5A9CCD9C13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1111093"/>
              </p:ext>
            </p:extLst>
          </p:nvPr>
        </p:nvGraphicFramePr>
        <p:xfrm>
          <a:off x="1185404" y="1478971"/>
          <a:ext cx="6773141" cy="2902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72A2B9AA-FC1F-4D34-AC90-13ED2A0CB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Что такое «Педагогическая надежда»?</a:t>
            </a:r>
          </a:p>
        </p:txBody>
      </p:sp>
    </p:spTree>
    <p:extLst>
      <p:ext uri="{BB962C8B-B14F-4D97-AF65-F5344CB8AC3E}">
        <p14:creationId xmlns:p14="http://schemas.microsoft.com/office/powerpoint/2010/main" val="16012105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64"/>
          <p:cNvSpPr txBox="1">
            <a:spLocks noGrp="1"/>
          </p:cNvSpPr>
          <p:nvPr>
            <p:ph type="title"/>
          </p:nvPr>
        </p:nvSpPr>
        <p:spPr>
          <a:xfrm>
            <a:off x="713250" y="659694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 dirty="0"/>
              <a:t>Где искать информацию?</a:t>
            </a:r>
            <a:endParaRPr b="1" dirty="0"/>
          </a:p>
        </p:txBody>
      </p:sp>
      <p:sp>
        <p:nvSpPr>
          <p:cNvPr id="645" name="Google Shape;645;p64"/>
          <p:cNvSpPr/>
          <p:nvPr/>
        </p:nvSpPr>
        <p:spPr>
          <a:xfrm>
            <a:off x="7168636" y="1649382"/>
            <a:ext cx="333600" cy="333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46" name="Google Shape;646;p64"/>
          <p:cNvCxnSpPr>
            <a:cxnSpLocks/>
            <a:stCxn id="647" idx="6"/>
            <a:endCxn id="648" idx="2"/>
          </p:cNvCxnSpPr>
          <p:nvPr/>
        </p:nvCxnSpPr>
        <p:spPr>
          <a:xfrm>
            <a:off x="1670239" y="1816182"/>
            <a:ext cx="2510164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9" name="Google Shape;649;p64"/>
          <p:cNvCxnSpPr>
            <a:cxnSpLocks/>
            <a:stCxn id="648" idx="6"/>
            <a:endCxn id="645" idx="2"/>
          </p:cNvCxnSpPr>
          <p:nvPr/>
        </p:nvCxnSpPr>
        <p:spPr>
          <a:xfrm>
            <a:off x="4514003" y="1816182"/>
            <a:ext cx="2654633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50" name="Google Shape;650;p64"/>
          <p:cNvSpPr txBox="1"/>
          <p:nvPr/>
        </p:nvSpPr>
        <p:spPr>
          <a:xfrm>
            <a:off x="6330289" y="2149782"/>
            <a:ext cx="1883362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2000" dirty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Сообщество </a:t>
            </a:r>
            <a:r>
              <a:rPr lang="ru-RU" sz="2000" b="1" dirty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«</a:t>
            </a:r>
            <a:r>
              <a:rPr lang="ru-RU" sz="2000" b="1" dirty="0" err="1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СурВики</a:t>
            </a:r>
            <a:r>
              <a:rPr lang="ru-RU" sz="2000" b="1" dirty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» </a:t>
            </a:r>
          </a:p>
        </p:txBody>
      </p:sp>
      <p:sp>
        <p:nvSpPr>
          <p:cNvPr id="651" name="Google Shape;651;p64"/>
          <p:cNvSpPr txBox="1"/>
          <p:nvPr/>
        </p:nvSpPr>
        <p:spPr>
          <a:xfrm>
            <a:off x="2771343" y="2093366"/>
            <a:ext cx="315172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2000" b="1" dirty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МАУ «ИОЦ», </a:t>
            </a:r>
          </a:p>
          <a:p>
            <a:pPr lvl="0" algn="ctr"/>
            <a:r>
              <a:rPr lang="ru-RU" sz="2000" b="1" dirty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ИРО ХМАО-ЮГРЫ :</a:t>
            </a:r>
          </a:p>
          <a:p>
            <a:pPr lvl="0" algn="ctr"/>
            <a:r>
              <a:rPr lang="ru-RU" sz="2000" dirty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Сайт и информационные письма</a:t>
            </a:r>
          </a:p>
        </p:txBody>
      </p:sp>
      <p:sp>
        <p:nvSpPr>
          <p:cNvPr id="652" name="Google Shape;652;p64"/>
          <p:cNvSpPr txBox="1"/>
          <p:nvPr/>
        </p:nvSpPr>
        <p:spPr>
          <a:xfrm>
            <a:off x="582708" y="2031869"/>
            <a:ext cx="1971448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2000" dirty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У методиста, наставника и заместителей директора в школе</a:t>
            </a:r>
          </a:p>
        </p:txBody>
      </p:sp>
      <p:sp>
        <p:nvSpPr>
          <p:cNvPr id="647" name="Google Shape;647;p64"/>
          <p:cNvSpPr/>
          <p:nvPr/>
        </p:nvSpPr>
        <p:spPr>
          <a:xfrm>
            <a:off x="1336639" y="1649382"/>
            <a:ext cx="333600" cy="333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64"/>
          <p:cNvSpPr/>
          <p:nvPr/>
        </p:nvSpPr>
        <p:spPr>
          <a:xfrm>
            <a:off x="4180403" y="1649382"/>
            <a:ext cx="333600" cy="333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" name="Рисунок 8" descr="Изображение выглядит как шаблон, шов, монохромный&#10;&#10;Автоматически созданное описание">
            <a:extLst>
              <a:ext uri="{FF2B5EF4-FFF2-40B4-BE49-F238E27FC236}">
                <a16:creationId xmlns:a16="http://schemas.microsoft.com/office/drawing/2014/main" id="{14C2D227-B788-4A30-BEFC-A7FCBEF6E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910" y="2945219"/>
            <a:ext cx="1658979" cy="1658979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59"/>
          <p:cNvSpPr txBox="1">
            <a:spLocks noGrp="1"/>
          </p:cNvSpPr>
          <p:nvPr>
            <p:ph type="title"/>
          </p:nvPr>
        </p:nvSpPr>
        <p:spPr>
          <a:xfrm>
            <a:off x="2166450" y="2409795"/>
            <a:ext cx="4811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Что делать?</a:t>
            </a:r>
            <a:endParaRPr b="1" dirty="0"/>
          </a:p>
        </p:txBody>
      </p:sp>
      <p:sp>
        <p:nvSpPr>
          <p:cNvPr id="553" name="Google Shape;553;p59"/>
          <p:cNvSpPr txBox="1">
            <a:spLocks noGrp="1"/>
          </p:cNvSpPr>
          <p:nvPr>
            <p:ph type="subTitle" idx="1"/>
          </p:nvPr>
        </p:nvSpPr>
        <p:spPr>
          <a:xfrm>
            <a:off x="2686198" y="3180495"/>
            <a:ext cx="3771604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/>
              <a:t>Информация и советы о прохождении конкурсов</a:t>
            </a:r>
            <a:endParaRPr dirty="0"/>
          </a:p>
        </p:txBody>
      </p:sp>
      <p:sp>
        <p:nvSpPr>
          <p:cNvPr id="554" name="Google Shape;554;p59"/>
          <p:cNvSpPr txBox="1">
            <a:spLocks noGrp="1"/>
          </p:cNvSpPr>
          <p:nvPr>
            <p:ph type="title" idx="2"/>
          </p:nvPr>
        </p:nvSpPr>
        <p:spPr>
          <a:xfrm>
            <a:off x="3334800" y="1031295"/>
            <a:ext cx="2474400" cy="13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3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2344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55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База участия в конкурсах</a:t>
            </a:r>
            <a:endParaRPr b="1" dirty="0"/>
          </a:p>
        </p:txBody>
      </p:sp>
      <p:sp>
        <p:nvSpPr>
          <p:cNvPr id="504" name="Google Shape;504;p55"/>
          <p:cNvSpPr txBox="1">
            <a:spLocks noGrp="1"/>
          </p:cNvSpPr>
          <p:nvPr>
            <p:ph type="title" idx="2"/>
          </p:nvPr>
        </p:nvSpPr>
        <p:spPr>
          <a:xfrm>
            <a:off x="803131" y="1180055"/>
            <a:ext cx="19365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505" name="Google Shape;505;p55"/>
          <p:cNvSpPr txBox="1">
            <a:spLocks noGrp="1"/>
          </p:cNvSpPr>
          <p:nvPr>
            <p:ph type="title" idx="3"/>
          </p:nvPr>
        </p:nvSpPr>
        <p:spPr>
          <a:xfrm>
            <a:off x="513931" y="1841877"/>
            <a:ext cx="2514900" cy="38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Изучайте положение</a:t>
            </a:r>
            <a:endParaRPr dirty="0"/>
          </a:p>
        </p:txBody>
      </p:sp>
      <p:sp>
        <p:nvSpPr>
          <p:cNvPr id="507" name="Google Shape;507;p55"/>
          <p:cNvSpPr txBox="1">
            <a:spLocks noGrp="1"/>
          </p:cNvSpPr>
          <p:nvPr>
            <p:ph type="title" idx="4"/>
          </p:nvPr>
        </p:nvSpPr>
        <p:spPr>
          <a:xfrm>
            <a:off x="3560523" y="1180055"/>
            <a:ext cx="19365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508" name="Google Shape;508;p55"/>
          <p:cNvSpPr txBox="1">
            <a:spLocks noGrp="1"/>
          </p:cNvSpPr>
          <p:nvPr>
            <p:ph type="title" idx="5"/>
          </p:nvPr>
        </p:nvSpPr>
        <p:spPr>
          <a:xfrm>
            <a:off x="3083541" y="1828503"/>
            <a:ext cx="2890463" cy="38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Тайм-менеджмент</a:t>
            </a:r>
            <a:endParaRPr dirty="0"/>
          </a:p>
        </p:txBody>
      </p:sp>
      <p:sp>
        <p:nvSpPr>
          <p:cNvPr id="510" name="Google Shape;510;p55"/>
          <p:cNvSpPr txBox="1">
            <a:spLocks noGrp="1"/>
          </p:cNvSpPr>
          <p:nvPr>
            <p:ph type="title" idx="7"/>
          </p:nvPr>
        </p:nvSpPr>
        <p:spPr>
          <a:xfrm>
            <a:off x="6352025" y="1180055"/>
            <a:ext cx="19365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511" name="Google Shape;511;p55"/>
          <p:cNvSpPr txBox="1">
            <a:spLocks noGrp="1"/>
          </p:cNvSpPr>
          <p:nvPr>
            <p:ph type="title" idx="8"/>
          </p:nvPr>
        </p:nvSpPr>
        <p:spPr>
          <a:xfrm>
            <a:off x="5852447" y="1825998"/>
            <a:ext cx="2935655" cy="38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Методические разработки</a:t>
            </a:r>
            <a:endParaRPr dirty="0"/>
          </a:p>
        </p:txBody>
      </p:sp>
      <p:sp>
        <p:nvSpPr>
          <p:cNvPr id="513" name="Google Shape;513;p55"/>
          <p:cNvSpPr txBox="1">
            <a:spLocks noGrp="1"/>
          </p:cNvSpPr>
          <p:nvPr>
            <p:ph type="title" idx="13"/>
          </p:nvPr>
        </p:nvSpPr>
        <p:spPr>
          <a:xfrm>
            <a:off x="2094999" y="2961254"/>
            <a:ext cx="19365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514" name="Google Shape;514;p55"/>
          <p:cNvSpPr txBox="1">
            <a:spLocks noGrp="1"/>
          </p:cNvSpPr>
          <p:nvPr>
            <p:ph type="title" idx="14"/>
          </p:nvPr>
        </p:nvSpPr>
        <p:spPr>
          <a:xfrm>
            <a:off x="1514039" y="3611809"/>
            <a:ext cx="302958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Работа с командой </a:t>
            </a:r>
            <a:endParaRPr dirty="0"/>
          </a:p>
        </p:txBody>
      </p:sp>
      <p:sp>
        <p:nvSpPr>
          <p:cNvPr id="516" name="Google Shape;516;p55"/>
          <p:cNvSpPr txBox="1">
            <a:spLocks noGrp="1"/>
          </p:cNvSpPr>
          <p:nvPr>
            <p:ph type="title" idx="16"/>
          </p:nvPr>
        </p:nvSpPr>
        <p:spPr>
          <a:xfrm>
            <a:off x="5005604" y="2961341"/>
            <a:ext cx="19368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05</a:t>
            </a:r>
            <a:endParaRPr dirty="0"/>
          </a:p>
        </p:txBody>
      </p:sp>
      <p:sp>
        <p:nvSpPr>
          <p:cNvPr id="517" name="Google Shape;517;p55"/>
          <p:cNvSpPr txBox="1">
            <a:spLocks noGrp="1"/>
          </p:cNvSpPr>
          <p:nvPr>
            <p:ph type="title" idx="17"/>
          </p:nvPr>
        </p:nvSpPr>
        <p:spPr>
          <a:xfrm>
            <a:off x="4453201" y="3611809"/>
            <a:ext cx="325425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Образ, речь, видение профессии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искусство, стена, ваза, контейнер&#10;&#10;Автоматически созданное описание">
            <a:extLst>
              <a:ext uri="{FF2B5EF4-FFF2-40B4-BE49-F238E27FC236}">
                <a16:creationId xmlns:a16="http://schemas.microsoft.com/office/drawing/2014/main" id="{B1F7BBB5-BDDC-4447-8D36-ACDC3A743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05" y="1258815"/>
            <a:ext cx="4074920" cy="3042607"/>
          </a:xfrm>
          <a:prstGeom prst="roundRect">
            <a:avLst/>
          </a:prstGeom>
        </p:spPr>
      </p:pic>
      <p:sp>
        <p:nvSpPr>
          <p:cNvPr id="617" name="Google Shape;617;p63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чего складывается образ педагога?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9" name="Google Shape;619;p63"/>
          <p:cNvSpPr/>
          <p:nvPr/>
        </p:nvSpPr>
        <p:spPr>
          <a:xfrm>
            <a:off x="4848625" y="1462065"/>
            <a:ext cx="166200" cy="166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63"/>
          <p:cNvSpPr txBox="1"/>
          <p:nvPr/>
        </p:nvSpPr>
        <p:spPr>
          <a:xfrm>
            <a:off x="5167225" y="1258815"/>
            <a:ext cx="3107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Образ</a:t>
            </a:r>
            <a:endParaRPr sz="2200" dirty="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621" name="Google Shape;621;p63"/>
          <p:cNvSpPr txBox="1"/>
          <p:nvPr/>
        </p:nvSpPr>
        <p:spPr>
          <a:xfrm>
            <a:off x="5167224" y="1657940"/>
            <a:ext cx="3650203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1600" dirty="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энергия, вера в себя, понимание, </a:t>
            </a:r>
          </a:p>
          <a:p>
            <a:pPr lvl="0">
              <a:buClr>
                <a:schemeClr val="dk1"/>
              </a:buClr>
              <a:buSzPts val="1100"/>
            </a:pPr>
            <a:r>
              <a:rPr lang="ru-RU" sz="1600" dirty="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кто вы сегодня</a:t>
            </a:r>
            <a:endParaRPr sz="1600" dirty="0">
              <a:solidFill>
                <a:schemeClr val="dk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622" name="Google Shape;622;p63"/>
          <p:cNvSpPr/>
          <p:nvPr/>
        </p:nvSpPr>
        <p:spPr>
          <a:xfrm>
            <a:off x="4848625" y="2580891"/>
            <a:ext cx="166200" cy="166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63"/>
          <p:cNvSpPr txBox="1"/>
          <p:nvPr/>
        </p:nvSpPr>
        <p:spPr>
          <a:xfrm>
            <a:off x="5167225" y="2377641"/>
            <a:ext cx="3107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Речь</a:t>
            </a:r>
            <a:endParaRPr sz="2200" dirty="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624" name="Google Shape;624;p63"/>
          <p:cNvSpPr txBox="1"/>
          <p:nvPr/>
        </p:nvSpPr>
        <p:spPr>
          <a:xfrm>
            <a:off x="5167225" y="2776766"/>
            <a:ext cx="3742732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Aft>
                <a:spcPts val="1200"/>
              </a:spcAft>
            </a:pPr>
            <a:r>
              <a:rPr lang="ru-RU" sz="1600" dirty="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самоконтроль, умение держать темп и паузу, готовность к импровизации</a:t>
            </a:r>
            <a:endParaRPr sz="1600" dirty="0">
              <a:solidFill>
                <a:schemeClr val="dk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625" name="Google Shape;625;p63"/>
          <p:cNvSpPr/>
          <p:nvPr/>
        </p:nvSpPr>
        <p:spPr>
          <a:xfrm>
            <a:off x="4848625" y="3699717"/>
            <a:ext cx="166200" cy="166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63"/>
          <p:cNvSpPr txBox="1"/>
          <p:nvPr/>
        </p:nvSpPr>
        <p:spPr>
          <a:xfrm>
            <a:off x="5167225" y="3496467"/>
            <a:ext cx="3107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Контакт</a:t>
            </a:r>
            <a:endParaRPr sz="2200" dirty="0">
              <a:solidFill>
                <a:schemeClr val="dk1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627" name="Google Shape;627;p63"/>
          <p:cNvSpPr txBox="1"/>
          <p:nvPr/>
        </p:nvSpPr>
        <p:spPr>
          <a:xfrm>
            <a:off x="5167225" y="3895592"/>
            <a:ext cx="3840704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Aft>
                <a:spcPts val="1200"/>
              </a:spcAft>
            </a:pPr>
            <a:r>
              <a:rPr lang="ru-RU" sz="1600" dirty="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настойчивость, умение не сдаваться, когда что-то идёт не по плану, и способность слышать другого</a:t>
            </a:r>
            <a:endParaRPr sz="1600" dirty="0">
              <a:solidFill>
                <a:schemeClr val="dk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cxnSp>
        <p:nvCxnSpPr>
          <p:cNvPr id="634" name="Google Shape;634;p63"/>
          <p:cNvCxnSpPr>
            <a:stCxn id="619" idx="4"/>
            <a:endCxn id="622" idx="0"/>
          </p:cNvCxnSpPr>
          <p:nvPr/>
        </p:nvCxnSpPr>
        <p:spPr>
          <a:xfrm>
            <a:off x="4931725" y="1628265"/>
            <a:ext cx="0" cy="952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35" name="Google Shape;635;p63"/>
          <p:cNvCxnSpPr>
            <a:stCxn id="622" idx="4"/>
            <a:endCxn id="625" idx="0"/>
          </p:cNvCxnSpPr>
          <p:nvPr/>
        </p:nvCxnSpPr>
        <p:spPr>
          <a:xfrm>
            <a:off x="4931725" y="2747091"/>
            <a:ext cx="0" cy="952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596;p62">
            <a:extLst>
              <a:ext uri="{FF2B5EF4-FFF2-40B4-BE49-F238E27FC236}">
                <a16:creationId xmlns:a16="http://schemas.microsoft.com/office/drawing/2014/main" id="{E203D427-C400-44C8-B134-611E67E406FA}"/>
              </a:ext>
            </a:extLst>
          </p:cNvPr>
          <p:cNvSpPr txBox="1">
            <a:spLocks/>
          </p:cNvSpPr>
          <p:nvPr/>
        </p:nvSpPr>
        <p:spPr>
          <a:xfrm>
            <a:off x="713250" y="490514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 b="0" i="0" u="none" strike="noStrike" cap="none" spc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 b="0" i="0" u="none" strike="noStrike" cap="none" spc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 b="0" i="0" u="none" strike="noStrike" cap="none" spc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 b="0" i="0" u="none" strike="noStrike" cap="none" spc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 b="0" i="0" u="none" strike="noStrike" cap="none" spc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 b="0" i="0" u="none" strike="noStrike" cap="none" spc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 b="0" i="0" u="none" strike="noStrike" cap="none" spc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 b="0" i="0" u="none" strike="noStrike" cap="none" spc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 b="0" i="0" u="none" strike="noStrike" cap="none" spc="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pPr>
              <a:buSzPts val="1100"/>
              <a:buFont typeface="Arial"/>
              <a:buNone/>
            </a:pPr>
            <a:r>
              <a:rPr lang="ru-RU" b="1" dirty="0"/>
              <a:t>Развеивая страхи</a:t>
            </a:r>
          </a:p>
        </p:txBody>
      </p:sp>
      <p:graphicFrame>
        <p:nvGraphicFramePr>
          <p:cNvPr id="6" name="Таблица 2">
            <a:extLst>
              <a:ext uri="{FF2B5EF4-FFF2-40B4-BE49-F238E27FC236}">
                <a16:creationId xmlns:a16="http://schemas.microsoft.com/office/drawing/2014/main" id="{DB761F89-FDB0-43D1-A514-BCB3433527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7454"/>
              </p:ext>
            </p:extLst>
          </p:nvPr>
        </p:nvGraphicFramePr>
        <p:xfrm>
          <a:off x="789332" y="1309449"/>
          <a:ext cx="7565336" cy="282560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228631">
                  <a:extLst>
                    <a:ext uri="{9D8B030D-6E8A-4147-A177-3AD203B41FA5}">
                      <a16:colId xmlns:a16="http://schemas.microsoft.com/office/drawing/2014/main" val="1012455670"/>
                    </a:ext>
                  </a:extLst>
                </a:gridCol>
                <a:gridCol w="4336705">
                  <a:extLst>
                    <a:ext uri="{9D8B030D-6E8A-4147-A177-3AD203B41FA5}">
                      <a16:colId xmlns:a16="http://schemas.microsoft.com/office/drawing/2014/main" val="869657223"/>
                    </a:ext>
                  </a:extLst>
                </a:gridCol>
              </a:tblGrid>
              <a:tr h="5302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Страх конкурсанта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На самом деле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644557"/>
                  </a:ext>
                </a:extLst>
              </a:tr>
              <a:tr h="613811"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/>
                        <a:t>«Мало опыта – нечем удивить»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Ценят свежесть взгляда, новизну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6979560"/>
                  </a:ext>
                </a:extLst>
              </a:tr>
              <a:tr h="876873"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/>
                        <a:t>«Открытый урок – вдруг всё пойдёт не по плану?»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Живое общение, неожиданные детские вопросы, момент импровизации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383059"/>
                  </a:ext>
                </a:extLst>
              </a:tr>
              <a:tr h="740883">
                <a:tc>
                  <a:txBody>
                    <a:bodyPr/>
                    <a:lstStyle/>
                    <a:p>
                      <a:pPr algn="ctr"/>
                      <a:r>
                        <a:rPr lang="ru-RU" sz="1800" i="1" dirty="0"/>
                        <a:t>«Выступление – забуду текст, растеряюсь»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Уверенность и поддержка пересиливают страх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600659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85"/>
          <p:cNvSpPr txBox="1">
            <a:spLocks noGrp="1"/>
          </p:cNvSpPr>
          <p:nvPr>
            <p:ph type="title"/>
          </p:nvPr>
        </p:nvSpPr>
        <p:spPr>
          <a:xfrm>
            <a:off x="794657" y="593929"/>
            <a:ext cx="45066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Конкурсы – </a:t>
            </a:r>
            <a:r>
              <a:rPr lang="ru-RU" b="1" dirty="0"/>
              <a:t>не про «доказать, что ты лучший». 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Они про то, чтобы перестать бояться быть </a:t>
            </a:r>
            <a:r>
              <a:rPr lang="ru-RU" b="1" dirty="0"/>
              <a:t>замеченным</a:t>
            </a:r>
            <a:r>
              <a:rPr lang="ru-RU" dirty="0"/>
              <a:t>, </a:t>
            </a:r>
            <a:r>
              <a:rPr lang="ru-RU" b="1" dirty="0"/>
              <a:t>оценённым</a:t>
            </a:r>
            <a:r>
              <a:rPr lang="ru-RU" dirty="0"/>
              <a:t> – и вообще быть </a:t>
            </a:r>
            <a:r>
              <a:rPr lang="ru-RU" b="1" dirty="0"/>
              <a:t>молодым</a:t>
            </a:r>
            <a:r>
              <a:rPr lang="ru-RU" dirty="0"/>
              <a:t>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C502EF2-0EC3-492E-A19F-8B52013C4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1343" y="464519"/>
            <a:ext cx="3231160" cy="44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317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58"/>
          <p:cNvSpPr txBox="1">
            <a:spLocks noGrp="1"/>
          </p:cNvSpPr>
          <p:nvPr>
            <p:ph type="title"/>
          </p:nvPr>
        </p:nvSpPr>
        <p:spPr>
          <a:xfrm>
            <a:off x="4066954" y="252118"/>
            <a:ext cx="4417485" cy="6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 Вопросы и обратная связь</a:t>
            </a:r>
            <a:endParaRPr sz="4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66AA7C3-AC9C-433B-900B-67A85940D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557" y="1793153"/>
            <a:ext cx="2892209" cy="28827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53"/>
          <p:cNvSpPr txBox="1">
            <a:spLocks noGrp="1"/>
          </p:cNvSpPr>
          <p:nvPr>
            <p:ph type="ctrTitle"/>
          </p:nvPr>
        </p:nvSpPr>
        <p:spPr>
          <a:xfrm>
            <a:off x="558040" y="757650"/>
            <a:ext cx="7257197" cy="18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ru-RU" sz="4000" b="1" dirty="0"/>
              <a:t>Конкурсы профессионального педагогического мастерства </a:t>
            </a:r>
            <a:br>
              <a:rPr lang="ru-RU" sz="4000" b="1" dirty="0"/>
            </a:br>
            <a:r>
              <a:rPr lang="ru-RU" sz="4000" b="1" dirty="0"/>
              <a:t>в 2026/27 учебном году</a:t>
            </a:r>
            <a:endParaRPr sz="4000" b="1" dirty="0"/>
          </a:p>
        </p:txBody>
      </p:sp>
      <p:sp>
        <p:nvSpPr>
          <p:cNvPr id="492" name="Google Shape;492;p53"/>
          <p:cNvSpPr txBox="1">
            <a:spLocks noGrp="1"/>
          </p:cNvSpPr>
          <p:nvPr>
            <p:ph type="subTitle" idx="1"/>
          </p:nvPr>
        </p:nvSpPr>
        <p:spPr>
          <a:xfrm>
            <a:off x="4186638" y="3537809"/>
            <a:ext cx="5053963" cy="480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ru-RU" sz="1400" b="1" dirty="0"/>
              <a:t>Решетникова Полина Павловна, </a:t>
            </a:r>
          </a:p>
          <a:p>
            <a:pPr marL="0" lvl="0" indent="0" algn="l"/>
            <a:r>
              <a:rPr lang="ru-RU" sz="1400" dirty="0"/>
              <a:t>учитель начальных классов МБОУ СОШ № 26</a:t>
            </a:r>
          </a:p>
          <a:p>
            <a:pPr marL="0" lvl="0" indent="0" algn="l"/>
            <a:r>
              <a:rPr lang="ru-RU" sz="1400" dirty="0"/>
              <a:t>победитель муниципального этапа конкурса профессионального педагогического мастерства «Педагогическая надежда – 2025», призёр конкурса «Педагогический дебют ХМАО-Югры – 2026»</a:t>
            </a:r>
          </a:p>
        </p:txBody>
      </p:sp>
    </p:spTree>
    <p:extLst>
      <p:ext uri="{BB962C8B-B14F-4D97-AF65-F5344CB8AC3E}">
        <p14:creationId xmlns:p14="http://schemas.microsoft.com/office/powerpoint/2010/main" val="4211689372"/>
      </p:ext>
    </p:extLst>
  </p:cSld>
  <p:clrMapOvr>
    <a:masterClrMapping/>
  </p:clrMapOvr>
</p:sld>
</file>

<file path=ppt/theme/theme1.xml><?xml version="1.0" encoding="utf-8"?>
<a:theme xmlns:a="http://schemas.openxmlformats.org/drawingml/2006/main" name="Minimalist Hepatitis Clinical Case by Slidesgo">
  <a:themeElements>
    <a:clrScheme name="Simple Light">
      <a:dk1>
        <a:srgbClr val="000000"/>
      </a:dk1>
      <a:lt1>
        <a:srgbClr val="FFFFFF"/>
      </a:lt1>
      <a:dk2>
        <a:srgbClr val="88664A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492</Words>
  <Application>Microsoft Office PowerPoint</Application>
  <PresentationFormat>Экран (16:9)</PresentationFormat>
  <Paragraphs>92</Paragraphs>
  <Slides>16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Calibri</vt:lpstr>
      <vt:lpstr>DM Serif Display</vt:lpstr>
      <vt:lpstr>Unbounded</vt:lpstr>
      <vt:lpstr>Karla</vt:lpstr>
      <vt:lpstr>Arial</vt:lpstr>
      <vt:lpstr>Times New Roman</vt:lpstr>
      <vt:lpstr>Minimalist Hepatitis Clinical Case by Slidesgo</vt:lpstr>
      <vt:lpstr>Конкурсы профессионального педагогического мастерства  в 2026/27 учебном году</vt:lpstr>
      <vt:lpstr>Презентация PowerPoint</vt:lpstr>
      <vt:lpstr>Для чего?</vt:lpstr>
      <vt:lpstr>Почему молодому педагогу  стоит участвовать в конкурсах?</vt:lpstr>
      <vt:lpstr>А также…</vt:lpstr>
      <vt:lpstr>Как начать?</vt:lpstr>
      <vt:lpstr>Как приступить к участию: пошаговый алгоритм</vt:lpstr>
      <vt:lpstr>Что такое «Педагогическая надежда»?</vt:lpstr>
      <vt:lpstr>Где искать информацию?</vt:lpstr>
      <vt:lpstr>Что делать?</vt:lpstr>
      <vt:lpstr>База участия в конкурсах</vt:lpstr>
      <vt:lpstr>Из чего складывается образ педагога?</vt:lpstr>
      <vt:lpstr>Презентация PowerPoint</vt:lpstr>
      <vt:lpstr>Конкурсы – не про «доказать, что ты лучший».   Они про то, чтобы перестать бояться быть замеченным, оценённым – и вообще быть молодым.</vt:lpstr>
      <vt:lpstr> Вопросы и обратная связь</vt:lpstr>
      <vt:lpstr>Конкурсы профессионального педагогического мастерства  в 2026/27 учебном году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— педагог:  образ, речь, контакт</dc:title>
  <dc:creator>Admin</dc:creator>
  <cp:lastModifiedBy>Admin</cp:lastModifiedBy>
  <cp:revision>18</cp:revision>
  <dcterms:modified xsi:type="dcterms:W3CDTF">2026-09-29T17:15:10Z</dcterms:modified>
</cp:coreProperties>
</file>