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4"/>
  </p:notesMasterIdLst>
  <p:sldIdLst>
    <p:sldId id="256" r:id="rId2"/>
    <p:sldId id="269" r:id="rId3"/>
    <p:sldId id="277" r:id="rId4"/>
    <p:sldId id="267" r:id="rId5"/>
    <p:sldId id="268" r:id="rId6"/>
    <p:sldId id="270" r:id="rId7"/>
    <p:sldId id="271" r:id="rId8"/>
    <p:sldId id="272" r:id="rId9"/>
    <p:sldId id="274" r:id="rId10"/>
    <p:sldId id="275" r:id="rId11"/>
    <p:sldId id="273" r:id="rId12"/>
    <p:sldId id="27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6BD8BE3-7761-4F59-9CE6-6B0B519E3D3B}">
          <p14:sldIdLst>
            <p14:sldId id="256"/>
            <p14:sldId id="269"/>
            <p14:sldId id="277"/>
            <p14:sldId id="267"/>
          </p14:sldIdLst>
        </p14:section>
        <p14:section name="Раздел без заголовка" id="{26C50C73-9ED2-4D38-85DA-D147D501F821}">
          <p14:sldIdLst>
            <p14:sldId id="268"/>
            <p14:sldId id="270"/>
            <p14:sldId id="271"/>
            <p14:sldId id="272"/>
            <p14:sldId id="274"/>
            <p14:sldId id="275"/>
            <p14:sldId id="273"/>
            <p14:sldId id="276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3C0C"/>
    <a:srgbClr val="3F6486"/>
    <a:srgbClr val="2595C2"/>
    <a:srgbClr val="1F8EB6"/>
    <a:srgbClr val="8FC7D8"/>
    <a:srgbClr val="FD5A76"/>
    <a:srgbClr val="43678B"/>
    <a:srgbClr val="FE5273"/>
    <a:srgbClr val="94CEDC"/>
    <a:srgbClr val="9FD9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23" autoAdjust="0"/>
    <p:restoredTop sz="94628" autoAdjust="0"/>
  </p:normalViewPr>
  <p:slideViewPr>
    <p:cSldViewPr>
      <p:cViewPr>
        <p:scale>
          <a:sx n="61" d="100"/>
          <a:sy n="61" d="100"/>
        </p:scale>
        <p:origin x="-96" y="-32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ABB904-2B3E-4E87-BD54-FEA91BDA49E1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10BBB7-69C0-4DB5-A1BD-2CAB32E63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201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0BBB7-69C0-4DB5-A1BD-2CAB32E63C1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964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84505-9EA2-4E40-B7EB-D8CE9431893F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2357E-16E9-460E-A79A-7D72D34DE5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238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84505-9EA2-4E40-B7EB-D8CE9431893F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2357E-16E9-460E-A79A-7D72D34DE5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689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84505-9EA2-4E40-B7EB-D8CE9431893F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2357E-16E9-460E-A79A-7D72D34DE5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211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84505-9EA2-4E40-B7EB-D8CE9431893F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2357E-16E9-460E-A79A-7D72D34DE5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148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84505-9EA2-4E40-B7EB-D8CE9431893F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2357E-16E9-460E-A79A-7D72D34DE5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415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84505-9EA2-4E40-B7EB-D8CE9431893F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2357E-16E9-460E-A79A-7D72D34DE5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811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84505-9EA2-4E40-B7EB-D8CE9431893F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2357E-16E9-460E-A79A-7D72D34DE5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786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84505-9EA2-4E40-B7EB-D8CE9431893F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2357E-16E9-460E-A79A-7D72D34DE5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779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84505-9EA2-4E40-B7EB-D8CE9431893F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2357E-16E9-460E-A79A-7D72D34DE5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662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84505-9EA2-4E40-B7EB-D8CE9431893F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2357E-16E9-460E-A79A-7D72D34DE5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062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84505-9EA2-4E40-B7EB-D8CE9431893F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2357E-16E9-460E-A79A-7D72D34DE5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336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84505-9EA2-4E40-B7EB-D8CE9431893F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2357E-16E9-460E-A79A-7D72D34DE5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910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.fipi.ru/itogovoye-sobesedovaniye/RU-9_demo_itog_sobesedovanie_2023.pdf" TargetMode="External"/><Relationship Id="rId7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c.fipi.ru/itogovoye-sobesedovaniye/RU-9_kriterii_itog_sobesedovanie_2023.pdf" TargetMode="External"/><Relationship Id="rId5" Type="http://schemas.openxmlformats.org/officeDocument/2006/relationships/hyperlink" Target="https://doc.fipi.ru/itogovoye-sobesedovaniye/RU-9_spec_itog_sobesedovanie_2023.pdf" TargetMode="External"/><Relationship Id="rId4" Type="http://schemas.openxmlformats.org/officeDocument/2006/relationships/hyperlink" Target="https://doc.fipi.ru/itogovoye-sobesedovaniye/metodicheskie_materialy_itogovoe_sobesedovanie_2022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е 13">
            <a:extLst>
              <a:ext uri="{FF2B5EF4-FFF2-40B4-BE49-F238E27FC236}">
                <a16:creationId xmlns:a16="http://schemas.microsoft.com/office/drawing/2014/main" xmlns="" id="{FBCFD7E1-1D5B-B631-AC3B-170BB9765085}"/>
              </a:ext>
            </a:extLst>
          </p:cNvPr>
          <p:cNvSpPr txBox="1"/>
          <p:nvPr/>
        </p:nvSpPr>
        <p:spPr>
          <a:xfrm>
            <a:off x="551384" y="1954266"/>
            <a:ext cx="10657184" cy="3816424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</a:pPr>
            <a:r>
              <a:rPr lang="ru-RU" sz="3200" b="1" cap="all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 </a:t>
            </a:r>
            <a:r>
              <a:rPr lang="ru-RU" sz="3200" b="1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монологической речи учащихся и подготовка к итоговому </a:t>
            </a:r>
            <a:r>
              <a:rPr lang="ru-RU" sz="3200" b="1" cap="all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собеседованию</a:t>
            </a:r>
            <a:endParaRPr lang="ru-RU" sz="3200" b="1" cap="all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Изображение выглядит как текст, устройство&#10;&#10;Автоматически созданное описание">
            <a:extLst>
              <a:ext uri="{FF2B5EF4-FFF2-40B4-BE49-F238E27FC236}">
                <a16:creationId xmlns:a16="http://schemas.microsoft.com/office/drawing/2014/main" xmlns="" id="{8D2360A3-62A9-04ED-EF7D-CB60EACDF3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8" y="32400"/>
            <a:ext cx="2263528" cy="189458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 rot="10800000" flipV="1">
            <a:off x="479376" y="5949280"/>
            <a:ext cx="102251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НИКИТИНА ЕЛЕНА ПЕТРОВНА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русского языка и литературы МБОУ СОШ № м4 имени Л. И.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Золотухиной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9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xmlns="" id="{791D7124-3981-8514-A665-4D4D56A28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9496" y="239974"/>
            <a:ext cx="10247904" cy="1142543"/>
          </a:xfrm>
        </p:spPr>
        <p:txBody>
          <a:bodyPr>
            <a:noAutofit/>
          </a:bodyPr>
          <a:lstStyle/>
          <a:p>
            <a:pPr algn="ctr" defTabSz="457200"/>
            <a:r>
              <a:rPr lang="ru-RU" sz="2800" b="1" cap="all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Виды учебных работ на уроках</a:t>
            </a:r>
            <a:endParaRPr lang="ru-RU" sz="2800" b="1" cap="all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46A23F0-331C-90F2-C8EA-D1E5A032E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556792"/>
            <a:ext cx="11305256" cy="4032448"/>
          </a:xfrm>
        </p:spPr>
        <p:txBody>
          <a:bodyPr>
            <a:noAutofit/>
          </a:bodyPr>
          <a:lstStyle/>
          <a:p>
            <a:pPr indent="485775" algn="just">
              <a:lnSpc>
                <a:spcPct val="100000"/>
              </a:lnSpc>
            </a:pP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Пересказ художественного текста от имени 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героя </a:t>
            </a:r>
          </a:p>
          <a:p>
            <a:pPr indent="0" algn="just">
              <a:lnSpc>
                <a:spcPct val="100000"/>
              </a:lnSpc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мальчики могут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пересказать отрывок-описание метели из повести А.С. Пушкина «Метель» от имени Владимира, а девочки – от имени Марьи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Гавриловны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85775" algn="just">
              <a:lnSpc>
                <a:spcPct val="100000"/>
              </a:lnSpc>
            </a:pP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исьма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85775" algn="just">
              <a:lnSpc>
                <a:spcPct val="100000"/>
              </a:lnSpc>
            </a:pP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письменный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 по картине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85775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4">
            <a:extLst>
              <a:ext uri="{FF2B5EF4-FFF2-40B4-BE49-F238E27FC236}">
                <a16:creationId xmlns:a16="http://schemas.microsoft.com/office/drawing/2014/main" xmlns="" id="{BDFB8FA8-FE5B-2B2E-976C-116746341E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" t="1653" r="85431" b="79438"/>
          <a:stretch/>
        </p:blipFill>
        <p:spPr>
          <a:xfrm>
            <a:off x="119336" y="0"/>
            <a:ext cx="1622493" cy="162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71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xmlns="" id="{791D7124-3981-8514-A665-4D4D56A28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9496" y="239974"/>
            <a:ext cx="10247904" cy="1142543"/>
          </a:xfrm>
        </p:spPr>
        <p:txBody>
          <a:bodyPr>
            <a:noAutofit/>
          </a:bodyPr>
          <a:lstStyle/>
          <a:p>
            <a:pPr algn="ctr" defTabSz="457200"/>
            <a:endParaRPr lang="ru-RU" sz="2800" b="1" cap="all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46A23F0-331C-90F2-C8EA-D1E5A032E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68" y="1572938"/>
            <a:ext cx="11305256" cy="4032448"/>
          </a:xfrm>
        </p:spPr>
        <p:txBody>
          <a:bodyPr>
            <a:noAutofit/>
          </a:bodyPr>
          <a:lstStyle/>
          <a:p>
            <a:pPr marL="0" indent="714375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Целенаправленная и систематическая работа по формированию монологической речи способствует значительному росту умения правильно выражать свои мысли в условиях решения достаточно сложных мыслительных задач.</a:t>
            </a:r>
          </a:p>
          <a:p>
            <a:pPr marL="0" indent="714375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 чтобы заинтересовать учащихся, пробудить их мотивацию к монологическому высказыванию, упражнения по формированию монологического высказывания должны быть разнообразными, интересными, увлекательными.</a:t>
            </a:r>
          </a:p>
        </p:txBody>
      </p:sp>
      <p:pic>
        <p:nvPicPr>
          <p:cNvPr id="6" name="Объект 4">
            <a:extLst>
              <a:ext uri="{FF2B5EF4-FFF2-40B4-BE49-F238E27FC236}">
                <a16:creationId xmlns:a16="http://schemas.microsoft.com/office/drawing/2014/main" xmlns="" id="{BDFB8FA8-FE5B-2B2E-976C-116746341E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" t="1653" r="85431" b="79438"/>
          <a:stretch/>
        </p:blipFill>
        <p:spPr>
          <a:xfrm>
            <a:off x="119336" y="0"/>
            <a:ext cx="1622493" cy="162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1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xmlns="" id="{791D7124-3981-8514-A665-4D4D56A28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9496" y="239974"/>
            <a:ext cx="10247904" cy="1142543"/>
          </a:xfrm>
        </p:spPr>
        <p:txBody>
          <a:bodyPr>
            <a:noAutofit/>
          </a:bodyPr>
          <a:lstStyle/>
          <a:p>
            <a:pPr algn="ctr" defTabSz="457200"/>
            <a:r>
              <a:rPr lang="ru-RU" sz="2800" b="1" cap="all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Полезные материалы</a:t>
            </a:r>
            <a:endParaRPr lang="ru-RU" sz="2800" b="1" cap="all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46A23F0-331C-90F2-C8EA-D1E5A032E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68" y="1572938"/>
            <a:ext cx="11305256" cy="403244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Демонстрационный материал КИМ итогового собеседования по русскому языку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doc.fipi.ru/itogovoye-sobesedovaniye/RU-9_demo_itog_sobesedovanie_2023.pdf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материалы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doc.fipi.ru/itogovoye-sobesedovaniye/metodicheskie_materialy_itogovoe_sobesedovanie_2022.pdf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Спецификация КИМ для проведения итогового собеседования 2022/2023 учебного года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doc.fipi.ru/itogovoye-sobesedovaniye/RU-9_spec_itog_sobesedovanie_2023.pdf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Критерия оценивания выполнения заданий итогового собеседования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doc.fipi.ru/itogovoye-sobesedovaniye/RU-9_kriterii_itog_sobesedovanie_2023.pdf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4">
            <a:extLst>
              <a:ext uri="{FF2B5EF4-FFF2-40B4-BE49-F238E27FC236}">
                <a16:creationId xmlns:a16="http://schemas.microsoft.com/office/drawing/2014/main" xmlns="" id="{BDFB8FA8-FE5B-2B2E-976C-116746341E9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" t="1653" r="85431" b="79438"/>
          <a:stretch/>
        </p:blipFill>
        <p:spPr>
          <a:xfrm>
            <a:off x="119336" y="0"/>
            <a:ext cx="1622493" cy="162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20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xmlns="" id="{791D7124-3981-8514-A665-4D4D56A28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464" y="1029747"/>
            <a:ext cx="10247904" cy="1142543"/>
          </a:xfrm>
        </p:spPr>
        <p:txBody>
          <a:bodyPr>
            <a:noAutofit/>
          </a:bodyPr>
          <a:lstStyle/>
          <a:p>
            <a:pPr algn="ctr" defTabSz="457200"/>
            <a:r>
              <a:rPr lang="ru-RU" sz="2800" b="1" cap="all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Итоговое собеседование</a:t>
            </a:r>
            <a:endParaRPr lang="ru-RU" sz="2800" b="1" cap="all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46A23F0-331C-90F2-C8EA-D1E5A032E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68" y="2172290"/>
            <a:ext cx="11305256" cy="4032448"/>
          </a:xfrm>
        </p:spPr>
        <p:txBody>
          <a:bodyPr>
            <a:noAutofit/>
          </a:bodyPr>
          <a:lstStyle/>
          <a:p>
            <a:pPr marL="0" indent="627063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cap="all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Проверяет коммуникативную компетенцию обучающихся – умение создавать монологическое высказывание на разные темы.</a:t>
            </a:r>
          </a:p>
          <a:p>
            <a:pPr marL="0" indent="627063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cap="all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построена с учётом вариативности: </a:t>
            </a:r>
          </a:p>
          <a:p>
            <a:pPr marL="0" indent="627063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cap="all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Испытуемым представляется право выбора одной из трёх предложенных тем монолога.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4">
            <a:extLst>
              <a:ext uri="{FF2B5EF4-FFF2-40B4-BE49-F238E27FC236}">
                <a16:creationId xmlns:a16="http://schemas.microsoft.com/office/drawing/2014/main" xmlns="" id="{BDFB8FA8-FE5B-2B2E-976C-116746341E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" t="1653" r="85431" b="79438"/>
          <a:stretch/>
        </p:blipFill>
        <p:spPr>
          <a:xfrm>
            <a:off x="119336" y="0"/>
            <a:ext cx="1622493" cy="162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65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xmlns="" id="{791D7124-3981-8514-A665-4D4D56A28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9496" y="332656"/>
            <a:ext cx="10247904" cy="1142543"/>
          </a:xfrm>
        </p:spPr>
        <p:txBody>
          <a:bodyPr>
            <a:noAutofit/>
          </a:bodyPr>
          <a:lstStyle/>
          <a:p>
            <a:pPr algn="ctr" defTabSz="457200"/>
            <a:r>
              <a:rPr lang="ru-RU" sz="2800" b="1" cap="all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Итоговое собеседование</a:t>
            </a:r>
            <a:endParaRPr lang="ru-RU" sz="2800" b="1" cap="all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4">
            <a:extLst>
              <a:ext uri="{FF2B5EF4-FFF2-40B4-BE49-F238E27FC236}">
                <a16:creationId xmlns:a16="http://schemas.microsoft.com/office/drawing/2014/main" xmlns="" id="{BDFB8FA8-FE5B-2B2E-976C-116746341E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" t="1653" r="85431" b="79438"/>
          <a:stretch/>
        </p:blipFill>
        <p:spPr>
          <a:xfrm>
            <a:off x="119336" y="0"/>
            <a:ext cx="1622493" cy="1622493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/>
          <p:nvPr/>
        </p:nvPicPr>
        <p:blipFill rotWithShape="1">
          <a:blip r:embed="rId4"/>
          <a:srcRect l="2085" t="11688" r="2191" b="44983"/>
          <a:stretch/>
        </p:blipFill>
        <p:spPr bwMode="auto">
          <a:xfrm>
            <a:off x="1559496" y="1807855"/>
            <a:ext cx="8280919" cy="33493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0343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xmlns="" id="{791D7124-3981-8514-A665-4D4D56A28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1051221"/>
            <a:ext cx="10247904" cy="1142543"/>
          </a:xfrm>
        </p:spPr>
        <p:txBody>
          <a:bodyPr>
            <a:noAutofit/>
          </a:bodyPr>
          <a:lstStyle/>
          <a:p>
            <a:pPr algn="ctr" defTabSz="457200"/>
            <a:r>
              <a:rPr lang="ru-RU" sz="2800" b="1" cap="all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понятия</a:t>
            </a:r>
            <a:endParaRPr lang="ru-RU" sz="2800" b="1" cap="all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46A23F0-331C-90F2-C8EA-D1E5A032E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2420888"/>
            <a:ext cx="10657184" cy="4032448"/>
          </a:xfrm>
        </p:spPr>
        <p:txBody>
          <a:bodyPr>
            <a:noAutofit/>
          </a:bodyPr>
          <a:lstStyle/>
          <a:p>
            <a:pPr marL="0" indent="627063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cap="all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Речевая </a:t>
            </a:r>
            <a:r>
              <a:rPr lang="ru-RU" sz="2400" b="1" cap="all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деятельность </a:t>
            </a:r>
            <a:r>
              <a:rPr lang="ru-RU" sz="2400" cap="all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представляет собой активный, целенаправленный, мотивированный, содержательный процесс выдачи или приёма сформированной и </a:t>
            </a:r>
            <a:r>
              <a:rPr lang="ru-RU" cap="all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сформулированной</a:t>
            </a:r>
            <a:r>
              <a:rPr lang="ru-RU" sz="2400" cap="all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посредством языка мысли, направленной на удовлетворение коммуникативно-познавательной потребности человека в процессе обучения. 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cap="all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" name="Объект 4">
            <a:extLst>
              <a:ext uri="{FF2B5EF4-FFF2-40B4-BE49-F238E27FC236}">
                <a16:creationId xmlns:a16="http://schemas.microsoft.com/office/drawing/2014/main" xmlns="" id="{BDFB8FA8-FE5B-2B2E-976C-116746341E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" t="1653" r="85431" b="79438"/>
          <a:stretch/>
        </p:blipFill>
        <p:spPr>
          <a:xfrm>
            <a:off x="119336" y="0"/>
            <a:ext cx="1622493" cy="162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96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xmlns="" id="{791D7124-3981-8514-A665-4D4D56A28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464" y="1029747"/>
            <a:ext cx="10247904" cy="1142543"/>
          </a:xfrm>
        </p:spPr>
        <p:txBody>
          <a:bodyPr>
            <a:noAutofit/>
          </a:bodyPr>
          <a:lstStyle/>
          <a:p>
            <a:pPr algn="ctr" defTabSz="457200"/>
            <a:r>
              <a:rPr lang="ru-RU" sz="2800" b="1" cap="all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Отличие монологической речи </a:t>
            </a:r>
            <a:endParaRPr lang="ru-RU" sz="2800" b="1" cap="all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46A23F0-331C-90F2-C8EA-D1E5A032E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68" y="2060848"/>
            <a:ext cx="10657184" cy="4032448"/>
          </a:xfrm>
        </p:spPr>
        <p:txBody>
          <a:bodyPr>
            <a:noAutofit/>
          </a:bodyPr>
          <a:lstStyle/>
          <a:p>
            <a:pPr marL="0" indent="357188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Монологическая речь  - </a:t>
            </a:r>
            <a:r>
              <a:rPr lang="ru-RU" sz="2400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языка, обращённая к одному или </a:t>
            </a:r>
            <a:r>
              <a:rPr lang="ru-RU" sz="2400" cap="all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группе слушателей (собеседников), иногда – к самому себе.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ОТЛИЧИЕ ОТ ДИАЛОГИЧЕСКОЙ, МОНОЛОГИЧЕСКАЯ РЕЧЬ ХАРАКТЕРИЗИРУЕТСЯ СВОЕЙ РАЗВЁРНУТОСТЬЮ, ЭТО СВЯЗАНО СО СТРЕМЛЕНИЕМ ШИРЕ ОХВАТИТЬ ТЕМАТИЧЕСКОЕ СОДЕРЖАНИЕ ВЫСКАЗЫВАНИЯ, НАЛИЧИЕМ РАСПРОСТРАНЁННЫХ, ГРАММАТИЧЕСКИХ ОФОРМЛЕННЫХ КОНСТРУКЦИЙ.</a:t>
            </a:r>
          </a:p>
        </p:txBody>
      </p:sp>
      <p:pic>
        <p:nvPicPr>
          <p:cNvPr id="6" name="Объект 4">
            <a:extLst>
              <a:ext uri="{FF2B5EF4-FFF2-40B4-BE49-F238E27FC236}">
                <a16:creationId xmlns:a16="http://schemas.microsoft.com/office/drawing/2014/main" xmlns="" id="{BDFB8FA8-FE5B-2B2E-976C-116746341E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" t="1653" r="85431" b="79438"/>
          <a:stretch/>
        </p:blipFill>
        <p:spPr>
          <a:xfrm>
            <a:off x="119336" y="0"/>
            <a:ext cx="1622493" cy="162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84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xmlns="" id="{791D7124-3981-8514-A665-4D4D56A28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9496" y="239974"/>
            <a:ext cx="10247904" cy="1142543"/>
          </a:xfrm>
        </p:spPr>
        <p:txBody>
          <a:bodyPr>
            <a:noAutofit/>
          </a:bodyPr>
          <a:lstStyle/>
          <a:p>
            <a:pPr algn="ctr" defTabSz="457200"/>
            <a:r>
              <a:rPr lang="ru-RU" sz="2800" b="1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 монологической речи учащихся</a:t>
            </a:r>
            <a:endParaRPr lang="ru-RU" sz="2800" b="1" cap="all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46A23F0-331C-90F2-C8EA-D1E5A032E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68" y="1654242"/>
            <a:ext cx="10657184" cy="403244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Речевые упражнения для неподготовленной монологической речи на уроках: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 Придумывание заголовка и его обоснование;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 Описание картины;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Составление ситуации с опорой на жизненный опыт или прочитанное;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Обоснование собственного суждения или отношения к фактам;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Характеристика действующих лиц (места действия, эпохи и т.д.);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Оценка прослушанного и прочитанного;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 Составление кратких объявлений и текстов открыток.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4">
            <a:extLst>
              <a:ext uri="{FF2B5EF4-FFF2-40B4-BE49-F238E27FC236}">
                <a16:creationId xmlns:a16="http://schemas.microsoft.com/office/drawing/2014/main" xmlns="" id="{BDFB8FA8-FE5B-2B2E-976C-116746341E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" t="1653" r="85431" b="79438"/>
          <a:stretch/>
        </p:blipFill>
        <p:spPr>
          <a:xfrm>
            <a:off x="119336" y="0"/>
            <a:ext cx="1622493" cy="162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71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xmlns="" id="{791D7124-3981-8514-A665-4D4D56A28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9496" y="239974"/>
            <a:ext cx="10247904" cy="1142543"/>
          </a:xfrm>
        </p:spPr>
        <p:txBody>
          <a:bodyPr>
            <a:noAutofit/>
          </a:bodyPr>
          <a:lstStyle/>
          <a:p>
            <a:pPr algn="ctr" defTabSz="457200"/>
            <a:r>
              <a:rPr lang="ru-RU" sz="2800" b="1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 монологической речи учащихся</a:t>
            </a:r>
            <a:endParaRPr lang="ru-RU" sz="2800" b="1" cap="all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46A23F0-331C-90F2-C8EA-D1E5A032E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68" y="1654242"/>
            <a:ext cx="11305256" cy="403244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для неподготовленной монологической речи: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Ответить на вопрос, употребив образцы.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Заменить в предложении выделенные слова синонимами/антонимами.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Преобразовать повествовательные предложения в вопросительные.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Расширить/сократить указанные предложения.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Описать предмет/явление двумя-тремя фразами.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Восстановить в предложении/тексте пропущенные слова, опираясь на контекст.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7.Составить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кластер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указанную тему, например,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«Домашнее животное», «Здоровый образ жизни», «Моё будущее».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4">
            <a:extLst>
              <a:ext uri="{FF2B5EF4-FFF2-40B4-BE49-F238E27FC236}">
                <a16:creationId xmlns:a16="http://schemas.microsoft.com/office/drawing/2014/main" xmlns="" id="{BDFB8FA8-FE5B-2B2E-976C-116746341E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" t="1653" r="85431" b="79438"/>
          <a:stretch/>
        </p:blipFill>
        <p:spPr>
          <a:xfrm>
            <a:off x="119336" y="0"/>
            <a:ext cx="1622493" cy="162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26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xmlns="" id="{791D7124-3981-8514-A665-4D4D56A28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9496" y="239974"/>
            <a:ext cx="10247904" cy="1142543"/>
          </a:xfrm>
        </p:spPr>
        <p:txBody>
          <a:bodyPr>
            <a:noAutofit/>
          </a:bodyPr>
          <a:lstStyle/>
          <a:p>
            <a:pPr algn="ctr" defTabSz="457200"/>
            <a:r>
              <a:rPr lang="ru-RU" sz="2800" b="1" cap="all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Виды учебных работ на уроках</a:t>
            </a:r>
            <a:endParaRPr lang="ru-RU" sz="2800" b="1" cap="all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46A23F0-331C-90F2-C8EA-D1E5A032E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68" y="1654242"/>
            <a:ext cx="11305256" cy="4032448"/>
          </a:xfrm>
        </p:spPr>
        <p:txBody>
          <a:bodyPr>
            <a:noAutofit/>
          </a:bodyPr>
          <a:lstStyle/>
          <a:p>
            <a:pPr indent="0" algn="just">
              <a:buNone/>
            </a:pP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со зрительной опорой.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98463" algn="just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правило, в качестве зрительной опоры используются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фотографии, комиксы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слайдах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Простейшим примером зрительной опоры являются рисунки. Они задают тему разговора и сюжет. Рисунки должны быть живыми и интересными, не содержать сложных деталей, число персонажей должно быть ограничено, события понятны. </a:t>
            </a:r>
          </a:p>
        </p:txBody>
      </p:sp>
      <p:pic>
        <p:nvPicPr>
          <p:cNvPr id="6" name="Объект 4">
            <a:extLst>
              <a:ext uri="{FF2B5EF4-FFF2-40B4-BE49-F238E27FC236}">
                <a16:creationId xmlns:a16="http://schemas.microsoft.com/office/drawing/2014/main" xmlns="" id="{BDFB8FA8-FE5B-2B2E-976C-116746341E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" t="1653" r="85431" b="79438"/>
          <a:stretch/>
        </p:blipFill>
        <p:spPr>
          <a:xfrm>
            <a:off x="119336" y="0"/>
            <a:ext cx="1622493" cy="162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05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xmlns="" id="{791D7124-3981-8514-A665-4D4D56A28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9496" y="239974"/>
            <a:ext cx="10247904" cy="1142543"/>
          </a:xfrm>
        </p:spPr>
        <p:txBody>
          <a:bodyPr>
            <a:noAutofit/>
          </a:bodyPr>
          <a:lstStyle/>
          <a:p>
            <a:pPr algn="ctr" defTabSz="457200"/>
            <a:r>
              <a:rPr lang="ru-RU" sz="2800" b="1" cap="all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Виды учебных работ на уроках</a:t>
            </a:r>
            <a:endParaRPr lang="ru-RU" sz="2800" b="1" cap="all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46A23F0-331C-90F2-C8EA-D1E5A032E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556792"/>
            <a:ext cx="11305256" cy="403244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Творческие работы (сочинения) на основе личных впечатлений.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не должен писать и говорить о том, чего он не пережил лично, что не стало фактом его жизни, что он не пропустил через свою душу. Когда у ребенка есть личные впечатления, личные переживания, ему всегда есть что сказать.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Какого рода могут быть эти личные впечатления?</a:t>
            </a:r>
          </a:p>
          <a:p>
            <a:pPr algn="just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Музыкальные впечатления.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Читательские впечатления.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Жизненные впечатления.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Фантазийные впечатления.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6" name="Объект 4">
            <a:extLst>
              <a:ext uri="{FF2B5EF4-FFF2-40B4-BE49-F238E27FC236}">
                <a16:creationId xmlns:a16="http://schemas.microsoft.com/office/drawing/2014/main" xmlns="" id="{BDFB8FA8-FE5B-2B2E-976C-116746341E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" t="1653" r="85431" b="79438"/>
          <a:stretch/>
        </p:blipFill>
        <p:spPr>
          <a:xfrm>
            <a:off x="119336" y="0"/>
            <a:ext cx="1622493" cy="162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48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1051</TotalTime>
  <Words>508</Words>
  <Application>Microsoft Office PowerPoint</Application>
  <PresentationFormat>Произвольный</PresentationFormat>
  <Paragraphs>49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Итоговое собеседование</vt:lpstr>
      <vt:lpstr>Итоговое собеседование</vt:lpstr>
      <vt:lpstr>Основные понятия</vt:lpstr>
      <vt:lpstr>Отличие монологической речи </vt:lpstr>
      <vt:lpstr>Развитие  монологической речи учащихся</vt:lpstr>
      <vt:lpstr>Развитие  монологической речи учащихся</vt:lpstr>
      <vt:lpstr>Виды учебных работ на уроках</vt:lpstr>
      <vt:lpstr>Виды учебных работ на уроках</vt:lpstr>
      <vt:lpstr>Виды учебных работ на уроках</vt:lpstr>
      <vt:lpstr>Презентация PowerPoint</vt:lpstr>
      <vt:lpstr>Полезные материалы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с детьми с ОВЗ в МБОУ СОШ №1</dc:title>
  <dc:creator>Витолина С. Байгазова</dc:creator>
  <cp:lastModifiedBy>Екатерина Васильевна Петрасевич</cp:lastModifiedBy>
  <cp:revision>78</cp:revision>
  <dcterms:created xsi:type="dcterms:W3CDTF">2021-11-17T10:39:05Z</dcterms:created>
  <dcterms:modified xsi:type="dcterms:W3CDTF">2022-12-26T04:12:36Z</dcterms:modified>
</cp:coreProperties>
</file>