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7" r:id="rId3"/>
    <p:sldId id="258" r:id="rId4"/>
    <p:sldId id="259" r:id="rId5"/>
    <p:sldId id="283" r:id="rId6"/>
    <p:sldId id="284" r:id="rId7"/>
    <p:sldId id="286" r:id="rId8"/>
    <p:sldId id="277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38" autoAdjust="0"/>
  </p:normalViewPr>
  <p:slideViewPr>
    <p:cSldViewPr>
      <p:cViewPr varScale="1">
        <p:scale>
          <a:sx n="72" d="100"/>
          <a:sy n="72" d="100"/>
        </p:scale>
        <p:origin x="3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9F4E3-2025-4892-9AEE-281A7A5E1ECF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09E70-4DBA-40BB-B3FB-F3948F746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15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5018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15C2574-CEFF-4AFF-BB0A-8B18D6D7B0F4}" type="slidenum">
              <a:rPr lang="ru-RU" altLang="ru-RU" smtClean="0">
                <a:solidFill>
                  <a:prstClr val="black"/>
                </a:solidFill>
              </a:rPr>
              <a:pPr/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муниципальный этап приглашены 34 победителя и призера школьного этапа олимпиады, набравшие проходной балл для участия в муниципальном этапе. Это учащиеся 12 ОУ.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409E70-4DBA-40BB-B3FB-F3948F746AE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08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63526-3831-44E1-9B3D-A5F1E0A941CB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AD32-8E12-45D6-A18D-976FE652FB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9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4AED-4FEA-4222-AB66-97DA5362AD1F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89464-DCDB-4069-A251-11C61BEF97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885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7B3D-3253-4748-90E8-BE76300E6B77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AD7F-6DA2-4443-98E9-BEFEDAE33D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101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20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65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5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321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15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30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03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5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347B-C5CC-43C7-ACBB-5A06A6D1FDA1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B95E6-2A40-4DF7-AB92-39483F9AF6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3583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824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360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27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220435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F4E83-4492-4BF6-9009-7626E9C49773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220B4-AF76-4E23-B9F2-2C1C17FDDE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225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F85E4-5B84-489E-8EC9-7F2E79D66086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95A8D-DF7D-46CE-95CC-C6E936EF7B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711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FC4F2-47E3-47B4-9301-7508DB6D27AE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09CD8-CF09-4EA5-9E40-E1F331BD1B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722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CF824-B023-43C8-8191-13C3F7891A92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6B41-395D-4AD0-931F-4EFF85E66C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760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98A-8890-4D7A-9306-F5C6811CDB26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1648A-20A3-42A9-BFF8-FFB9B513EC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071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1652B-DB68-4CE1-A63E-094C379E7156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2208-BAF8-4A1E-BC71-9891BBFCCA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04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0E376-607F-4B9D-913B-3951E3304B73}" type="datetimeFigureOut">
              <a:rPr lang="ru-RU"/>
              <a:pPr>
                <a:defRPr/>
              </a:pPr>
              <a:t>02.12.2021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96272-3463-4A19-8928-CA41031E39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403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1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1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D32E97-6730-406E-9B64-40504CE0E449}" type="datetimeFigureOut">
              <a:rPr lang="ru-RU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02.12.2021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507DD4-E92A-42F6-A542-812AE0747887}" type="slidenum">
              <a:rPr lang="ru-RU" altLang="ru-RU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3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D3FDEA1-3F8F-4C1B-9CD4-B56A567DA3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02.12.2021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3137F77-C661-4978-B924-566018C0AE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1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mc.admsurgut.ru/vserossijskaya-olimpiada-shkolnikov-202122" TargetMode="Externa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G7LqxVqeq8&amp;t=147s" TargetMode="External"/><Relationship Id="rId2" Type="http://schemas.openxmlformats.org/officeDocument/2006/relationships/hyperlink" Target="https://iro86.ru/index.php/2015-04-23-09-26-58/1456-funktsionalnaya-gramotnost/7739-bank-zadanij-dlya-formirovaniya-funktsionalnoj-gramotnosti-2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301626"/>
            <a:ext cx="668339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Заголовок 1"/>
          <p:cNvSpPr>
            <a:spLocks noGrp="1" noChangeArrowheads="1"/>
          </p:cNvSpPr>
          <p:nvPr>
            <p:ph type="ctrTitle"/>
          </p:nvPr>
        </p:nvSpPr>
        <p:spPr>
          <a:xfrm>
            <a:off x="1487782" y="0"/>
            <a:ext cx="6168435" cy="4703067"/>
          </a:xfrm>
        </p:spPr>
        <p:txBody>
          <a:bodyPr/>
          <a:lstStyle/>
          <a:p>
            <a:pPr>
              <a:defRPr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Городское методическое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учителей химии</a:t>
            </a:r>
            <a:br>
              <a:rPr lang="ru-RU" altLang="ru-RU" sz="3000" b="1" i="1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</a:br>
            <a:br>
              <a:rPr lang="ru-RU" altLang="ru-RU" sz="2800" b="1" i="1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</a:br>
            <a:br>
              <a:rPr lang="ru-RU" altLang="ru-RU" sz="2800" b="1" i="1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ru-RU" altLang="ru-RU" sz="2400" kern="0" dirty="0">
                <a:latin typeface="Times New Roman"/>
                <a:cs typeface="+mn-cs"/>
              </a:rPr>
              <a:t>03.12.2021</a:t>
            </a:r>
            <a:endParaRPr lang="ru-RU" altLang="ru-RU" sz="2800" i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79675" y="6082423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kern="0" dirty="0">
                <a:latin typeface="Times New Roman"/>
                <a:ea typeface="Times New Roman"/>
              </a:rPr>
              <a:t>г. Сургут</a:t>
            </a:r>
          </a:p>
        </p:txBody>
      </p:sp>
    </p:spTree>
    <p:extLst>
      <p:ext uri="{BB962C8B-B14F-4D97-AF65-F5344CB8AC3E}">
        <p14:creationId xmlns:p14="http://schemas.microsoft.com/office/powerpoint/2010/main" val="125802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19" y="1217079"/>
            <a:ext cx="871448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Итоги школьного этапа всероссийской олимпиады школьников 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2021/22 учебном году.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Зайцева С.А., методист МАУ «Информационно-методический центр».</a:t>
            </a:r>
            <a:endParaRPr lang="ru-RU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Подготовка к муниципальному этапу всероссийской олимпиады школьников 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в 2021/22 учебном году.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Зыбанова Л.Г., учитель химии МБОУ гимназии № 2,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председатель жюри по химии муниципального этапа всероссийской олимпиады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школьников в 2021/22 учебном году.</a:t>
            </a:r>
            <a:endParaRPr lang="ru-RU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tabLst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  Порядок проведения экспериментального тура по химии муниципального этапа</a:t>
            </a:r>
          </a:p>
          <a:p>
            <a:pPr lvl="0" algn="just">
              <a:tabLst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всероссийской олимпиады школьников в 2021/22 учебном году.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Подловилина Ю.А.,</a:t>
            </a:r>
          </a:p>
          <a:p>
            <a:pPr lvl="0" algn="just">
              <a:tabLst>
                <a:tab pos="54038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ведущий инженер МАУ «Информационно-методический центр», координатор</a:t>
            </a:r>
          </a:p>
          <a:p>
            <a:pPr lvl="0" algn="just">
              <a:tabLst>
                <a:tab pos="54038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олимпиады по химии.</a:t>
            </a:r>
            <a:endParaRPr lang="ru-RU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AutoNum type="arabicPeriod" startAt="4"/>
              <a:tabLst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опыта работы по подготовке учащихся к городской научной конференции «Шаг</a:t>
            </a:r>
          </a:p>
          <a:p>
            <a:pPr lvl="0" algn="just"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будущее», «Шаг в будущее. Юниор».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Фисун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М.В., учитель химии МБОУ лицея</a:t>
            </a:r>
          </a:p>
          <a:p>
            <a:pPr lvl="0" algn="just">
              <a:tabLst>
                <a:tab pos="54038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имени генерал-майора Хисматулина В.И. </a:t>
            </a:r>
            <a:endParaRPr lang="ru-RU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 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виртуальной методической площадке по сопровождению развития</a:t>
            </a:r>
          </a:p>
          <a:p>
            <a:pPr lvl="0" algn="just">
              <a:tabLst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функциональной грамотности.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Зайцева С.А., методист МАУ «Информационно-</a:t>
            </a:r>
          </a:p>
          <a:p>
            <a:pPr lvl="0" algn="just">
              <a:tabLst>
                <a:tab pos="54038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 центр».</a:t>
            </a:r>
            <a:endParaRPr lang="ru-RU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50874"/>
            <a:ext cx="871448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kern="0" dirty="0">
                <a:solidFill>
                  <a:srgbClr val="4472C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Повестка заседания </a:t>
            </a:r>
            <a:endParaRPr lang="ru-RU" sz="3000" kern="0" dirty="0">
              <a:solidFill>
                <a:srgbClr val="4472C4">
                  <a:lumMod val="50000"/>
                </a:srgbClr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9A49D9-2502-4D27-91ED-D691D3BAFB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07" y="59631"/>
            <a:ext cx="668643" cy="88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89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4604" y="421783"/>
            <a:ext cx="8799396" cy="730443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школьного этапа всероссийской олимпиады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по химии  в 2021/22 учебном году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006F99-84C4-4864-AB86-BDEAFA91DE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2" y="271777"/>
            <a:ext cx="668643" cy="88044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457D96-DB14-47AA-9837-DB66160F4851}"/>
              </a:ext>
            </a:extLst>
          </p:cNvPr>
          <p:cNvSpPr txBox="1"/>
          <p:nvPr/>
        </p:nvSpPr>
        <p:spPr>
          <a:xfrm>
            <a:off x="532432" y="1520465"/>
            <a:ext cx="8619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Приняли участие 697 учащихся из 31 общеобразовательного учреждения: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E84A28AA-D9DB-495A-9182-BCF326531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433465"/>
              </p:ext>
            </p:extLst>
          </p:nvPr>
        </p:nvGraphicFramePr>
        <p:xfrm>
          <a:off x="1259632" y="2204864"/>
          <a:ext cx="6784698" cy="39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735">
                  <a:extLst>
                    <a:ext uri="{9D8B030D-6E8A-4147-A177-3AD203B41FA5}">
                      <a16:colId xmlns:a16="http://schemas.microsoft.com/office/drawing/2014/main" val="56752636"/>
                    </a:ext>
                  </a:extLst>
                </a:gridCol>
                <a:gridCol w="3484963">
                  <a:extLst>
                    <a:ext uri="{9D8B030D-6E8A-4147-A177-3AD203B41FA5}">
                      <a16:colId xmlns:a16="http://schemas.microsoft.com/office/drawing/2014/main" val="247002200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805642"/>
                  </a:ext>
                </a:extLst>
              </a:tr>
              <a:tr h="6514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51692"/>
                  </a:ext>
                </a:extLst>
              </a:tr>
              <a:tr h="6514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класс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545303"/>
                  </a:ext>
                </a:extLst>
              </a:tr>
              <a:tr h="6514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660023"/>
                  </a:ext>
                </a:extLst>
              </a:tr>
              <a:tr h="6514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712951"/>
                  </a:ext>
                </a:extLst>
              </a:tr>
              <a:tr h="6514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679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69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B1AD8-6F80-44A8-9F6D-94CFEB82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муниципальному этапу всероссийской олимпиады школьников по химии  в 2021/22 учебном году</a:t>
            </a:r>
            <a:endParaRPr lang="ru-RU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3C1496-9A8A-4825-80F1-55EE9F8647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Сроки проведения: 8-9 декабря 2021 года </a:t>
            </a:r>
          </a:p>
          <a:p>
            <a:pPr marL="114300" indent="0">
              <a:buNone/>
            </a:pP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Начало олимпиадных испытаний – 10.00.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Олимпиадные испытания проводятся в два тура: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ноября 2021 года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тур (теоретический) для учащихся 7-8, 9, 10, </a:t>
            </a:r>
            <a:b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классов продолжительностью не более 4 астрономических часов (240 мин.);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ноября 2021 года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тур (экспериментальный) для учащихся </a:t>
            </a:r>
            <a:b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9-11 классов продолжительностью не более 2 астрономических часов (120 мин.).</a:t>
            </a:r>
          </a:p>
          <a:p>
            <a:pPr marL="114300" indent="0" algn="ctr">
              <a:buNone/>
            </a:pP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по проведению олимпиады размещены на сайте МАУ  «Информационно-методический центр»: </a:t>
            </a:r>
            <a:r>
              <a:rPr lang="ru-RU" sz="2000" u="sng" spc="-2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http://imc.admsurgut.ru/vserossijskaya-olimpiada-shkolnikov-202122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48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B1AD8-6F80-44A8-9F6D-94CFEB82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виртуальной методической площадке по сопровождению развития функциональной грамотности</a:t>
            </a:r>
            <a:endParaRPr lang="ru-RU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3C1496-9A8A-4825-80F1-55EE9F8647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FC1D9BC-F5BC-49DA-B916-06228CD3C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707" y="1628800"/>
            <a:ext cx="8152585" cy="379952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503FBE-49C2-487E-A28C-F3987A1DF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51204">
            <a:off x="6575591" y="1833445"/>
            <a:ext cx="2269392" cy="86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73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F2C993-6CB8-4AA0-98B3-D65B8C82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заданий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 функциональной грамотности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E972C8-1465-4418-9D17-4B00F62B8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36632"/>
            <a:ext cx="8520600" cy="5204735"/>
          </a:xfrm>
        </p:spPr>
        <p:txBody>
          <a:bodyPr/>
          <a:lstStyle/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  <a:p>
            <a:pPr marL="114300" indent="0" algn="ctr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https://iro86.ru/index.php/2015-04-23-09-26-58/1456-funktsionalnaya-gramotnost/7739-bank-zadanij-dlya-formirovaniya-funktsionalnoj-gramotnosti-2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ru-RU" sz="1200" b="0" i="0" u="none" strike="noStrike" dirty="0">
              <a:solidFill>
                <a:srgbClr val="030303"/>
              </a:solidFill>
              <a:effectLst/>
              <a:latin typeface="Roboto" panose="02000000000000000000" pitchFamily="2" charset="0"/>
            </a:endParaRPr>
          </a:p>
          <a:p>
            <a:pPr marL="114300" indent="0" algn="ctr">
              <a:buNone/>
            </a:pPr>
            <a:r>
              <a:rPr lang="ru-RU" sz="2400" b="0" i="0" u="none" strike="noStrike" dirty="0">
                <a:solidFill>
                  <a:srgbClr val="03030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Вебинар ФИПИ по использованию КИМ в учебном процессе </a:t>
            </a: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https://www.youtube.com/watch?v=tG7LqxVqeq8&amp;t=147s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0B266A-4B4E-4E49-A047-07E0CF803C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7444" y="1356967"/>
            <a:ext cx="2729111" cy="2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90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A81E10-7361-42C0-870F-5594DDE782C9}"/>
              </a:ext>
            </a:extLst>
          </p:cNvPr>
          <p:cNvSpPr txBox="1"/>
          <p:nvPr/>
        </p:nvSpPr>
        <p:spPr>
          <a:xfrm rot="19465166">
            <a:off x="2339752" y="2719373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 …</a:t>
            </a:r>
          </a:p>
        </p:txBody>
      </p:sp>
    </p:spTree>
    <p:extLst>
      <p:ext uri="{BB962C8B-B14F-4D97-AF65-F5344CB8AC3E}">
        <p14:creationId xmlns:p14="http://schemas.microsoft.com/office/powerpoint/2010/main" val="6401401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2accbef429b3659e539e1ebb50a5b78eeef59"/>
</p:tagLst>
</file>

<file path=ppt/theme/theme1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420</Words>
  <Application>Microsoft Office PowerPoint</Application>
  <PresentationFormat>Экран (4:3)</PresentationFormat>
  <Paragraphs>55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Roboto</vt:lpstr>
      <vt:lpstr>Symbol</vt:lpstr>
      <vt:lpstr>Times New Roman</vt:lpstr>
      <vt:lpstr>3_Тема Office</vt:lpstr>
      <vt:lpstr>1_Тема Office</vt:lpstr>
      <vt:lpstr>Городское методическое  объединение учителей химии   03.12.2021</vt:lpstr>
      <vt:lpstr>Презентация PowerPoint</vt:lpstr>
      <vt:lpstr>Итоги школьного этапа всероссийской олимпиады  школьников по химии  в 2021/22 учебном году</vt:lpstr>
      <vt:lpstr>Подготовка к муниципальному этапу всероссийской олимпиады школьников по химии  в 2021/22 учебном году</vt:lpstr>
      <vt:lpstr>О виртуальной методической площадке по сопровождению развития функциональной грамотности</vt:lpstr>
      <vt:lpstr>Банк заданий  для формирования функциональной грамотности</vt:lpstr>
      <vt:lpstr>Презентация PowerPoint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Синяя абстракция</dc:title>
  <dc:creator>obstinate</dc:creator>
  <cp:keywords>Шаблоны презентаций</cp:keywords>
  <cp:lastModifiedBy>Светлана Афанасьевна Зайцева</cp:lastModifiedBy>
  <cp:revision>59</cp:revision>
  <dcterms:created xsi:type="dcterms:W3CDTF">2017-08-22T16:05:04Z</dcterms:created>
  <dcterms:modified xsi:type="dcterms:W3CDTF">2021-12-02T09:21:03Z</dcterms:modified>
</cp:coreProperties>
</file>