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56" r:id="rId2"/>
    <p:sldId id="270" r:id="rId3"/>
    <p:sldId id="261" r:id="rId4"/>
    <p:sldId id="265" r:id="rId5"/>
    <p:sldId id="262" r:id="rId6"/>
    <p:sldId id="272" r:id="rId7"/>
    <p:sldId id="257" r:id="rId8"/>
    <p:sldId id="271" r:id="rId9"/>
    <p:sldId id="259" r:id="rId10"/>
    <p:sldId id="269" r:id="rId11"/>
    <p:sldId id="258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60" r:id="rId22"/>
    <p:sldId id="268" r:id="rId23"/>
    <p:sldId id="266" r:id="rId24"/>
    <p:sldId id="263" r:id="rId25"/>
    <p:sldId id="264" r:id="rId26"/>
    <p:sldId id="26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200B"/>
    <a:srgbClr val="14027E"/>
    <a:srgbClr val="670D1E"/>
    <a:srgbClr val="F9AD83"/>
    <a:srgbClr val="E5714D"/>
    <a:srgbClr val="9DAA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E97216-9684-4199-A5AD-91A6A6ED05F4}" type="doc">
      <dgm:prSet loTypeId="urn:microsoft.com/office/officeart/2011/layout/HexagonRadial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D704C31-2737-412A-8593-1864328B3F9B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400" b="0" dirty="0" smtClean="0"/>
            <a:t>личный вклад в повышение качества образования, совершенствования методов обучения и воспитания, транслирование в педагогических коллективах опыта практических результатов своей профессиональной деятельности, активное участие в работе методических объединений педагогических работников организации</a:t>
          </a:r>
          <a:endParaRPr lang="en-US" sz="1400" b="0" dirty="0"/>
        </a:p>
      </dgm:t>
    </dgm:pt>
    <dgm:pt modelId="{5F3B92CC-0C40-4CBD-B3C3-08A6C9576BA3}" type="parTrans" cxnId="{729D58B9-C436-48EF-944C-731F8691D8BE}">
      <dgm:prSet/>
      <dgm:spPr/>
      <dgm:t>
        <a:bodyPr/>
        <a:lstStyle/>
        <a:p>
          <a:endParaRPr lang="en-US"/>
        </a:p>
      </dgm:t>
    </dgm:pt>
    <dgm:pt modelId="{FE1D8F14-B070-4E90-8051-A8BCA49FB9D8}" type="sibTrans" cxnId="{729D58B9-C436-48EF-944C-731F8691D8BE}">
      <dgm:prSet/>
      <dgm:spPr/>
      <dgm:t>
        <a:bodyPr/>
        <a:lstStyle/>
        <a:p>
          <a:endParaRPr lang="en-US"/>
        </a:p>
      </dgm:t>
    </dgm:pt>
    <dgm:pt modelId="{7838E49A-9C3A-45AA-9664-E5C4B69FF9A7}">
      <dgm:prSet phldrT="[Text]" custT="1"/>
      <dgm:spPr>
        <a:solidFill>
          <a:schemeClr val="tx2"/>
        </a:solidFill>
      </dgm:spPr>
      <dgm:t>
        <a:bodyPr/>
        <a:lstStyle/>
        <a:p>
          <a:r>
            <a:rPr lang="ru-RU" sz="1400" dirty="0" smtClean="0"/>
            <a:t>стабильные положительные результаты освоения обучающимися образовательных программ по итогам мониторингов, проводимых образовательной организацией</a:t>
          </a:r>
          <a:endParaRPr lang="en-US" sz="1400" dirty="0"/>
        </a:p>
      </dgm:t>
    </dgm:pt>
    <dgm:pt modelId="{1D600A47-8C5F-4A4C-9705-1303A03055A3}" type="parTrans" cxnId="{E99CCF45-C5E5-40C8-BA9F-2BD522DB70AB}">
      <dgm:prSet/>
      <dgm:spPr/>
      <dgm:t>
        <a:bodyPr/>
        <a:lstStyle/>
        <a:p>
          <a:endParaRPr lang="en-US"/>
        </a:p>
      </dgm:t>
    </dgm:pt>
    <dgm:pt modelId="{7626953F-1D52-477E-BF24-B60AD8AFC331}" type="sibTrans" cxnId="{E99CCF45-C5E5-40C8-BA9F-2BD522DB70AB}">
      <dgm:prSet/>
      <dgm:spPr/>
      <dgm:t>
        <a:bodyPr/>
        <a:lstStyle/>
        <a:p>
          <a:endParaRPr lang="en-US"/>
        </a:p>
      </dgm:t>
    </dgm:pt>
    <dgm:pt modelId="{D6E0DE92-B321-4128-9B07-3AAE23E042C2}">
      <dgm:prSet phldrT="[Text]" custT="1"/>
      <dgm:spPr>
        <a:solidFill>
          <a:srgbClr val="670D1E"/>
        </a:solidFill>
      </dgm:spPr>
      <dgm:t>
        <a:bodyPr/>
        <a:lstStyle/>
        <a:p>
          <a:r>
            <a:rPr lang="ru-RU" sz="1400" dirty="0" smtClean="0"/>
            <a:t>стабильные положительные результаты освоения обучающимися образовательных программ по итогам мониторинга системы образования, проводимого в порядке, установленном постановлением Правительства Российской Федерации от 5 августа 2013 года № 662 «Об осуществлении мониторинга системы образования»;</a:t>
          </a:r>
          <a:endParaRPr lang="en-US" sz="1400" dirty="0"/>
        </a:p>
      </dgm:t>
    </dgm:pt>
    <dgm:pt modelId="{0B4DE86F-8B10-4411-BC43-F4850DFF2869}" type="parTrans" cxnId="{CD27F637-16C1-4780-8A50-BC05CF12D625}">
      <dgm:prSet/>
      <dgm:spPr/>
      <dgm:t>
        <a:bodyPr/>
        <a:lstStyle/>
        <a:p>
          <a:endParaRPr lang="en-US"/>
        </a:p>
      </dgm:t>
    </dgm:pt>
    <dgm:pt modelId="{65D5AF86-C706-4231-B4B7-52A575280D7D}" type="sibTrans" cxnId="{CD27F637-16C1-4780-8A50-BC05CF12D625}">
      <dgm:prSet/>
      <dgm:spPr/>
      <dgm:t>
        <a:bodyPr/>
        <a:lstStyle/>
        <a:p>
          <a:endParaRPr lang="en-US"/>
        </a:p>
      </dgm:t>
    </dgm:pt>
    <dgm:pt modelId="{1EDB68DA-1CF9-400D-B9C4-475079A1043E}">
      <dgm:prSet phldrT="[Text]" custT="1"/>
      <dgm:spPr/>
      <dgm:t>
        <a:bodyPr/>
        <a:lstStyle/>
        <a:p>
          <a:r>
            <a:rPr lang="ru-RU" sz="1400" dirty="0" smtClean="0"/>
            <a:t>выявление развития у обучающихся способностей к научной (интеллектуальной), творческой, физкультурно-спортивной деятельности</a:t>
          </a:r>
          <a:endParaRPr lang="en-US" sz="1400" dirty="0"/>
        </a:p>
      </dgm:t>
    </dgm:pt>
    <dgm:pt modelId="{33825DA6-E1D8-4172-8B64-2514BE230E91}" type="parTrans" cxnId="{D2F561BA-F7B9-43E0-B6A6-182FEEC13E44}">
      <dgm:prSet/>
      <dgm:spPr/>
      <dgm:t>
        <a:bodyPr/>
        <a:lstStyle/>
        <a:p>
          <a:endParaRPr lang="en-US"/>
        </a:p>
      </dgm:t>
    </dgm:pt>
    <dgm:pt modelId="{7A064AB8-F102-4F35-995E-EA210000F05A}" type="sibTrans" cxnId="{D2F561BA-F7B9-43E0-B6A6-182FEEC13E44}">
      <dgm:prSet/>
      <dgm:spPr/>
      <dgm:t>
        <a:bodyPr/>
        <a:lstStyle/>
        <a:p>
          <a:endParaRPr lang="en-US"/>
        </a:p>
      </dgm:t>
    </dgm:pt>
    <dgm:pt modelId="{7E2A21A7-96C6-4077-B433-F6BF7168A29E}" type="pres">
      <dgm:prSet presAssocID="{BAE97216-9684-4199-A5AD-91A6A6ED05F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0254A57-5728-4B1D-B71F-F16EC27D2BF6}" type="pres">
      <dgm:prSet presAssocID="{9D704C31-2737-412A-8593-1864328B3F9B}" presName="Parent" presStyleLbl="node0" presStyleIdx="0" presStyleCnt="1" custScaleX="160181" custScaleY="137920" custLinFactNeighborX="-36435" custLinFactNeighborY="78407">
        <dgm:presLayoutVars>
          <dgm:chMax val="6"/>
          <dgm:chPref val="6"/>
        </dgm:presLayoutVars>
      </dgm:prSet>
      <dgm:spPr/>
      <dgm:t>
        <a:bodyPr/>
        <a:lstStyle/>
        <a:p>
          <a:endParaRPr lang="ru-RU"/>
        </a:p>
      </dgm:t>
    </dgm:pt>
    <dgm:pt modelId="{6F18E3D4-2A6E-4757-8831-1851C1B5B6E9}" type="pres">
      <dgm:prSet presAssocID="{7838E49A-9C3A-45AA-9664-E5C4B69FF9A7}" presName="Accent1" presStyleCnt="0"/>
      <dgm:spPr/>
    </dgm:pt>
    <dgm:pt modelId="{0E76F618-50B8-4A39-AC3B-EDEFE9D17B7D}" type="pres">
      <dgm:prSet presAssocID="{7838E49A-9C3A-45AA-9664-E5C4B69FF9A7}" presName="Accent" presStyleLbl="bgShp" presStyleIdx="0" presStyleCnt="3"/>
      <dgm:spPr/>
    </dgm:pt>
    <dgm:pt modelId="{EA218F33-34F4-4FE1-8CBF-BD1930893988}" type="pres">
      <dgm:prSet presAssocID="{7838E49A-9C3A-45AA-9664-E5C4B69FF9A7}" presName="Child1" presStyleLbl="node1" presStyleIdx="0" presStyleCnt="3" custScaleX="158989" custScaleY="133469" custLinFactX="-26728" custLinFactNeighborX="-100000" custLinFactNeighborY="128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44E231-EA4E-49CD-95E5-A9128CA5DD8F}" type="pres">
      <dgm:prSet presAssocID="{D6E0DE92-B321-4128-9B07-3AAE23E042C2}" presName="Accent2" presStyleCnt="0"/>
      <dgm:spPr/>
    </dgm:pt>
    <dgm:pt modelId="{30251910-024A-4DB4-BA94-6E5B4E158696}" type="pres">
      <dgm:prSet presAssocID="{D6E0DE92-B321-4128-9B07-3AAE23E042C2}" presName="Accent" presStyleLbl="bgShp" presStyleIdx="1" presStyleCnt="3" custScaleX="125675" custScaleY="135207" custLinFactX="-3168" custLinFactNeighborX="-100000" custLinFactNeighborY="47285"/>
      <dgm:spPr/>
    </dgm:pt>
    <dgm:pt modelId="{7DBAD93C-D8E3-4457-BE59-62E856B19CA4}" type="pres">
      <dgm:prSet presAssocID="{D6E0DE92-B321-4128-9B07-3AAE23E042C2}" presName="Child2" presStyleLbl="node1" presStyleIdx="1" presStyleCnt="3" custScaleX="182906" custScaleY="166791" custLinFactY="-811" custLinFactNeighborX="60698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4FC933-2C0A-4DAC-A7F2-991886DB6BA2}" type="pres">
      <dgm:prSet presAssocID="{1EDB68DA-1CF9-400D-B9C4-475079A1043E}" presName="Accent3" presStyleCnt="0"/>
      <dgm:spPr/>
    </dgm:pt>
    <dgm:pt modelId="{1CF33AA3-0D75-49EC-A296-E994878B1EF3}" type="pres">
      <dgm:prSet presAssocID="{1EDB68DA-1CF9-400D-B9C4-475079A1043E}" presName="Accent" presStyleLbl="bgShp" presStyleIdx="2" presStyleCnt="3" custScaleX="175810" custScaleY="144241" custLinFactNeighborX="25920" custLinFactNeighborY="-53664"/>
      <dgm:spPr/>
      <dgm:t>
        <a:bodyPr/>
        <a:lstStyle/>
        <a:p>
          <a:endParaRPr lang="ru-RU"/>
        </a:p>
      </dgm:t>
    </dgm:pt>
    <dgm:pt modelId="{6ED689DA-AF57-4753-9C5F-921091C21248}" type="pres">
      <dgm:prSet presAssocID="{1EDB68DA-1CF9-400D-B9C4-475079A1043E}" presName="Child3" presStyleLbl="node1" presStyleIdx="2" presStyleCnt="3" custScaleX="149490" custScaleY="129105" custLinFactX="17981" custLinFactNeighborX="100000" custLinFactNeighborY="-136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9D58B9-C436-48EF-944C-731F8691D8BE}" srcId="{BAE97216-9684-4199-A5AD-91A6A6ED05F4}" destId="{9D704C31-2737-412A-8593-1864328B3F9B}" srcOrd="0" destOrd="0" parTransId="{5F3B92CC-0C40-4CBD-B3C3-08A6C9576BA3}" sibTransId="{FE1D8F14-B070-4E90-8051-A8BCA49FB9D8}"/>
    <dgm:cxn modelId="{93BFABC1-1E7C-42D7-904A-66CB0146D775}" type="presOf" srcId="{1EDB68DA-1CF9-400D-B9C4-475079A1043E}" destId="{6ED689DA-AF57-4753-9C5F-921091C21248}" srcOrd="0" destOrd="0" presId="urn:microsoft.com/office/officeart/2011/layout/HexagonRadial"/>
    <dgm:cxn modelId="{30299582-3496-4F95-A2BA-042125690AE4}" type="presOf" srcId="{BAE97216-9684-4199-A5AD-91A6A6ED05F4}" destId="{7E2A21A7-96C6-4077-B433-F6BF7168A29E}" srcOrd="0" destOrd="0" presId="urn:microsoft.com/office/officeart/2011/layout/HexagonRadial"/>
    <dgm:cxn modelId="{41626AF0-D268-403C-9641-09BF2974AFC2}" type="presOf" srcId="{7838E49A-9C3A-45AA-9664-E5C4B69FF9A7}" destId="{EA218F33-34F4-4FE1-8CBF-BD1930893988}" srcOrd="0" destOrd="0" presId="urn:microsoft.com/office/officeart/2011/layout/HexagonRadial"/>
    <dgm:cxn modelId="{CD27F637-16C1-4780-8A50-BC05CF12D625}" srcId="{9D704C31-2737-412A-8593-1864328B3F9B}" destId="{D6E0DE92-B321-4128-9B07-3AAE23E042C2}" srcOrd="1" destOrd="0" parTransId="{0B4DE86F-8B10-4411-BC43-F4850DFF2869}" sibTransId="{65D5AF86-C706-4231-B4B7-52A575280D7D}"/>
    <dgm:cxn modelId="{9E6BE723-10EF-4219-9091-6924DEEEBA2D}" type="presOf" srcId="{9D704C31-2737-412A-8593-1864328B3F9B}" destId="{80254A57-5728-4B1D-B71F-F16EC27D2BF6}" srcOrd="0" destOrd="0" presId="urn:microsoft.com/office/officeart/2011/layout/HexagonRadial"/>
    <dgm:cxn modelId="{D2F561BA-F7B9-43E0-B6A6-182FEEC13E44}" srcId="{9D704C31-2737-412A-8593-1864328B3F9B}" destId="{1EDB68DA-1CF9-400D-B9C4-475079A1043E}" srcOrd="2" destOrd="0" parTransId="{33825DA6-E1D8-4172-8B64-2514BE230E91}" sibTransId="{7A064AB8-F102-4F35-995E-EA210000F05A}"/>
    <dgm:cxn modelId="{9F28FAFD-18E8-4CF4-8C15-E27CC8B365E6}" type="presOf" srcId="{D6E0DE92-B321-4128-9B07-3AAE23E042C2}" destId="{7DBAD93C-D8E3-4457-BE59-62E856B19CA4}" srcOrd="0" destOrd="0" presId="urn:microsoft.com/office/officeart/2011/layout/HexagonRadial"/>
    <dgm:cxn modelId="{E99CCF45-C5E5-40C8-BA9F-2BD522DB70AB}" srcId="{9D704C31-2737-412A-8593-1864328B3F9B}" destId="{7838E49A-9C3A-45AA-9664-E5C4B69FF9A7}" srcOrd="0" destOrd="0" parTransId="{1D600A47-8C5F-4A4C-9705-1303A03055A3}" sibTransId="{7626953F-1D52-477E-BF24-B60AD8AFC331}"/>
    <dgm:cxn modelId="{9CAAD50F-DC81-4DCE-8D78-6F3F4497A037}" type="presParOf" srcId="{7E2A21A7-96C6-4077-B433-F6BF7168A29E}" destId="{80254A57-5728-4B1D-B71F-F16EC27D2BF6}" srcOrd="0" destOrd="0" presId="urn:microsoft.com/office/officeart/2011/layout/HexagonRadial"/>
    <dgm:cxn modelId="{A4F45257-6EA6-4B2E-A61F-AF429D4DEC1C}" type="presParOf" srcId="{7E2A21A7-96C6-4077-B433-F6BF7168A29E}" destId="{6F18E3D4-2A6E-4757-8831-1851C1B5B6E9}" srcOrd="1" destOrd="0" presId="urn:microsoft.com/office/officeart/2011/layout/HexagonRadial"/>
    <dgm:cxn modelId="{308605DC-ACAD-4506-8C32-0430D4CCD954}" type="presParOf" srcId="{6F18E3D4-2A6E-4757-8831-1851C1B5B6E9}" destId="{0E76F618-50B8-4A39-AC3B-EDEFE9D17B7D}" srcOrd="0" destOrd="0" presId="urn:microsoft.com/office/officeart/2011/layout/HexagonRadial"/>
    <dgm:cxn modelId="{904C2C2D-7ECD-4A49-9B68-46C190C2595B}" type="presParOf" srcId="{7E2A21A7-96C6-4077-B433-F6BF7168A29E}" destId="{EA218F33-34F4-4FE1-8CBF-BD1930893988}" srcOrd="2" destOrd="0" presId="urn:microsoft.com/office/officeart/2011/layout/HexagonRadial"/>
    <dgm:cxn modelId="{D310E164-EAA8-4FDC-BF32-1BF92F797151}" type="presParOf" srcId="{7E2A21A7-96C6-4077-B433-F6BF7168A29E}" destId="{D744E231-EA4E-49CD-95E5-A9128CA5DD8F}" srcOrd="3" destOrd="0" presId="urn:microsoft.com/office/officeart/2011/layout/HexagonRadial"/>
    <dgm:cxn modelId="{73902356-038B-43ED-B179-F9A0DD5D3AC1}" type="presParOf" srcId="{D744E231-EA4E-49CD-95E5-A9128CA5DD8F}" destId="{30251910-024A-4DB4-BA94-6E5B4E158696}" srcOrd="0" destOrd="0" presId="urn:microsoft.com/office/officeart/2011/layout/HexagonRadial"/>
    <dgm:cxn modelId="{61B8D7F7-BD77-450E-892B-648D124E214E}" type="presParOf" srcId="{7E2A21A7-96C6-4077-B433-F6BF7168A29E}" destId="{7DBAD93C-D8E3-4457-BE59-62E856B19CA4}" srcOrd="4" destOrd="0" presId="urn:microsoft.com/office/officeart/2011/layout/HexagonRadial"/>
    <dgm:cxn modelId="{3732125B-9723-44C7-A8C0-A852563E7194}" type="presParOf" srcId="{7E2A21A7-96C6-4077-B433-F6BF7168A29E}" destId="{094FC933-2C0A-4DAC-A7F2-991886DB6BA2}" srcOrd="5" destOrd="0" presId="urn:microsoft.com/office/officeart/2011/layout/HexagonRadial"/>
    <dgm:cxn modelId="{B19963F2-AD0B-478E-B6F8-85BA24A5F711}" type="presParOf" srcId="{094FC933-2C0A-4DAC-A7F2-991886DB6BA2}" destId="{1CF33AA3-0D75-49EC-A296-E994878B1EF3}" srcOrd="0" destOrd="0" presId="urn:microsoft.com/office/officeart/2011/layout/HexagonRadial"/>
    <dgm:cxn modelId="{56F61A3D-8A19-4AC5-B0CB-6E3CF6FD602E}" type="presParOf" srcId="{7E2A21A7-96C6-4077-B433-F6BF7168A29E}" destId="{6ED689DA-AF57-4753-9C5F-921091C21248}" srcOrd="6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E97216-9684-4199-A5AD-91A6A6ED05F4}" type="doc">
      <dgm:prSet loTypeId="urn:microsoft.com/office/officeart/2011/layout/HexagonRadial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838E49A-9C3A-45AA-9664-E5C4B69FF9A7}">
      <dgm:prSet phldrT="[Text]" custT="1"/>
      <dgm:spPr>
        <a:solidFill>
          <a:srgbClr val="14027E"/>
        </a:solidFill>
      </dgm:spPr>
      <dgm:t>
        <a:bodyPr/>
        <a:lstStyle/>
        <a:p>
          <a:r>
            <a:rPr lang="ru-RU" sz="1200" dirty="0" smtClean="0"/>
            <a:t>достижение обучающимися положительной динамики результатов освоения образовательных программ по итогам мониторингов, проводимых организацией</a:t>
          </a:r>
          <a:endParaRPr lang="en-US" sz="1200" dirty="0"/>
        </a:p>
      </dgm:t>
    </dgm:pt>
    <dgm:pt modelId="{1D600A47-8C5F-4A4C-9705-1303A03055A3}" type="parTrans" cxnId="{E99CCF45-C5E5-40C8-BA9F-2BD522DB70AB}">
      <dgm:prSet/>
      <dgm:spPr/>
      <dgm:t>
        <a:bodyPr/>
        <a:lstStyle/>
        <a:p>
          <a:endParaRPr lang="en-US"/>
        </a:p>
      </dgm:t>
    </dgm:pt>
    <dgm:pt modelId="{7626953F-1D52-477E-BF24-B60AD8AFC331}" type="sibTrans" cxnId="{E99CCF45-C5E5-40C8-BA9F-2BD522DB70AB}">
      <dgm:prSet/>
      <dgm:spPr/>
      <dgm:t>
        <a:bodyPr/>
        <a:lstStyle/>
        <a:p>
          <a:endParaRPr lang="en-US"/>
        </a:p>
      </dgm:t>
    </dgm:pt>
    <dgm:pt modelId="{D6E0DE92-B321-4128-9B07-3AAE23E042C2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200" dirty="0" smtClean="0"/>
            <a:t>достижение обучающимися положительных результатов освоения образовательных программ по итогам мониторинга системы образования, проводимого в порядке, установленном постановлением Правительства Российской Федерации от 5 августа 2013 года № 662 «Об осуществлении мониторинга системы образования»</a:t>
          </a:r>
          <a:endParaRPr lang="en-US" sz="1200" dirty="0"/>
        </a:p>
      </dgm:t>
    </dgm:pt>
    <dgm:pt modelId="{0B4DE86F-8B10-4411-BC43-F4850DFF2869}" type="parTrans" cxnId="{CD27F637-16C1-4780-8A50-BC05CF12D625}">
      <dgm:prSet/>
      <dgm:spPr/>
      <dgm:t>
        <a:bodyPr/>
        <a:lstStyle/>
        <a:p>
          <a:endParaRPr lang="en-US"/>
        </a:p>
      </dgm:t>
    </dgm:pt>
    <dgm:pt modelId="{65D5AF86-C706-4231-B4B7-52A575280D7D}" type="sibTrans" cxnId="{CD27F637-16C1-4780-8A50-BC05CF12D625}">
      <dgm:prSet/>
      <dgm:spPr/>
      <dgm:t>
        <a:bodyPr/>
        <a:lstStyle/>
        <a:p>
          <a:endParaRPr lang="en-US"/>
        </a:p>
      </dgm:t>
    </dgm:pt>
    <dgm:pt modelId="{70B5F14B-6D9B-484D-A505-8B6A979F5481}">
      <dgm:prSet phldrT="[Text]" custT="1"/>
      <dgm:spPr/>
      <dgm:t>
        <a:bodyPr/>
        <a:lstStyle/>
        <a:p>
          <a:r>
            <a:rPr lang="ru-RU" sz="1200" dirty="0" smtClean="0"/>
            <a:t>активное участие в разработке программно-методического сопровождения образовательного процесса, в профессиональных конкурсах</a:t>
          </a:r>
          <a:endParaRPr lang="en-US" sz="1200" dirty="0"/>
        </a:p>
      </dgm:t>
    </dgm:pt>
    <dgm:pt modelId="{9B14F1BB-F9DD-43CA-B770-1317E2956739}" type="parTrans" cxnId="{7B796645-6F30-4FDA-A339-ADFD0EF6F35C}">
      <dgm:prSet/>
      <dgm:spPr/>
      <dgm:t>
        <a:bodyPr/>
        <a:lstStyle/>
        <a:p>
          <a:endParaRPr lang="en-US"/>
        </a:p>
      </dgm:t>
    </dgm:pt>
    <dgm:pt modelId="{D0352A78-DF58-46AB-BE6A-00B646836ABD}" type="sibTrans" cxnId="{7B796645-6F30-4FDA-A339-ADFD0EF6F35C}">
      <dgm:prSet/>
      <dgm:spPr/>
      <dgm:t>
        <a:bodyPr/>
        <a:lstStyle/>
        <a:p>
          <a:endParaRPr lang="en-US"/>
        </a:p>
      </dgm:t>
    </dgm:pt>
    <dgm:pt modelId="{15245A42-3D5C-45A1-83CA-F74AA9A197CE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sz="1200" dirty="0" smtClean="0"/>
            <a:t>транслирование в педагогических коллективах опыта практических результатов своей профессиональной деятельности, в том числе экспериментальной и инновационной</a:t>
          </a:r>
          <a:endParaRPr lang="en-US" sz="1200" dirty="0"/>
        </a:p>
      </dgm:t>
    </dgm:pt>
    <dgm:pt modelId="{3354BC05-DAEF-4AFB-B4E0-FB1764B73F4F}" type="parTrans" cxnId="{9D757EB7-8DBB-4744-BABA-531E87597E41}">
      <dgm:prSet/>
      <dgm:spPr/>
      <dgm:t>
        <a:bodyPr/>
        <a:lstStyle/>
        <a:p>
          <a:endParaRPr lang="en-US"/>
        </a:p>
      </dgm:t>
    </dgm:pt>
    <dgm:pt modelId="{CA917DEE-6550-4666-878B-40B14837A6F2}" type="sibTrans" cxnId="{9D757EB7-8DBB-4744-BABA-531E87597E41}">
      <dgm:prSet/>
      <dgm:spPr/>
      <dgm:t>
        <a:bodyPr/>
        <a:lstStyle/>
        <a:p>
          <a:endParaRPr lang="en-US"/>
        </a:p>
      </dgm:t>
    </dgm:pt>
    <dgm:pt modelId="{1EDB68DA-1CF9-400D-B9C4-475079A1043E}">
      <dgm:prSet phldrT="[Text]" custT="1"/>
      <dgm:spPr/>
      <dgm:t>
        <a:bodyPr/>
        <a:lstStyle/>
        <a:p>
          <a:r>
            <a:rPr lang="ru-RU" sz="1200" dirty="0" smtClean="0"/>
            <a:t>выявление развития у обучающихся способностей к научной (интеллектуальной), творческой, физкультурно-спортивной деятельности, а также их участия в олимпиадах, конкурсах, фестивалях, соревнованиях</a:t>
          </a:r>
          <a:endParaRPr lang="en-US" sz="1200" dirty="0"/>
        </a:p>
      </dgm:t>
    </dgm:pt>
    <dgm:pt modelId="{33825DA6-E1D8-4172-8B64-2514BE230E91}" type="parTrans" cxnId="{D2F561BA-F7B9-43E0-B6A6-182FEEC13E44}">
      <dgm:prSet/>
      <dgm:spPr/>
      <dgm:t>
        <a:bodyPr/>
        <a:lstStyle/>
        <a:p>
          <a:endParaRPr lang="en-US"/>
        </a:p>
      </dgm:t>
    </dgm:pt>
    <dgm:pt modelId="{7A064AB8-F102-4F35-995E-EA210000F05A}" type="sibTrans" cxnId="{D2F561BA-F7B9-43E0-B6A6-182FEEC13E44}">
      <dgm:prSet/>
      <dgm:spPr/>
      <dgm:t>
        <a:bodyPr/>
        <a:lstStyle/>
        <a:p>
          <a:endParaRPr lang="en-US"/>
        </a:p>
      </dgm:t>
    </dgm:pt>
    <dgm:pt modelId="{9D704C31-2737-412A-8593-1864328B3F9B}">
      <dgm:prSet phldrT="[Text]"/>
      <dgm:spPr>
        <a:solidFill>
          <a:srgbClr val="E3200B"/>
        </a:solidFill>
      </dgm:spPr>
      <dgm:t>
        <a:bodyPr/>
        <a:lstStyle/>
        <a:p>
          <a:endParaRPr lang="en-US" dirty="0"/>
        </a:p>
      </dgm:t>
    </dgm:pt>
    <dgm:pt modelId="{FE1D8F14-B070-4E90-8051-A8BCA49FB9D8}" type="sibTrans" cxnId="{729D58B9-C436-48EF-944C-731F8691D8BE}">
      <dgm:prSet/>
      <dgm:spPr/>
      <dgm:t>
        <a:bodyPr/>
        <a:lstStyle/>
        <a:p>
          <a:endParaRPr lang="en-US"/>
        </a:p>
      </dgm:t>
    </dgm:pt>
    <dgm:pt modelId="{5F3B92CC-0C40-4CBD-B3C3-08A6C9576BA3}" type="parTrans" cxnId="{729D58B9-C436-48EF-944C-731F8691D8BE}">
      <dgm:prSet/>
      <dgm:spPr/>
      <dgm:t>
        <a:bodyPr/>
        <a:lstStyle/>
        <a:p>
          <a:endParaRPr lang="en-US"/>
        </a:p>
      </dgm:t>
    </dgm:pt>
    <dgm:pt modelId="{998E544B-C7A3-47EC-840F-834BFC3C68E7}">
      <dgm:prSet phldrT="[Text]" custT="1"/>
      <dgm:spPr/>
      <dgm:t>
        <a:bodyPr/>
        <a:lstStyle/>
        <a:p>
          <a:r>
            <a:rPr lang="ru-RU" sz="1200" dirty="0" smtClean="0"/>
            <a:t>активное участие в работе методических объединений педагогических работников организации</a:t>
          </a:r>
          <a:endParaRPr lang="en-US" sz="1200" dirty="0"/>
        </a:p>
      </dgm:t>
    </dgm:pt>
    <dgm:pt modelId="{07517460-4187-4CE5-8308-274E18684B55}" type="sibTrans" cxnId="{76B2E779-07E5-4E37-8ABC-CA2EF9EC4865}">
      <dgm:prSet/>
      <dgm:spPr/>
      <dgm:t>
        <a:bodyPr/>
        <a:lstStyle/>
        <a:p>
          <a:endParaRPr lang="en-US"/>
        </a:p>
      </dgm:t>
    </dgm:pt>
    <dgm:pt modelId="{A75E245B-772F-4F8E-A1B0-5DF656375419}" type="parTrans" cxnId="{76B2E779-07E5-4E37-8ABC-CA2EF9EC4865}">
      <dgm:prSet/>
      <dgm:spPr/>
      <dgm:t>
        <a:bodyPr/>
        <a:lstStyle/>
        <a:p>
          <a:endParaRPr lang="en-US"/>
        </a:p>
      </dgm:t>
    </dgm:pt>
    <dgm:pt modelId="{6218A715-4D1E-4EB7-83FE-D732AABC91D4}">
      <dgm:prSet/>
      <dgm:spPr/>
      <dgm:t>
        <a:bodyPr/>
        <a:lstStyle/>
        <a:p>
          <a:endParaRPr lang="ru-RU"/>
        </a:p>
      </dgm:t>
    </dgm:pt>
    <dgm:pt modelId="{6D231A86-DB5D-43BB-9BFC-9B8C7CA3F9EE}" type="parTrans" cxnId="{AAEC06E5-EFBE-4C50-AD5F-844F4C183E76}">
      <dgm:prSet/>
      <dgm:spPr/>
      <dgm:t>
        <a:bodyPr/>
        <a:lstStyle/>
        <a:p>
          <a:endParaRPr lang="ru-RU"/>
        </a:p>
      </dgm:t>
    </dgm:pt>
    <dgm:pt modelId="{0FC0B9C6-F74A-42EF-9DA1-3369D4CA70FF}" type="sibTrans" cxnId="{AAEC06E5-EFBE-4C50-AD5F-844F4C183E76}">
      <dgm:prSet/>
      <dgm:spPr/>
      <dgm:t>
        <a:bodyPr/>
        <a:lstStyle/>
        <a:p>
          <a:endParaRPr lang="ru-RU"/>
        </a:p>
      </dgm:t>
    </dgm:pt>
    <dgm:pt modelId="{363AD532-728C-4B30-82E3-BAB975CD3439}">
      <dgm:prSet/>
      <dgm:spPr/>
      <dgm:t>
        <a:bodyPr/>
        <a:lstStyle/>
        <a:p>
          <a:endParaRPr lang="ru-RU"/>
        </a:p>
      </dgm:t>
    </dgm:pt>
    <dgm:pt modelId="{DFD5BE22-4E9E-4781-88B6-69B6A7265308}" type="parTrans" cxnId="{2CA517BA-B60F-415E-A250-E7459EF196D4}">
      <dgm:prSet/>
      <dgm:spPr/>
      <dgm:t>
        <a:bodyPr/>
        <a:lstStyle/>
        <a:p>
          <a:endParaRPr lang="ru-RU"/>
        </a:p>
      </dgm:t>
    </dgm:pt>
    <dgm:pt modelId="{FE7FADC7-64D3-45B3-8292-0AC1023CDF1C}" type="sibTrans" cxnId="{2CA517BA-B60F-415E-A250-E7459EF196D4}">
      <dgm:prSet/>
      <dgm:spPr/>
      <dgm:t>
        <a:bodyPr/>
        <a:lstStyle/>
        <a:p>
          <a:endParaRPr lang="ru-RU"/>
        </a:p>
      </dgm:t>
    </dgm:pt>
    <dgm:pt modelId="{FAE6F1DF-53BB-4B2F-8886-3C897FDC6D9B}">
      <dgm:prSet/>
      <dgm:spPr/>
      <dgm:t>
        <a:bodyPr/>
        <a:lstStyle/>
        <a:p>
          <a:endParaRPr lang="ru-RU" dirty="0"/>
        </a:p>
      </dgm:t>
    </dgm:pt>
    <dgm:pt modelId="{457225B5-3F5E-4B17-B643-3EC08F5D28DB}" type="parTrans" cxnId="{D8071864-E9B1-43A4-A079-609326760570}">
      <dgm:prSet/>
      <dgm:spPr/>
      <dgm:t>
        <a:bodyPr/>
        <a:lstStyle/>
        <a:p>
          <a:endParaRPr lang="ru-RU"/>
        </a:p>
      </dgm:t>
    </dgm:pt>
    <dgm:pt modelId="{F3327C78-07F1-475E-9D91-5EBEB87F16BC}" type="sibTrans" cxnId="{D8071864-E9B1-43A4-A079-609326760570}">
      <dgm:prSet/>
      <dgm:spPr/>
      <dgm:t>
        <a:bodyPr/>
        <a:lstStyle/>
        <a:p>
          <a:endParaRPr lang="ru-RU"/>
        </a:p>
      </dgm:t>
    </dgm:pt>
    <dgm:pt modelId="{7E2A21A7-96C6-4077-B433-F6BF7168A29E}" type="pres">
      <dgm:prSet presAssocID="{BAE97216-9684-4199-A5AD-91A6A6ED05F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0254A57-5728-4B1D-B71F-F16EC27D2BF6}" type="pres">
      <dgm:prSet presAssocID="{9D704C31-2737-412A-8593-1864328B3F9B}" presName="Parent" presStyleLbl="node0" presStyleIdx="0" presStyleCnt="1" custScaleX="158489" custScaleY="125165" custLinFactNeighborX="1970" custLinFactNeighborY="6405">
        <dgm:presLayoutVars>
          <dgm:chMax val="6"/>
          <dgm:chPref val="6"/>
        </dgm:presLayoutVars>
      </dgm:prSet>
      <dgm:spPr/>
      <dgm:t>
        <a:bodyPr/>
        <a:lstStyle/>
        <a:p>
          <a:endParaRPr lang="ru-RU"/>
        </a:p>
      </dgm:t>
    </dgm:pt>
    <dgm:pt modelId="{6F18E3D4-2A6E-4757-8831-1851C1B5B6E9}" type="pres">
      <dgm:prSet presAssocID="{7838E49A-9C3A-45AA-9664-E5C4B69FF9A7}" presName="Accent1" presStyleCnt="0"/>
      <dgm:spPr/>
    </dgm:pt>
    <dgm:pt modelId="{0E76F618-50B8-4A39-AC3B-EDEFE9D17B7D}" type="pres">
      <dgm:prSet presAssocID="{7838E49A-9C3A-45AA-9664-E5C4B69FF9A7}" presName="Accent" presStyleLbl="bgShp" presStyleIdx="0" presStyleCnt="6"/>
      <dgm:spPr/>
    </dgm:pt>
    <dgm:pt modelId="{EA218F33-34F4-4FE1-8CBF-BD1930893988}" type="pres">
      <dgm:prSet presAssocID="{7838E49A-9C3A-45AA-9664-E5C4B69FF9A7}" presName="Child1" presStyleLbl="node1" presStyleIdx="0" presStyleCnt="6" custScaleX="159478" custScaleY="133491" custLinFactNeighborX="-5688" custLinFactNeighborY="-121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44E231-EA4E-49CD-95E5-A9128CA5DD8F}" type="pres">
      <dgm:prSet presAssocID="{D6E0DE92-B321-4128-9B07-3AAE23E042C2}" presName="Accent2" presStyleCnt="0"/>
      <dgm:spPr/>
    </dgm:pt>
    <dgm:pt modelId="{30251910-024A-4DB4-BA94-6E5B4E158696}" type="pres">
      <dgm:prSet presAssocID="{D6E0DE92-B321-4128-9B07-3AAE23E042C2}" presName="Accent" presStyleLbl="bgShp" presStyleIdx="1" presStyleCnt="6"/>
      <dgm:spPr/>
    </dgm:pt>
    <dgm:pt modelId="{7DBAD93C-D8E3-4457-BE59-62E856B19CA4}" type="pres">
      <dgm:prSet presAssocID="{D6E0DE92-B321-4128-9B07-3AAE23E042C2}" presName="Child2" presStyleLbl="node1" presStyleIdx="1" presStyleCnt="6" custScaleX="193847" custScaleY="208954" custLinFactNeighborX="68486" custLinFactNeighborY="-102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9DBF44-4F32-4156-BFC6-289378EEB119}" type="pres">
      <dgm:prSet presAssocID="{70B5F14B-6D9B-484D-A505-8B6A979F5481}" presName="Accent3" presStyleCnt="0"/>
      <dgm:spPr/>
    </dgm:pt>
    <dgm:pt modelId="{6AAFD4D3-9A84-4CDD-AD39-027B148B05E6}" type="pres">
      <dgm:prSet presAssocID="{70B5F14B-6D9B-484D-A505-8B6A979F5481}" presName="Accent" presStyleLbl="bgShp" presStyleIdx="2" presStyleCnt="6"/>
      <dgm:spPr/>
    </dgm:pt>
    <dgm:pt modelId="{13DECF31-2453-4FFB-B922-3F16C1AEDF2E}" type="pres">
      <dgm:prSet presAssocID="{70B5F14B-6D9B-484D-A505-8B6A979F5481}" presName="Child3" presStyleLbl="node1" presStyleIdx="2" presStyleCnt="6" custScaleX="163085" custScaleY="144794" custLinFactNeighborX="50769" custLinFactNeighborY="204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0D3837-84EF-4078-977D-54568CD0A8E5}" type="pres">
      <dgm:prSet presAssocID="{998E544B-C7A3-47EC-840F-834BFC3C68E7}" presName="Accent4" presStyleCnt="0"/>
      <dgm:spPr/>
    </dgm:pt>
    <dgm:pt modelId="{3B8D77FD-FDCF-401E-81ED-3A310D4198D4}" type="pres">
      <dgm:prSet presAssocID="{998E544B-C7A3-47EC-840F-834BFC3C68E7}" presName="Accent" presStyleLbl="bgShp" presStyleIdx="3" presStyleCnt="6" custLinFactNeighborX="15533" custLinFactNeighborY="-29578"/>
      <dgm:spPr/>
    </dgm:pt>
    <dgm:pt modelId="{3430AFC0-71B6-4A29-A2BC-DD826FFD80B3}" type="pres">
      <dgm:prSet presAssocID="{998E544B-C7A3-47EC-840F-834BFC3C68E7}" presName="Child4" presStyleLbl="node1" presStyleIdx="3" presStyleCnt="6" custScaleX="157623" custScaleY="95419" custLinFactNeighborX="6497" custLinFactNeighborY="-42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CF5213-1829-4B21-BD0F-78C9C7DBAF93}" type="pres">
      <dgm:prSet presAssocID="{15245A42-3D5C-45A1-83CA-F74AA9A197CE}" presName="Accent5" presStyleCnt="0"/>
      <dgm:spPr/>
    </dgm:pt>
    <dgm:pt modelId="{EA5E979E-5FAD-45B5-A298-B38E802ED360}" type="pres">
      <dgm:prSet presAssocID="{15245A42-3D5C-45A1-83CA-F74AA9A197CE}" presName="Accent" presStyleLbl="bgShp" presStyleIdx="4" presStyleCnt="6"/>
      <dgm:spPr/>
    </dgm:pt>
    <dgm:pt modelId="{C09A4F32-9481-441D-8BCD-0F35D2CD0213}" type="pres">
      <dgm:prSet presAssocID="{15245A42-3D5C-45A1-83CA-F74AA9A197CE}" presName="Child5" presStyleLbl="node1" presStyleIdx="4" presStyleCnt="6" custScaleX="162446" custScaleY="144657" custLinFactNeighborX="-41090" custLinFactNeighborY="207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4F974F-0BEC-4D4F-8AFD-7AD8D1AC319D}" type="pres">
      <dgm:prSet presAssocID="{1EDB68DA-1CF9-400D-B9C4-475079A1043E}" presName="Accent6" presStyleCnt="0"/>
      <dgm:spPr/>
    </dgm:pt>
    <dgm:pt modelId="{1CF33AA3-0D75-49EC-A296-E994878B1EF3}" type="pres">
      <dgm:prSet presAssocID="{1EDB68DA-1CF9-400D-B9C4-475079A1043E}" presName="Accent" presStyleLbl="bgShp" presStyleIdx="5" presStyleCnt="6"/>
      <dgm:spPr/>
    </dgm:pt>
    <dgm:pt modelId="{22EBAB38-6BC2-49EA-8F57-9389ED715268}" type="pres">
      <dgm:prSet presAssocID="{1EDB68DA-1CF9-400D-B9C4-475079A1043E}" presName="Child6" presStyleLbl="node1" presStyleIdx="5" presStyleCnt="6" custScaleX="160102" custScaleY="157335" custLinFactNeighborX="-35864" custLinFactNeighborY="-102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8CC196-6AB0-48D4-A648-39E3A1CE9BA0}" type="presOf" srcId="{15245A42-3D5C-45A1-83CA-F74AA9A197CE}" destId="{C09A4F32-9481-441D-8BCD-0F35D2CD0213}" srcOrd="0" destOrd="0" presId="urn:microsoft.com/office/officeart/2011/layout/HexagonRadial"/>
    <dgm:cxn modelId="{77E3B522-B389-4C92-A845-5965219673A3}" type="presOf" srcId="{BAE97216-9684-4199-A5AD-91A6A6ED05F4}" destId="{7E2A21A7-96C6-4077-B433-F6BF7168A29E}" srcOrd="0" destOrd="0" presId="urn:microsoft.com/office/officeart/2011/layout/HexagonRadial"/>
    <dgm:cxn modelId="{76B2E779-07E5-4E37-8ABC-CA2EF9EC4865}" srcId="{9D704C31-2737-412A-8593-1864328B3F9B}" destId="{998E544B-C7A3-47EC-840F-834BFC3C68E7}" srcOrd="3" destOrd="0" parTransId="{A75E245B-772F-4F8E-A1B0-5DF656375419}" sibTransId="{07517460-4187-4CE5-8308-274E18684B55}"/>
    <dgm:cxn modelId="{B49E16DD-AEB5-49E6-B11A-8062A577FEAE}" type="presOf" srcId="{9D704C31-2737-412A-8593-1864328B3F9B}" destId="{80254A57-5728-4B1D-B71F-F16EC27D2BF6}" srcOrd="0" destOrd="0" presId="urn:microsoft.com/office/officeart/2011/layout/HexagonRadial"/>
    <dgm:cxn modelId="{207718B6-67AD-4039-A691-54805820BD13}" type="presOf" srcId="{1EDB68DA-1CF9-400D-B9C4-475079A1043E}" destId="{22EBAB38-6BC2-49EA-8F57-9389ED715268}" srcOrd="0" destOrd="0" presId="urn:microsoft.com/office/officeart/2011/layout/HexagonRadial"/>
    <dgm:cxn modelId="{7B796645-6F30-4FDA-A339-ADFD0EF6F35C}" srcId="{9D704C31-2737-412A-8593-1864328B3F9B}" destId="{70B5F14B-6D9B-484D-A505-8B6A979F5481}" srcOrd="2" destOrd="0" parTransId="{9B14F1BB-F9DD-43CA-B770-1317E2956739}" sibTransId="{D0352A78-DF58-46AB-BE6A-00B646836ABD}"/>
    <dgm:cxn modelId="{CD27F637-16C1-4780-8A50-BC05CF12D625}" srcId="{9D704C31-2737-412A-8593-1864328B3F9B}" destId="{D6E0DE92-B321-4128-9B07-3AAE23E042C2}" srcOrd="1" destOrd="0" parTransId="{0B4DE86F-8B10-4411-BC43-F4850DFF2869}" sibTransId="{65D5AF86-C706-4231-B4B7-52A575280D7D}"/>
    <dgm:cxn modelId="{9D757EB7-8DBB-4744-BABA-531E87597E41}" srcId="{9D704C31-2737-412A-8593-1864328B3F9B}" destId="{15245A42-3D5C-45A1-83CA-F74AA9A197CE}" srcOrd="4" destOrd="0" parTransId="{3354BC05-DAEF-4AFB-B4E0-FB1764B73F4F}" sibTransId="{CA917DEE-6550-4666-878B-40B14837A6F2}"/>
    <dgm:cxn modelId="{729D58B9-C436-48EF-944C-731F8691D8BE}" srcId="{BAE97216-9684-4199-A5AD-91A6A6ED05F4}" destId="{9D704C31-2737-412A-8593-1864328B3F9B}" srcOrd="0" destOrd="0" parTransId="{5F3B92CC-0C40-4CBD-B3C3-08A6C9576BA3}" sibTransId="{FE1D8F14-B070-4E90-8051-A8BCA49FB9D8}"/>
    <dgm:cxn modelId="{D8071864-E9B1-43A4-A079-609326760570}" srcId="{BAE97216-9684-4199-A5AD-91A6A6ED05F4}" destId="{FAE6F1DF-53BB-4B2F-8886-3C897FDC6D9B}" srcOrd="2" destOrd="0" parTransId="{457225B5-3F5E-4B17-B643-3EC08F5D28DB}" sibTransId="{F3327C78-07F1-475E-9D91-5EBEB87F16BC}"/>
    <dgm:cxn modelId="{CC0111CB-EFD7-41F5-935C-ADD9DFA70BF7}" type="presOf" srcId="{D6E0DE92-B321-4128-9B07-3AAE23E042C2}" destId="{7DBAD93C-D8E3-4457-BE59-62E856B19CA4}" srcOrd="0" destOrd="0" presId="urn:microsoft.com/office/officeart/2011/layout/HexagonRadial"/>
    <dgm:cxn modelId="{2CA517BA-B60F-415E-A250-E7459EF196D4}" srcId="{BAE97216-9684-4199-A5AD-91A6A6ED05F4}" destId="{363AD532-728C-4B30-82E3-BAB975CD3439}" srcOrd="1" destOrd="0" parTransId="{DFD5BE22-4E9E-4781-88B6-69B6A7265308}" sibTransId="{FE7FADC7-64D3-45B3-8292-0AC1023CDF1C}"/>
    <dgm:cxn modelId="{5A344DA4-D510-48D0-B4EB-93B303CE3D83}" type="presOf" srcId="{998E544B-C7A3-47EC-840F-834BFC3C68E7}" destId="{3430AFC0-71B6-4A29-A2BC-DD826FFD80B3}" srcOrd="0" destOrd="0" presId="urn:microsoft.com/office/officeart/2011/layout/HexagonRadial"/>
    <dgm:cxn modelId="{AAEC06E5-EFBE-4C50-AD5F-844F4C183E76}" srcId="{BAE97216-9684-4199-A5AD-91A6A6ED05F4}" destId="{6218A715-4D1E-4EB7-83FE-D732AABC91D4}" srcOrd="3" destOrd="0" parTransId="{6D231A86-DB5D-43BB-9BFC-9B8C7CA3F9EE}" sibTransId="{0FC0B9C6-F74A-42EF-9DA1-3369D4CA70FF}"/>
    <dgm:cxn modelId="{E99CCF45-C5E5-40C8-BA9F-2BD522DB70AB}" srcId="{9D704C31-2737-412A-8593-1864328B3F9B}" destId="{7838E49A-9C3A-45AA-9664-E5C4B69FF9A7}" srcOrd="0" destOrd="0" parTransId="{1D600A47-8C5F-4A4C-9705-1303A03055A3}" sibTransId="{7626953F-1D52-477E-BF24-B60AD8AFC331}"/>
    <dgm:cxn modelId="{A153D58C-57A1-4349-AE78-2279E972BA01}" type="presOf" srcId="{7838E49A-9C3A-45AA-9664-E5C4B69FF9A7}" destId="{EA218F33-34F4-4FE1-8CBF-BD1930893988}" srcOrd="0" destOrd="0" presId="urn:microsoft.com/office/officeart/2011/layout/HexagonRadial"/>
    <dgm:cxn modelId="{3E8EF3D4-ADA3-46C9-B484-F4A34FBDB9FC}" type="presOf" srcId="{70B5F14B-6D9B-484D-A505-8B6A979F5481}" destId="{13DECF31-2453-4FFB-B922-3F16C1AEDF2E}" srcOrd="0" destOrd="0" presId="urn:microsoft.com/office/officeart/2011/layout/HexagonRadial"/>
    <dgm:cxn modelId="{D2F561BA-F7B9-43E0-B6A6-182FEEC13E44}" srcId="{9D704C31-2737-412A-8593-1864328B3F9B}" destId="{1EDB68DA-1CF9-400D-B9C4-475079A1043E}" srcOrd="5" destOrd="0" parTransId="{33825DA6-E1D8-4172-8B64-2514BE230E91}" sibTransId="{7A064AB8-F102-4F35-995E-EA210000F05A}"/>
    <dgm:cxn modelId="{3A799E90-ABCD-49C4-8730-1D1C612305E1}" type="presParOf" srcId="{7E2A21A7-96C6-4077-B433-F6BF7168A29E}" destId="{80254A57-5728-4B1D-B71F-F16EC27D2BF6}" srcOrd="0" destOrd="0" presId="urn:microsoft.com/office/officeart/2011/layout/HexagonRadial"/>
    <dgm:cxn modelId="{F3E1BD86-90BD-4C5C-9F64-C0DFDF2E4B0D}" type="presParOf" srcId="{7E2A21A7-96C6-4077-B433-F6BF7168A29E}" destId="{6F18E3D4-2A6E-4757-8831-1851C1B5B6E9}" srcOrd="1" destOrd="0" presId="urn:microsoft.com/office/officeart/2011/layout/HexagonRadial"/>
    <dgm:cxn modelId="{6B9B6DD7-2C67-4E8E-91E6-C5CC77963E52}" type="presParOf" srcId="{6F18E3D4-2A6E-4757-8831-1851C1B5B6E9}" destId="{0E76F618-50B8-4A39-AC3B-EDEFE9D17B7D}" srcOrd="0" destOrd="0" presId="urn:microsoft.com/office/officeart/2011/layout/HexagonRadial"/>
    <dgm:cxn modelId="{DE087E04-7335-4C2E-9C2A-855F24BBF658}" type="presParOf" srcId="{7E2A21A7-96C6-4077-B433-F6BF7168A29E}" destId="{EA218F33-34F4-4FE1-8CBF-BD1930893988}" srcOrd="2" destOrd="0" presId="urn:microsoft.com/office/officeart/2011/layout/HexagonRadial"/>
    <dgm:cxn modelId="{9B912E45-9117-4C0F-A5F6-5D61B2B5B158}" type="presParOf" srcId="{7E2A21A7-96C6-4077-B433-F6BF7168A29E}" destId="{D744E231-EA4E-49CD-95E5-A9128CA5DD8F}" srcOrd="3" destOrd="0" presId="urn:microsoft.com/office/officeart/2011/layout/HexagonRadial"/>
    <dgm:cxn modelId="{239571DE-5F92-43CD-B7F1-0531908D7633}" type="presParOf" srcId="{D744E231-EA4E-49CD-95E5-A9128CA5DD8F}" destId="{30251910-024A-4DB4-BA94-6E5B4E158696}" srcOrd="0" destOrd="0" presId="urn:microsoft.com/office/officeart/2011/layout/HexagonRadial"/>
    <dgm:cxn modelId="{BB50B329-D02B-4DEC-B24B-3C7FC589828E}" type="presParOf" srcId="{7E2A21A7-96C6-4077-B433-F6BF7168A29E}" destId="{7DBAD93C-D8E3-4457-BE59-62E856B19CA4}" srcOrd="4" destOrd="0" presId="urn:microsoft.com/office/officeart/2011/layout/HexagonRadial"/>
    <dgm:cxn modelId="{3637A6AE-9A57-4D9D-971A-64562B143ACD}" type="presParOf" srcId="{7E2A21A7-96C6-4077-B433-F6BF7168A29E}" destId="{E89DBF44-4F32-4156-BFC6-289378EEB119}" srcOrd="5" destOrd="0" presId="urn:microsoft.com/office/officeart/2011/layout/HexagonRadial"/>
    <dgm:cxn modelId="{D708507A-BDD2-4827-B657-58136D51D17A}" type="presParOf" srcId="{E89DBF44-4F32-4156-BFC6-289378EEB119}" destId="{6AAFD4D3-9A84-4CDD-AD39-027B148B05E6}" srcOrd="0" destOrd="0" presId="urn:microsoft.com/office/officeart/2011/layout/HexagonRadial"/>
    <dgm:cxn modelId="{9BBB6BD3-AD44-437A-AB16-84EA54806F27}" type="presParOf" srcId="{7E2A21A7-96C6-4077-B433-F6BF7168A29E}" destId="{13DECF31-2453-4FFB-B922-3F16C1AEDF2E}" srcOrd="6" destOrd="0" presId="urn:microsoft.com/office/officeart/2011/layout/HexagonRadial"/>
    <dgm:cxn modelId="{0320D727-AE98-40D7-8950-A07EA7F21FC1}" type="presParOf" srcId="{7E2A21A7-96C6-4077-B433-F6BF7168A29E}" destId="{110D3837-84EF-4078-977D-54568CD0A8E5}" srcOrd="7" destOrd="0" presId="urn:microsoft.com/office/officeart/2011/layout/HexagonRadial"/>
    <dgm:cxn modelId="{4A87AE1A-75BA-42ED-832D-EAD2854C8444}" type="presParOf" srcId="{110D3837-84EF-4078-977D-54568CD0A8E5}" destId="{3B8D77FD-FDCF-401E-81ED-3A310D4198D4}" srcOrd="0" destOrd="0" presId="urn:microsoft.com/office/officeart/2011/layout/HexagonRadial"/>
    <dgm:cxn modelId="{E227547C-32B4-49AF-9B7D-EF1B6F19597A}" type="presParOf" srcId="{7E2A21A7-96C6-4077-B433-F6BF7168A29E}" destId="{3430AFC0-71B6-4A29-A2BC-DD826FFD80B3}" srcOrd="8" destOrd="0" presId="urn:microsoft.com/office/officeart/2011/layout/HexagonRadial"/>
    <dgm:cxn modelId="{2530A482-A5CB-4FC8-95C5-50C2C9DC5164}" type="presParOf" srcId="{7E2A21A7-96C6-4077-B433-F6BF7168A29E}" destId="{2ECF5213-1829-4B21-BD0F-78C9C7DBAF93}" srcOrd="9" destOrd="0" presId="urn:microsoft.com/office/officeart/2011/layout/HexagonRadial"/>
    <dgm:cxn modelId="{2593B9BE-4DC7-4848-A7E0-F19250FACD77}" type="presParOf" srcId="{2ECF5213-1829-4B21-BD0F-78C9C7DBAF93}" destId="{EA5E979E-5FAD-45B5-A298-B38E802ED360}" srcOrd="0" destOrd="0" presId="urn:microsoft.com/office/officeart/2011/layout/HexagonRadial"/>
    <dgm:cxn modelId="{A562994C-3D14-4ADF-BECE-634AFCCE7BB9}" type="presParOf" srcId="{7E2A21A7-96C6-4077-B433-F6BF7168A29E}" destId="{C09A4F32-9481-441D-8BCD-0F35D2CD0213}" srcOrd="10" destOrd="0" presId="urn:microsoft.com/office/officeart/2011/layout/HexagonRadial"/>
    <dgm:cxn modelId="{79506EF7-212B-4567-948E-080A4682B7B9}" type="presParOf" srcId="{7E2A21A7-96C6-4077-B433-F6BF7168A29E}" destId="{784F974F-0BEC-4D4F-8AFD-7AD8D1AC319D}" srcOrd="11" destOrd="0" presId="urn:microsoft.com/office/officeart/2011/layout/HexagonRadial"/>
    <dgm:cxn modelId="{9E02D742-5066-4DE7-BAAB-FCE620E700F8}" type="presParOf" srcId="{784F974F-0BEC-4D4F-8AFD-7AD8D1AC319D}" destId="{1CF33AA3-0D75-49EC-A296-E994878B1EF3}" srcOrd="0" destOrd="0" presId="urn:microsoft.com/office/officeart/2011/layout/HexagonRadial"/>
    <dgm:cxn modelId="{ECE60DCA-9D23-4A9C-BC1C-4397FA9F6479}" type="presParOf" srcId="{7E2A21A7-96C6-4077-B433-F6BF7168A29E}" destId="{22EBAB38-6BC2-49EA-8F57-9389ED715268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5475F-D322-4693-AE78-C2FB5FAAC9EE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BFBCC7-8765-4057-A65F-630461C85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491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FBCC7-8765-4057-A65F-630461C85C8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434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FBCC7-8765-4057-A65F-630461C85C8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618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84C65-8816-461B-B3CE-7770811022DE}" type="datetime1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25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9816B-8DB5-4C3C-BBE1-E0C19F99A451}" type="datetime1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12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5C3C7-4E64-4B9C-9A20-D25A1FD45795}" type="datetime1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04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69E9E-7363-4B64-9A5E-961872D2E84C}" type="datetime1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6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0A0A-5F57-44AC-A377-355887224FC9}" type="datetime1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3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4C53-EF66-4266-9932-B55E94D0ED5B}" type="datetime1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422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EA213-697A-4413-A0EF-1A7580E975E9}" type="datetime1">
              <a:rPr lang="en-US" smtClean="0"/>
              <a:t>3/2/2023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84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9F885-8808-4374-9B8C-4E762D0A4A1E}" type="datetime1">
              <a:rPr lang="en-US" smtClean="0"/>
              <a:t>3/2/2023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04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78FD7-7131-41A5-BF5C-95E21006731B}" type="datetime1">
              <a:rPr lang="en-US" smtClean="0"/>
              <a:t>3/2/2023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09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0BFAC-56D1-4A4F-8971-DCCE2EE455BC}" type="datetime1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98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5EB2-34DB-4B98-A513-D43913192EC4}" type="datetime1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10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CC24D-04FD-491D-9402-C9EB707C36D4}" type="datetime1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911FE-9CEC-47A9-BD87-00D41E7EAD33}" type="slidenum">
              <a:rPr lang="en-US" smtClean="0"/>
              <a:t>‹#›</a:t>
            </a:fld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77" r="959"/>
          <a:stretch/>
        </p:blipFill>
        <p:spPr>
          <a:xfrm>
            <a:off x="874320" y="-2968"/>
            <a:ext cx="8269679" cy="129805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5" r="25585"/>
          <a:stretch/>
        </p:blipFill>
        <p:spPr>
          <a:xfrm>
            <a:off x="0" y="0"/>
            <a:ext cx="874321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15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drive.google.com/drive/folders/1R37_2-aULSD-71YxC1NYTtliiK_P--Cq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drive/folders/1R37_2-aULSD-71YxC1NYTtliiK_P--Cq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senl-surgut.gosuslugi.ru/netcat_files/userfiles/Attestatsiya/Federal_nyy_uroven_/Prikaz_Minzdrava_761n_ot_26.08.2010-1EX.pdf" TargetMode="External"/><Relationship Id="rId2" Type="http://schemas.openxmlformats.org/officeDocument/2006/relationships/hyperlink" Target="https://senl-surgut.gosuslugi.ru/netcat_files/userfiles/Attestatsiya/Federal_nyy_uroven_/FZ_RF_273-FZ_ot_29.12.2012_stati_46-49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enl-surgut.gosuslugi.ru/netcat_files/userfiles/Attestatsiya/Federal_nyy_uroven_/razyasneniya.pdf" TargetMode="External"/><Relationship Id="rId5" Type="http://schemas.openxmlformats.org/officeDocument/2006/relationships/hyperlink" Target="https://senl-surgut.gosuslugi.ru/netcat_files/userfiles/Attestatsiya/Federal_nyy_uroven_/Prikaz_Mintruda_544n_ot_18.10.2013_prof_standart.pdf" TargetMode="External"/><Relationship Id="rId4" Type="http://schemas.openxmlformats.org/officeDocument/2006/relationships/hyperlink" Target="https://senl-surgut.gosuslugi.ru/netcat_files/userfiles/Attestatsiya/Federal_nyy_uroven_/Prikaz_Ministerstva_obrazovaniya_i_nauki_RF_276_ot_7_aprelya_2014.pdf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senl-surgut.gosuslugi.ru/netcat_files/userfiles/Attestatsiya/Region_uroven_/Polozhenie_o_poryadke_i_forme_predost_dokov_dlya_att.pdf" TargetMode="External"/><Relationship Id="rId7" Type="http://schemas.openxmlformats.org/officeDocument/2006/relationships/hyperlink" Target="https://senl-surgut.gosuslugi.ru/netcat_files/userfiles/Attestatsiya/Region_uroven_/Prikaz_1505_ot_18.11.2018.pdf" TargetMode="External"/><Relationship Id="rId2" Type="http://schemas.openxmlformats.org/officeDocument/2006/relationships/hyperlink" Target="https://senl-surgut.gosuslugi.ru/netcat_files/userfiles/Attestatsiya/Region_uroven_/Kontseptsiya_expertizy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enl-surgut.gosuslugi.ru/netcat_files/userfiles/Attestatsiya/Region_uroven_/Prikaz_64_ot_26.01.2018_izm_v_P-828.pdf" TargetMode="External"/><Relationship Id="rId5" Type="http://schemas.openxmlformats.org/officeDocument/2006/relationships/hyperlink" Target="https://senl-surgut.gosuslugi.ru/netcat_files/userfiles/Attestatsiya/Region_uroven_/n113_O_vnesenii_izmeneniy_v_828.pdf" TargetMode="External"/><Relationship Id="rId4" Type="http://schemas.openxmlformats.org/officeDocument/2006/relationships/hyperlink" Target="https://senl-surgut.gosuslugi.ru/netcat_files/userfiles/Attestatsiya/Region_uroven_/n828.pdf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2111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77" r="959"/>
          <a:stretch/>
        </p:blipFill>
        <p:spPr>
          <a:xfrm>
            <a:off x="4141520" y="-2969"/>
            <a:ext cx="500248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01440" y="609600"/>
            <a:ext cx="5029200" cy="329320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 педагога: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критерии, документы, типичные ошибки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0" y="5105400"/>
            <a:ext cx="44031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Кузьминская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Оксана Михайловна, заместитель директора по УВР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МБОУ СОШ №22 имени Г.Ф. Пономарева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5" r="25585"/>
          <a:stretch/>
        </p:blipFill>
        <p:spPr>
          <a:xfrm>
            <a:off x="0" y="0"/>
            <a:ext cx="41415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77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345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проведения аттестации: подготовительный этап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688" t="18520" r="17801" b="14135"/>
          <a:stretch/>
        </p:blipFill>
        <p:spPr>
          <a:xfrm>
            <a:off x="838200" y="1600200"/>
            <a:ext cx="7543800" cy="52578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2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33"/>
          <p:cNvSpPr txBox="1"/>
          <p:nvPr/>
        </p:nvSpPr>
        <p:spPr>
          <a:xfrm>
            <a:off x="2221624" y="4716458"/>
            <a:ext cx="58221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050" b="1" dirty="0">
                <a:solidFill>
                  <a:schemeClr val="bg1"/>
                </a:solidFill>
                <a:latin typeface="+mj-lt"/>
              </a:rPr>
              <a:t>Honest</a:t>
            </a:r>
          </a:p>
        </p:txBody>
      </p:sp>
      <p:sp>
        <p:nvSpPr>
          <p:cNvPr id="5" name="TextBox 134"/>
          <p:cNvSpPr txBox="1"/>
          <p:nvPr/>
        </p:nvSpPr>
        <p:spPr>
          <a:xfrm>
            <a:off x="2272968" y="4955224"/>
            <a:ext cx="6767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050" b="1" dirty="0">
                <a:solidFill>
                  <a:schemeClr val="bg1"/>
                </a:solidFill>
                <a:latin typeface="+mj-lt"/>
              </a:rPr>
              <a:t>Strategic</a:t>
            </a:r>
          </a:p>
        </p:txBody>
      </p:sp>
      <p:grpSp>
        <p:nvGrpSpPr>
          <p:cNvPr id="6" name="组合 10"/>
          <p:cNvGrpSpPr/>
          <p:nvPr/>
        </p:nvGrpSpPr>
        <p:grpSpPr>
          <a:xfrm>
            <a:off x="76200" y="1698497"/>
            <a:ext cx="8153400" cy="3677304"/>
            <a:chOff x="-8806" y="3934124"/>
            <a:chExt cx="22105839" cy="8331572"/>
          </a:xfrm>
        </p:grpSpPr>
        <p:sp>
          <p:nvSpPr>
            <p:cNvPr id="7" name="Shape 561"/>
            <p:cNvSpPr/>
            <p:nvPr/>
          </p:nvSpPr>
          <p:spPr>
            <a:xfrm>
              <a:off x="-8806" y="5098469"/>
              <a:ext cx="19583952" cy="71672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99534"/>
                  </a:moveTo>
                  <a:cubicBezTo>
                    <a:pt x="17821" y="120000"/>
                    <a:pt x="19688" y="62325"/>
                    <a:pt x="28005" y="62790"/>
                  </a:cubicBezTo>
                  <a:cubicBezTo>
                    <a:pt x="36322" y="63255"/>
                    <a:pt x="41414" y="85581"/>
                    <a:pt x="52277" y="83720"/>
                  </a:cubicBezTo>
                  <a:cubicBezTo>
                    <a:pt x="63140" y="81860"/>
                    <a:pt x="63988" y="40930"/>
                    <a:pt x="75190" y="37209"/>
                  </a:cubicBezTo>
                  <a:cubicBezTo>
                    <a:pt x="86393" y="33488"/>
                    <a:pt x="87538" y="57093"/>
                    <a:pt x="98231" y="55697"/>
                  </a:cubicBezTo>
                  <a:cubicBezTo>
                    <a:pt x="108925" y="54302"/>
                    <a:pt x="109137" y="9767"/>
                    <a:pt x="120000" y="0"/>
                  </a:cubicBezTo>
                </a:path>
              </a:pathLst>
            </a:custGeom>
            <a:noFill/>
            <a:ln w="15875" cap="flat" cmpd="sng">
              <a:solidFill>
                <a:srgbClr val="BFBFBF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 lIns="137119" tIns="68550" rIns="137119" bIns="68550" anchor="t" anchorCtr="0">
              <a:noAutofit/>
            </a:bodyPr>
            <a:lstStyle/>
            <a:p>
              <a:endParaRPr sz="27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" name="Shape 562"/>
            <p:cNvSpPr/>
            <p:nvPr/>
          </p:nvSpPr>
          <p:spPr>
            <a:xfrm>
              <a:off x="7475140" y="9129746"/>
              <a:ext cx="1991413" cy="19864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137119" tIns="68550" rIns="137119" bIns="68550" anchor="ctr" anchorCtr="0">
              <a:noAutofit/>
            </a:bodyPr>
            <a:lstStyle/>
            <a:p>
              <a:pPr algn="ctr"/>
              <a:endParaRPr sz="3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" name="Shape 563"/>
            <p:cNvSpPr/>
            <p:nvPr/>
          </p:nvSpPr>
          <p:spPr>
            <a:xfrm>
              <a:off x="11270297" y="6418546"/>
              <a:ext cx="1991413" cy="198647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137119" tIns="68550" rIns="137119" bIns="68550" anchor="ctr" anchorCtr="0">
              <a:noAutofit/>
            </a:bodyPr>
            <a:lstStyle/>
            <a:p>
              <a:pPr algn="ctr"/>
              <a:endParaRPr sz="3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" name="Shape 564"/>
            <p:cNvSpPr/>
            <p:nvPr/>
          </p:nvSpPr>
          <p:spPr>
            <a:xfrm>
              <a:off x="15065456" y="7470979"/>
              <a:ext cx="1991413" cy="19864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137119" tIns="68550" rIns="137119" bIns="68550" anchor="ctr" anchorCtr="0">
              <a:noAutofit/>
            </a:bodyPr>
            <a:lstStyle/>
            <a:p>
              <a:pPr algn="ctr"/>
              <a:endParaRPr sz="3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" name="Shape 565"/>
            <p:cNvSpPr/>
            <p:nvPr/>
          </p:nvSpPr>
          <p:spPr>
            <a:xfrm>
              <a:off x="3679982" y="7887128"/>
              <a:ext cx="1991413" cy="198647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137119" tIns="68550" rIns="137119" bIns="68550" anchor="ctr" anchorCtr="0">
              <a:noAutofit/>
            </a:bodyPr>
            <a:lstStyle/>
            <a:p>
              <a:pPr algn="ctr"/>
              <a:endParaRPr sz="3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2" name="Shape 566"/>
            <p:cNvGrpSpPr/>
            <p:nvPr/>
          </p:nvGrpSpPr>
          <p:grpSpPr>
            <a:xfrm>
              <a:off x="19464338" y="3934124"/>
              <a:ext cx="2632695" cy="1580015"/>
              <a:chOff x="10452100" y="1779589"/>
              <a:chExt cx="365125" cy="219075"/>
            </a:xfrm>
          </p:grpSpPr>
          <p:sp>
            <p:nvSpPr>
              <p:cNvPr id="17" name="Shape 567"/>
              <p:cNvSpPr/>
              <p:nvPr/>
            </p:nvSpPr>
            <p:spPr>
              <a:xfrm>
                <a:off x="10550525" y="1900239"/>
                <a:ext cx="112713" cy="9842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5806"/>
                    </a:moveTo>
                    <a:lnTo>
                      <a:pt x="0" y="120000"/>
                    </a:lnTo>
                    <a:lnTo>
                      <a:pt x="23661" y="0"/>
                    </a:lnTo>
                    <a:lnTo>
                      <a:pt x="120000" y="5806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lIns="68569" tIns="34275" rIns="68569" bIns="34275" anchor="t" anchorCtr="0">
                <a:noAutofit/>
              </a:bodyPr>
              <a:lstStyle/>
              <a:p>
                <a:endParaRPr sz="27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8" name="Shape 568"/>
              <p:cNvSpPr/>
              <p:nvPr/>
            </p:nvSpPr>
            <p:spPr>
              <a:xfrm>
                <a:off x="10452100" y="1779589"/>
                <a:ext cx="365125" cy="18891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0" y="26218"/>
                    </a:lnTo>
                    <a:lnTo>
                      <a:pt x="73043" y="120000"/>
                    </a:lnTo>
                    <a:lnTo>
                      <a:pt x="120000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lIns="68569" tIns="34275" rIns="68569" bIns="34275" anchor="t" anchorCtr="0">
                <a:noAutofit/>
              </a:bodyPr>
              <a:lstStyle/>
              <a:p>
                <a:endParaRPr sz="27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9" name="Shape 569"/>
              <p:cNvSpPr/>
              <p:nvPr/>
            </p:nvSpPr>
            <p:spPr>
              <a:xfrm>
                <a:off x="10531475" y="1792289"/>
                <a:ext cx="258763" cy="20637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0" y="48000"/>
                    </a:lnTo>
                    <a:lnTo>
                      <a:pt x="8834" y="120000"/>
                    </a:lnTo>
                    <a:lnTo>
                      <a:pt x="19141" y="62769"/>
                    </a:lnTo>
                    <a:lnTo>
                      <a:pt x="120000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lIns="68569" tIns="34275" rIns="68569" bIns="34275" anchor="t" anchorCtr="0">
                <a:noAutofit/>
              </a:bodyPr>
              <a:lstStyle/>
              <a:p>
                <a:endParaRPr sz="27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sp>
          <p:nvSpPr>
            <p:cNvPr id="13" name="Shape 579"/>
            <p:cNvSpPr/>
            <p:nvPr/>
          </p:nvSpPr>
          <p:spPr>
            <a:xfrm>
              <a:off x="15622640" y="8032603"/>
              <a:ext cx="909251" cy="93836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7027" y="87532"/>
                  </a:moveTo>
                  <a:lnTo>
                    <a:pt x="67027" y="87532"/>
                  </a:lnTo>
                  <a:cubicBezTo>
                    <a:pt x="67027" y="78441"/>
                    <a:pt x="74324" y="73506"/>
                    <a:pt x="86486" y="66753"/>
                  </a:cubicBezTo>
                  <a:cubicBezTo>
                    <a:pt x="100810" y="57402"/>
                    <a:pt x="119729" y="45974"/>
                    <a:pt x="119729" y="18441"/>
                  </a:cubicBezTo>
                  <a:cubicBezTo>
                    <a:pt x="119729" y="16103"/>
                    <a:pt x="117297" y="13766"/>
                    <a:pt x="115135" y="13766"/>
                  </a:cubicBezTo>
                  <a:cubicBezTo>
                    <a:pt x="93513" y="13766"/>
                    <a:pt x="93513" y="13766"/>
                    <a:pt x="93513" y="13766"/>
                  </a:cubicBezTo>
                  <a:cubicBezTo>
                    <a:pt x="88648" y="7012"/>
                    <a:pt x="79189" y="0"/>
                    <a:pt x="60000" y="0"/>
                  </a:cubicBezTo>
                  <a:cubicBezTo>
                    <a:pt x="40810" y="0"/>
                    <a:pt x="31351" y="7012"/>
                    <a:pt x="26486" y="13766"/>
                  </a:cubicBezTo>
                  <a:cubicBezTo>
                    <a:pt x="4864" y="13766"/>
                    <a:pt x="4864" y="13766"/>
                    <a:pt x="4864" y="13766"/>
                  </a:cubicBezTo>
                  <a:cubicBezTo>
                    <a:pt x="2432" y="13766"/>
                    <a:pt x="0" y="16103"/>
                    <a:pt x="0" y="18441"/>
                  </a:cubicBezTo>
                  <a:cubicBezTo>
                    <a:pt x="0" y="45974"/>
                    <a:pt x="16756" y="57402"/>
                    <a:pt x="33513" y="66753"/>
                  </a:cubicBezTo>
                  <a:cubicBezTo>
                    <a:pt x="45675" y="73506"/>
                    <a:pt x="52702" y="78441"/>
                    <a:pt x="52702" y="87532"/>
                  </a:cubicBezTo>
                  <a:cubicBezTo>
                    <a:pt x="52702" y="96623"/>
                    <a:pt x="52702" y="96623"/>
                    <a:pt x="52702" y="96623"/>
                  </a:cubicBezTo>
                  <a:cubicBezTo>
                    <a:pt x="38378" y="98961"/>
                    <a:pt x="28918" y="103636"/>
                    <a:pt x="28918" y="108051"/>
                  </a:cubicBezTo>
                  <a:cubicBezTo>
                    <a:pt x="28918" y="115064"/>
                    <a:pt x="43243" y="119740"/>
                    <a:pt x="60000" y="119740"/>
                  </a:cubicBezTo>
                  <a:cubicBezTo>
                    <a:pt x="76486" y="119740"/>
                    <a:pt x="88648" y="115064"/>
                    <a:pt x="88648" y="108051"/>
                  </a:cubicBezTo>
                  <a:cubicBezTo>
                    <a:pt x="88648" y="103636"/>
                    <a:pt x="81621" y="98961"/>
                    <a:pt x="67027" y="96623"/>
                  </a:cubicBezTo>
                  <a:lnTo>
                    <a:pt x="67027" y="87532"/>
                  </a:lnTo>
                  <a:close/>
                  <a:moveTo>
                    <a:pt x="86486" y="55064"/>
                  </a:moveTo>
                  <a:lnTo>
                    <a:pt x="86486" y="55064"/>
                  </a:lnTo>
                  <a:cubicBezTo>
                    <a:pt x="91081" y="48311"/>
                    <a:pt x="93513" y="36883"/>
                    <a:pt x="93513" y="23116"/>
                  </a:cubicBezTo>
                  <a:cubicBezTo>
                    <a:pt x="110270" y="23116"/>
                    <a:pt x="110270" y="23116"/>
                    <a:pt x="110270" y="23116"/>
                  </a:cubicBezTo>
                  <a:cubicBezTo>
                    <a:pt x="107837" y="39220"/>
                    <a:pt x="98378" y="48311"/>
                    <a:pt x="86486" y="55064"/>
                  </a:cubicBezTo>
                  <a:close/>
                  <a:moveTo>
                    <a:pt x="60000" y="9350"/>
                  </a:moveTo>
                  <a:lnTo>
                    <a:pt x="60000" y="9350"/>
                  </a:lnTo>
                  <a:cubicBezTo>
                    <a:pt x="79189" y="9350"/>
                    <a:pt x="86486" y="16103"/>
                    <a:pt x="86486" y="18441"/>
                  </a:cubicBezTo>
                  <a:cubicBezTo>
                    <a:pt x="86486" y="20779"/>
                    <a:pt x="79189" y="27532"/>
                    <a:pt x="60000" y="29870"/>
                  </a:cubicBezTo>
                  <a:cubicBezTo>
                    <a:pt x="40810" y="27532"/>
                    <a:pt x="33513" y="20779"/>
                    <a:pt x="33513" y="18441"/>
                  </a:cubicBezTo>
                  <a:cubicBezTo>
                    <a:pt x="33513" y="16103"/>
                    <a:pt x="40810" y="9350"/>
                    <a:pt x="60000" y="9350"/>
                  </a:cubicBezTo>
                  <a:close/>
                  <a:moveTo>
                    <a:pt x="9729" y="23116"/>
                  </a:moveTo>
                  <a:lnTo>
                    <a:pt x="9729" y="23116"/>
                  </a:lnTo>
                  <a:cubicBezTo>
                    <a:pt x="26486" y="23116"/>
                    <a:pt x="26486" y="23116"/>
                    <a:pt x="26486" y="23116"/>
                  </a:cubicBezTo>
                  <a:cubicBezTo>
                    <a:pt x="26486" y="36883"/>
                    <a:pt x="28918" y="48311"/>
                    <a:pt x="33513" y="55064"/>
                  </a:cubicBezTo>
                  <a:cubicBezTo>
                    <a:pt x="21621" y="48311"/>
                    <a:pt x="9729" y="39220"/>
                    <a:pt x="9729" y="231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68550" tIns="34275" rIns="68550" bIns="34275" anchor="ctr" anchorCtr="0">
              <a:noAutofit/>
            </a:bodyPr>
            <a:lstStyle/>
            <a:p>
              <a:endParaRPr sz="27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" name="Shape 580"/>
            <p:cNvSpPr/>
            <p:nvPr/>
          </p:nvSpPr>
          <p:spPr>
            <a:xfrm>
              <a:off x="7962152" y="9679989"/>
              <a:ext cx="1010278" cy="9094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9277" y="40719"/>
                  </a:moveTo>
                  <a:lnTo>
                    <a:pt x="19277" y="40719"/>
                  </a:lnTo>
                  <a:cubicBezTo>
                    <a:pt x="23373" y="36134"/>
                    <a:pt x="27951" y="38561"/>
                    <a:pt x="34216" y="45573"/>
                  </a:cubicBezTo>
                  <a:cubicBezTo>
                    <a:pt x="36385" y="48000"/>
                    <a:pt x="36385" y="45573"/>
                    <a:pt x="36385" y="45573"/>
                  </a:cubicBezTo>
                  <a:cubicBezTo>
                    <a:pt x="38554" y="45573"/>
                    <a:pt x="44819" y="36134"/>
                    <a:pt x="46987" y="36134"/>
                  </a:cubicBezTo>
                  <a:cubicBezTo>
                    <a:pt x="46987" y="36134"/>
                    <a:pt x="46987" y="36134"/>
                    <a:pt x="46987" y="33707"/>
                  </a:cubicBezTo>
                  <a:cubicBezTo>
                    <a:pt x="44819" y="33707"/>
                    <a:pt x="42891" y="31280"/>
                    <a:pt x="42891" y="28853"/>
                  </a:cubicBezTo>
                  <a:cubicBezTo>
                    <a:pt x="32048" y="12134"/>
                    <a:pt x="72530" y="2696"/>
                    <a:pt x="66265" y="2696"/>
                  </a:cubicBezTo>
                  <a:cubicBezTo>
                    <a:pt x="61927" y="0"/>
                    <a:pt x="49156" y="0"/>
                    <a:pt x="46987" y="0"/>
                  </a:cubicBezTo>
                  <a:cubicBezTo>
                    <a:pt x="40722" y="2696"/>
                    <a:pt x="30120" y="9707"/>
                    <a:pt x="25783" y="14561"/>
                  </a:cubicBezTo>
                  <a:cubicBezTo>
                    <a:pt x="19277" y="19415"/>
                    <a:pt x="17349" y="21842"/>
                    <a:pt x="17349" y="21842"/>
                  </a:cubicBezTo>
                  <a:cubicBezTo>
                    <a:pt x="14939" y="24000"/>
                    <a:pt x="17349" y="28853"/>
                    <a:pt x="12771" y="31280"/>
                  </a:cubicBezTo>
                  <a:cubicBezTo>
                    <a:pt x="8674" y="33707"/>
                    <a:pt x="6506" y="31280"/>
                    <a:pt x="4337" y="33707"/>
                  </a:cubicBezTo>
                  <a:cubicBezTo>
                    <a:pt x="4337" y="36134"/>
                    <a:pt x="2168" y="36134"/>
                    <a:pt x="0" y="38561"/>
                  </a:cubicBezTo>
                  <a:lnTo>
                    <a:pt x="0" y="40719"/>
                  </a:lnTo>
                  <a:lnTo>
                    <a:pt x="8674" y="50426"/>
                  </a:lnTo>
                  <a:cubicBezTo>
                    <a:pt x="8674" y="52853"/>
                    <a:pt x="10602" y="52853"/>
                    <a:pt x="12771" y="52853"/>
                  </a:cubicBezTo>
                  <a:cubicBezTo>
                    <a:pt x="12771" y="50426"/>
                    <a:pt x="14939" y="48000"/>
                    <a:pt x="17349" y="48000"/>
                  </a:cubicBezTo>
                  <a:cubicBezTo>
                    <a:pt x="17349" y="48000"/>
                    <a:pt x="17349" y="40719"/>
                    <a:pt x="19277" y="40719"/>
                  </a:cubicBezTo>
                  <a:close/>
                  <a:moveTo>
                    <a:pt x="53493" y="43146"/>
                  </a:moveTo>
                  <a:lnTo>
                    <a:pt x="53493" y="43146"/>
                  </a:lnTo>
                  <a:cubicBezTo>
                    <a:pt x="51325" y="43146"/>
                    <a:pt x="51325" y="43146"/>
                    <a:pt x="51325" y="43146"/>
                  </a:cubicBezTo>
                  <a:cubicBezTo>
                    <a:pt x="42891" y="50426"/>
                    <a:pt x="42891" y="50426"/>
                    <a:pt x="42891" y="50426"/>
                  </a:cubicBezTo>
                  <a:cubicBezTo>
                    <a:pt x="40722" y="52853"/>
                    <a:pt x="40722" y="52853"/>
                    <a:pt x="40722" y="55011"/>
                  </a:cubicBezTo>
                  <a:cubicBezTo>
                    <a:pt x="91807" y="117303"/>
                    <a:pt x="91807" y="117303"/>
                    <a:pt x="91807" y="117303"/>
                  </a:cubicBezTo>
                  <a:cubicBezTo>
                    <a:pt x="91807" y="119730"/>
                    <a:pt x="94216" y="119730"/>
                    <a:pt x="96144" y="117303"/>
                  </a:cubicBezTo>
                  <a:cubicBezTo>
                    <a:pt x="102650" y="112449"/>
                    <a:pt x="102650" y="112449"/>
                    <a:pt x="102650" y="112449"/>
                  </a:cubicBezTo>
                  <a:cubicBezTo>
                    <a:pt x="102650" y="110022"/>
                    <a:pt x="102650" y="107865"/>
                    <a:pt x="102650" y="107865"/>
                  </a:cubicBezTo>
                  <a:lnTo>
                    <a:pt x="53493" y="43146"/>
                  </a:lnTo>
                  <a:close/>
                  <a:moveTo>
                    <a:pt x="119759" y="16988"/>
                  </a:moveTo>
                  <a:lnTo>
                    <a:pt x="119759" y="16988"/>
                  </a:lnTo>
                  <a:cubicBezTo>
                    <a:pt x="117590" y="12134"/>
                    <a:pt x="117590" y="14561"/>
                    <a:pt x="115421" y="14561"/>
                  </a:cubicBezTo>
                  <a:cubicBezTo>
                    <a:pt x="115421" y="16988"/>
                    <a:pt x="111084" y="21842"/>
                    <a:pt x="111084" y="24000"/>
                  </a:cubicBezTo>
                  <a:cubicBezTo>
                    <a:pt x="108915" y="28853"/>
                    <a:pt x="104819" y="33707"/>
                    <a:pt x="98313" y="28853"/>
                  </a:cubicBezTo>
                  <a:cubicBezTo>
                    <a:pt x="91807" y="21842"/>
                    <a:pt x="94216" y="19415"/>
                    <a:pt x="96144" y="16988"/>
                  </a:cubicBezTo>
                  <a:cubicBezTo>
                    <a:pt x="96144" y="14561"/>
                    <a:pt x="100481" y="7550"/>
                    <a:pt x="100481" y="5123"/>
                  </a:cubicBezTo>
                  <a:cubicBezTo>
                    <a:pt x="102650" y="5123"/>
                    <a:pt x="100481" y="2696"/>
                    <a:pt x="98313" y="2696"/>
                  </a:cubicBezTo>
                  <a:cubicBezTo>
                    <a:pt x="96144" y="5123"/>
                    <a:pt x="83373" y="9707"/>
                    <a:pt x="81204" y="19415"/>
                  </a:cubicBezTo>
                  <a:cubicBezTo>
                    <a:pt x="79036" y="26426"/>
                    <a:pt x="83373" y="33707"/>
                    <a:pt x="76867" y="40719"/>
                  </a:cubicBezTo>
                  <a:cubicBezTo>
                    <a:pt x="68433" y="50426"/>
                    <a:pt x="68433" y="50426"/>
                    <a:pt x="68433" y="50426"/>
                  </a:cubicBezTo>
                  <a:cubicBezTo>
                    <a:pt x="76867" y="62292"/>
                    <a:pt x="76867" y="62292"/>
                    <a:pt x="76867" y="62292"/>
                  </a:cubicBezTo>
                  <a:cubicBezTo>
                    <a:pt x="87710" y="50426"/>
                    <a:pt x="87710" y="50426"/>
                    <a:pt x="87710" y="50426"/>
                  </a:cubicBezTo>
                  <a:cubicBezTo>
                    <a:pt x="89638" y="48000"/>
                    <a:pt x="94216" y="45573"/>
                    <a:pt x="98313" y="48000"/>
                  </a:cubicBezTo>
                  <a:cubicBezTo>
                    <a:pt x="108915" y="50426"/>
                    <a:pt x="113253" y="45573"/>
                    <a:pt x="117590" y="38561"/>
                  </a:cubicBezTo>
                  <a:cubicBezTo>
                    <a:pt x="119759" y="31280"/>
                    <a:pt x="119759" y="19415"/>
                    <a:pt x="119759" y="16988"/>
                  </a:cubicBezTo>
                  <a:close/>
                  <a:moveTo>
                    <a:pt x="17349" y="107865"/>
                  </a:moveTo>
                  <a:lnTo>
                    <a:pt x="17349" y="107865"/>
                  </a:lnTo>
                  <a:cubicBezTo>
                    <a:pt x="14939" y="110022"/>
                    <a:pt x="14939" y="112449"/>
                    <a:pt x="17349" y="112449"/>
                  </a:cubicBezTo>
                  <a:cubicBezTo>
                    <a:pt x="21445" y="119730"/>
                    <a:pt x="21445" y="119730"/>
                    <a:pt x="21445" y="119730"/>
                  </a:cubicBezTo>
                  <a:cubicBezTo>
                    <a:pt x="23373" y="119730"/>
                    <a:pt x="25783" y="119730"/>
                    <a:pt x="25783" y="117303"/>
                  </a:cubicBezTo>
                  <a:cubicBezTo>
                    <a:pt x="55662" y="86292"/>
                    <a:pt x="55662" y="86292"/>
                    <a:pt x="55662" y="86292"/>
                  </a:cubicBezTo>
                  <a:cubicBezTo>
                    <a:pt x="46987" y="74157"/>
                    <a:pt x="46987" y="74157"/>
                    <a:pt x="46987" y="74157"/>
                  </a:cubicBezTo>
                  <a:lnTo>
                    <a:pt x="17349" y="10786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68550" tIns="34275" rIns="68550" bIns="34275" anchor="ctr" anchorCtr="0">
              <a:noAutofit/>
            </a:bodyPr>
            <a:lstStyle/>
            <a:p>
              <a:endParaRPr sz="27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5" name="Shape 581"/>
            <p:cNvSpPr/>
            <p:nvPr/>
          </p:nvSpPr>
          <p:spPr>
            <a:xfrm>
              <a:off x="11818284" y="6885936"/>
              <a:ext cx="909251" cy="93836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7865" y="41298"/>
                  </a:moveTo>
                  <a:lnTo>
                    <a:pt x="107865" y="41298"/>
                  </a:lnTo>
                  <a:cubicBezTo>
                    <a:pt x="98157" y="18441"/>
                    <a:pt x="81438" y="0"/>
                    <a:pt x="71730" y="2077"/>
                  </a:cubicBezTo>
                  <a:cubicBezTo>
                    <a:pt x="57438" y="9350"/>
                    <a:pt x="81438" y="36883"/>
                    <a:pt x="9707" y="64415"/>
                  </a:cubicBezTo>
                  <a:cubicBezTo>
                    <a:pt x="2426" y="66753"/>
                    <a:pt x="0" y="75844"/>
                    <a:pt x="2426" y="82857"/>
                  </a:cubicBezTo>
                  <a:cubicBezTo>
                    <a:pt x="4853" y="87532"/>
                    <a:pt x="14292" y="94285"/>
                    <a:pt x="21842" y="92207"/>
                  </a:cubicBezTo>
                  <a:lnTo>
                    <a:pt x="26426" y="89870"/>
                  </a:lnTo>
                  <a:cubicBezTo>
                    <a:pt x="31280" y="96623"/>
                    <a:pt x="36134" y="92207"/>
                    <a:pt x="36134" y="96623"/>
                  </a:cubicBezTo>
                  <a:cubicBezTo>
                    <a:pt x="38561" y="101298"/>
                    <a:pt x="43146" y="110389"/>
                    <a:pt x="43146" y="112727"/>
                  </a:cubicBezTo>
                  <a:cubicBezTo>
                    <a:pt x="45573" y="115064"/>
                    <a:pt x="48000" y="119740"/>
                    <a:pt x="50426" y="117402"/>
                  </a:cubicBezTo>
                  <a:cubicBezTo>
                    <a:pt x="52853" y="117402"/>
                    <a:pt x="62292" y="115064"/>
                    <a:pt x="64719" y="112727"/>
                  </a:cubicBezTo>
                  <a:cubicBezTo>
                    <a:pt x="69303" y="112727"/>
                    <a:pt x="69303" y="110389"/>
                    <a:pt x="67146" y="108051"/>
                  </a:cubicBezTo>
                  <a:cubicBezTo>
                    <a:pt x="67146" y="105974"/>
                    <a:pt x="62292" y="103636"/>
                    <a:pt x="62292" y="101298"/>
                  </a:cubicBezTo>
                  <a:cubicBezTo>
                    <a:pt x="59865" y="98961"/>
                    <a:pt x="57438" y="89870"/>
                    <a:pt x="55011" y="87532"/>
                  </a:cubicBezTo>
                  <a:cubicBezTo>
                    <a:pt x="52853" y="85194"/>
                    <a:pt x="57438" y="80519"/>
                    <a:pt x="62292" y="80519"/>
                  </a:cubicBezTo>
                  <a:cubicBezTo>
                    <a:pt x="95730" y="78441"/>
                    <a:pt x="100584" y="96623"/>
                    <a:pt x="112449" y="92207"/>
                  </a:cubicBezTo>
                  <a:cubicBezTo>
                    <a:pt x="119730" y="89870"/>
                    <a:pt x="119730" y="64415"/>
                    <a:pt x="107865" y="41298"/>
                  </a:cubicBezTo>
                  <a:close/>
                  <a:moveTo>
                    <a:pt x="105168" y="80519"/>
                  </a:moveTo>
                  <a:lnTo>
                    <a:pt x="105168" y="80519"/>
                  </a:lnTo>
                  <a:cubicBezTo>
                    <a:pt x="102741" y="80519"/>
                    <a:pt x="88449" y="71428"/>
                    <a:pt x="81438" y="52987"/>
                  </a:cubicBezTo>
                  <a:cubicBezTo>
                    <a:pt x="74157" y="34545"/>
                    <a:pt x="74157" y="16103"/>
                    <a:pt x="76584" y="16103"/>
                  </a:cubicBezTo>
                  <a:cubicBezTo>
                    <a:pt x="79011" y="16103"/>
                    <a:pt x="90876" y="27532"/>
                    <a:pt x="98157" y="45974"/>
                  </a:cubicBezTo>
                  <a:cubicBezTo>
                    <a:pt x="107865" y="64415"/>
                    <a:pt x="105168" y="78441"/>
                    <a:pt x="105168" y="805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68550" tIns="34275" rIns="68550" bIns="34275" anchor="ctr" anchorCtr="0">
              <a:noAutofit/>
            </a:bodyPr>
            <a:lstStyle/>
            <a:p>
              <a:endParaRPr sz="27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6" name="Shape 582"/>
            <p:cNvSpPr/>
            <p:nvPr/>
          </p:nvSpPr>
          <p:spPr>
            <a:xfrm>
              <a:off x="4162028" y="8427297"/>
              <a:ext cx="923685" cy="94557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3008" y="78181"/>
                  </a:moveTo>
                  <a:lnTo>
                    <a:pt x="73008" y="78181"/>
                  </a:lnTo>
                  <a:cubicBezTo>
                    <a:pt x="73008" y="78181"/>
                    <a:pt x="119734" y="43896"/>
                    <a:pt x="115221" y="6753"/>
                  </a:cubicBezTo>
                  <a:lnTo>
                    <a:pt x="115221" y="4675"/>
                  </a:lnTo>
                  <a:cubicBezTo>
                    <a:pt x="112831" y="4675"/>
                    <a:pt x="112831" y="4675"/>
                    <a:pt x="112831" y="4675"/>
                  </a:cubicBezTo>
                  <a:cubicBezTo>
                    <a:pt x="75398" y="0"/>
                    <a:pt x="42212" y="46233"/>
                    <a:pt x="42212" y="46233"/>
                  </a:cubicBezTo>
                  <a:cubicBezTo>
                    <a:pt x="14070" y="41298"/>
                    <a:pt x="16460" y="48311"/>
                    <a:pt x="2389" y="78181"/>
                  </a:cubicBezTo>
                  <a:cubicBezTo>
                    <a:pt x="0" y="85194"/>
                    <a:pt x="4778" y="85194"/>
                    <a:pt x="9292" y="85194"/>
                  </a:cubicBezTo>
                  <a:cubicBezTo>
                    <a:pt x="14070" y="82857"/>
                    <a:pt x="23362" y="80519"/>
                    <a:pt x="23362" y="80519"/>
                  </a:cubicBezTo>
                  <a:cubicBezTo>
                    <a:pt x="40088" y="96623"/>
                    <a:pt x="40088" y="96623"/>
                    <a:pt x="40088" y="96623"/>
                  </a:cubicBezTo>
                  <a:cubicBezTo>
                    <a:pt x="40088" y="96623"/>
                    <a:pt x="37433" y="105714"/>
                    <a:pt x="35309" y="110389"/>
                  </a:cubicBezTo>
                  <a:cubicBezTo>
                    <a:pt x="32920" y="115064"/>
                    <a:pt x="35309" y="119740"/>
                    <a:pt x="40088" y="117402"/>
                  </a:cubicBezTo>
                  <a:cubicBezTo>
                    <a:pt x="70619" y="103376"/>
                    <a:pt x="77522" y="105714"/>
                    <a:pt x="73008" y="78181"/>
                  </a:cubicBezTo>
                  <a:close/>
                  <a:moveTo>
                    <a:pt x="79911" y="38961"/>
                  </a:moveTo>
                  <a:lnTo>
                    <a:pt x="79911" y="38961"/>
                  </a:lnTo>
                  <a:cubicBezTo>
                    <a:pt x="75398" y="34545"/>
                    <a:pt x="75398" y="29870"/>
                    <a:pt x="79911" y="25194"/>
                  </a:cubicBezTo>
                  <a:cubicBezTo>
                    <a:pt x="84690" y="20779"/>
                    <a:pt x="91592" y="20779"/>
                    <a:pt x="93982" y="25194"/>
                  </a:cubicBezTo>
                  <a:cubicBezTo>
                    <a:pt x="98761" y="29870"/>
                    <a:pt x="98761" y="34545"/>
                    <a:pt x="93982" y="38961"/>
                  </a:cubicBezTo>
                  <a:cubicBezTo>
                    <a:pt x="91592" y="43896"/>
                    <a:pt x="84690" y="43896"/>
                    <a:pt x="79911" y="3896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68550" tIns="34275" rIns="68550" bIns="34275" anchor="ctr" anchorCtr="0">
              <a:noAutofit/>
            </a:bodyPr>
            <a:lstStyle/>
            <a:p>
              <a:endParaRPr sz="27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0" name="文本框 24"/>
          <p:cNvSpPr txBox="1"/>
          <p:nvPr/>
        </p:nvSpPr>
        <p:spPr>
          <a:xfrm>
            <a:off x="5000603" y="4458517"/>
            <a:ext cx="2187956" cy="797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25"/>
              </a:lnSpc>
            </a:pPr>
            <a:r>
              <a:rPr lang="ru-RU" altLang="zh-CN" sz="1600" dirty="0">
                <a:ea typeface="微软雅黑" pitchFamily="34" charset="-122"/>
              </a:rPr>
              <a:t>Раздел 4. Результаты профессиональной деятельности педагогического</a:t>
            </a:r>
          </a:p>
          <a:p>
            <a:pPr algn="ctr">
              <a:lnSpc>
                <a:spcPts val="1125"/>
              </a:lnSpc>
            </a:pPr>
            <a:r>
              <a:rPr lang="ru-RU" altLang="zh-CN" sz="1600" dirty="0">
                <a:ea typeface="微软雅黑" pitchFamily="34" charset="-122"/>
              </a:rPr>
              <a:t>работника.</a:t>
            </a:r>
          </a:p>
        </p:txBody>
      </p:sp>
      <p:sp>
        <p:nvSpPr>
          <p:cNvPr id="21" name="文本框 25"/>
          <p:cNvSpPr txBox="1"/>
          <p:nvPr/>
        </p:nvSpPr>
        <p:spPr>
          <a:xfrm>
            <a:off x="3571041" y="1944657"/>
            <a:ext cx="2187956" cy="668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25"/>
              </a:lnSpc>
            </a:pPr>
            <a:r>
              <a:rPr lang="ru-RU" sz="1600" dirty="0"/>
              <a:t>Раздел 3. Профессиональная деятельность аттестуемого</a:t>
            </a:r>
            <a:endParaRPr lang="ru-RU" altLang="zh-CN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itchFamily="34" charset="-122"/>
            </a:endParaRPr>
          </a:p>
        </p:txBody>
      </p:sp>
      <p:sp>
        <p:nvSpPr>
          <p:cNvPr id="22" name="文本框 26"/>
          <p:cNvSpPr txBox="1"/>
          <p:nvPr/>
        </p:nvSpPr>
        <p:spPr>
          <a:xfrm>
            <a:off x="2108501" y="5021221"/>
            <a:ext cx="218795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25"/>
              </a:lnSpc>
            </a:pPr>
            <a:r>
              <a:rPr lang="ru-RU" sz="1600" dirty="0"/>
              <a:t>Раздел 2. Представление о педагогической профессии и профессиональной миссии.</a:t>
            </a:r>
            <a:endParaRPr lang="ru-RU" altLang="zh-CN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itchFamily="34" charset="-122"/>
            </a:endParaRPr>
          </a:p>
        </p:txBody>
      </p:sp>
      <p:sp>
        <p:nvSpPr>
          <p:cNvPr id="23" name="文本框 27"/>
          <p:cNvSpPr txBox="1"/>
          <p:nvPr/>
        </p:nvSpPr>
        <p:spPr>
          <a:xfrm>
            <a:off x="398850" y="2883259"/>
            <a:ext cx="2772081" cy="393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25"/>
              </a:lnSpc>
            </a:pPr>
            <a:r>
              <a:rPr lang="ru-RU" sz="1600" dirty="0"/>
              <a:t>Раздел 1. Профессиональное образование.</a:t>
            </a:r>
            <a:endParaRPr lang="ru-RU" altLang="zh-CN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itchFamily="34" charset="-122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1575" y="380244"/>
            <a:ext cx="91440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самообследовани</a:t>
            </a:r>
            <a:r>
              <a:rPr lang="ru-RU" b="1" dirty="0" err="1"/>
              <a:t>и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904894" y="2630574"/>
            <a:ext cx="2187956" cy="668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25"/>
              </a:lnSpc>
            </a:pPr>
            <a:r>
              <a:rPr lang="ru-RU" sz="1600" dirty="0"/>
              <a:t>Раздел 5. Перспективы развития профессиональной деятельности.</a:t>
            </a:r>
            <a:endParaRPr lang="ru-RU" altLang="zh-CN" sz="1600" dirty="0">
              <a:ea typeface="微软雅黑" pitchFamily="34" charset="-122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09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 smtClean="0"/>
              <a:t>	Профессиональная задача,</a:t>
            </a:r>
            <a:r>
              <a:rPr lang="ru-RU" dirty="0"/>
              <a:t> </a:t>
            </a:r>
            <a:r>
              <a:rPr lang="ru-RU" dirty="0" smtClean="0"/>
              <a:t>содержание </a:t>
            </a:r>
            <a:r>
              <a:rPr lang="ru-RU" dirty="0"/>
              <a:t>которой основано на реализуемых педагогическим работником </a:t>
            </a:r>
            <a:r>
              <a:rPr lang="ru-RU" dirty="0" smtClean="0"/>
              <a:t>трудовых функциях</a:t>
            </a:r>
            <a:r>
              <a:rPr lang="ru-RU" dirty="0"/>
              <a:t>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2600" dirty="0" smtClean="0"/>
              <a:t>Все </a:t>
            </a:r>
            <a:r>
              <a:rPr lang="ru-RU" sz="2600" dirty="0"/>
              <a:t>аттестационные задания известны аттестуемым заранее и открыты </a:t>
            </a:r>
            <a:r>
              <a:rPr lang="ru-RU" sz="2600" dirty="0" smtClean="0"/>
              <a:t>для выбора </a:t>
            </a:r>
            <a:r>
              <a:rPr lang="ru-RU" sz="2600" dirty="0"/>
              <a:t>на странице «Аттестация педагогов» </a:t>
            </a:r>
            <a:endParaRPr lang="ru-RU" sz="2600" dirty="0" smtClean="0"/>
          </a:p>
          <a:p>
            <a:pPr marL="0" indent="0" algn="just">
              <a:buNone/>
            </a:pPr>
            <a:r>
              <a:rPr lang="ru-RU" sz="2600" dirty="0" smtClean="0"/>
              <a:t>официального </a:t>
            </a:r>
            <a:r>
              <a:rPr lang="ru-RU" sz="2600" dirty="0"/>
              <a:t>сайта Института в </a:t>
            </a:r>
            <a:r>
              <a:rPr lang="ru-RU" sz="2600" dirty="0" smtClean="0"/>
              <a:t>сети Интернет http</a:t>
            </a:r>
            <a:r>
              <a:rPr lang="ru-RU" sz="2600" dirty="0"/>
              <a:t>://www.iro86.ru в разделе «</a:t>
            </a:r>
            <a:r>
              <a:rPr lang="ru-RU" sz="2600" dirty="0" smtClean="0"/>
              <a:t>База аттестационных заданий».</a:t>
            </a:r>
          </a:p>
          <a:p>
            <a:pPr marL="0" indent="0" algn="ctr">
              <a:buNone/>
            </a:pPr>
            <a:r>
              <a:rPr lang="ru-RU" sz="2800" dirty="0"/>
              <a:t>Педагогом </a:t>
            </a:r>
            <a:r>
              <a:rPr lang="ru-RU" sz="2800" b="1" dirty="0"/>
              <a:t>выполняется одно </a:t>
            </a:r>
            <a:r>
              <a:rPr lang="ru-RU" sz="2800" dirty="0"/>
              <a:t>аттестационное задание!</a:t>
            </a:r>
            <a:endParaRPr lang="ru-RU" sz="2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t>12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Аттестационное задание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7678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42107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и форма предоставления документов для аттестации, требования и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667139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kern="1100" dirty="0">
                <a:latin typeface="+mj-lt"/>
                <a:cs typeface="Times New Roman" panose="02020603050405020304" pitchFamily="18" charset="0"/>
              </a:rPr>
              <a:t>1. </a:t>
            </a:r>
            <a:r>
              <a:rPr lang="ru-RU" sz="1600" kern="1100" dirty="0">
                <a:latin typeface="+mj-lt"/>
                <a:cs typeface="Times New Roman" panose="02020603050405020304" pitchFamily="18" charset="0"/>
              </a:rPr>
              <a:t>Наименование архивной папки должно быть следующего формата</a:t>
            </a:r>
          </a:p>
          <a:p>
            <a:pPr marL="0" indent="0">
              <a:buNone/>
            </a:pPr>
            <a:r>
              <a:rPr lang="ru-RU" sz="1600" kern="1100" dirty="0">
                <a:latin typeface="+mj-lt"/>
                <a:cs typeface="Times New Roman" panose="02020603050405020304" pitchFamily="18" charset="0"/>
              </a:rPr>
              <a:t>«</a:t>
            </a:r>
            <a:r>
              <a:rPr lang="ru-RU" sz="1600" kern="1100" dirty="0" err="1">
                <a:latin typeface="+mj-lt"/>
                <a:cs typeface="Times New Roman" panose="02020603050405020304" pitchFamily="18" charset="0"/>
              </a:rPr>
              <a:t>ФамилияИО_Муниципальное</a:t>
            </a:r>
            <a:r>
              <a:rPr lang="ru-RU" sz="1600" kern="1100" dirty="0">
                <a:latin typeface="+mj-lt"/>
                <a:cs typeface="Times New Roman" panose="02020603050405020304" pitchFamily="18" charset="0"/>
              </a:rPr>
              <a:t> образование» (например, «</a:t>
            </a:r>
            <a:r>
              <a:rPr lang="ru-RU" sz="1600" kern="1100" dirty="0" err="1">
                <a:latin typeface="+mj-lt"/>
                <a:cs typeface="Times New Roman" panose="02020603050405020304" pitchFamily="18" charset="0"/>
              </a:rPr>
              <a:t>ПетровАА_Мегион</a:t>
            </a:r>
            <a:r>
              <a:rPr lang="ru-RU" sz="1600" kern="1100" dirty="0">
                <a:latin typeface="+mj-lt"/>
                <a:cs typeface="Times New Roman" panose="02020603050405020304" pitchFamily="18" charset="0"/>
              </a:rPr>
              <a:t>»);</a:t>
            </a:r>
          </a:p>
          <a:p>
            <a:pPr marL="0" indent="0">
              <a:buNone/>
            </a:pPr>
            <a:r>
              <a:rPr lang="ru-RU" sz="1600" kern="1100" dirty="0">
                <a:latin typeface="+mj-lt"/>
                <a:cs typeface="Times New Roman" panose="02020603050405020304" pitchFamily="18" charset="0"/>
              </a:rPr>
              <a:t>2. Максимальный размер архивной папки не должен превышать 15 </a:t>
            </a:r>
            <a:r>
              <a:rPr lang="ru-RU" sz="1600" kern="1100" dirty="0" err="1">
                <a:latin typeface="+mj-lt"/>
                <a:cs typeface="Times New Roman" panose="02020603050405020304" pitchFamily="18" charset="0"/>
              </a:rPr>
              <a:t>мб</a:t>
            </a:r>
            <a:r>
              <a:rPr lang="ru-RU" sz="1600" kern="1100" dirty="0">
                <a:latin typeface="+mj-lt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1600" kern="1100" dirty="0">
                <a:latin typeface="+mj-lt"/>
                <a:cs typeface="Times New Roman" panose="02020603050405020304" pitchFamily="18" charset="0"/>
              </a:rPr>
              <a:t>3. Аттестационные документы должны быть предоставлены не позднее </a:t>
            </a:r>
            <a:r>
              <a:rPr lang="ru-RU" sz="1600" kern="1100" dirty="0" smtClean="0">
                <a:latin typeface="+mj-lt"/>
                <a:cs typeface="Times New Roman" panose="02020603050405020304" pitchFamily="18" charset="0"/>
              </a:rPr>
              <a:t>15 календарных </a:t>
            </a:r>
            <a:r>
              <a:rPr lang="ru-RU" sz="1600" kern="1100" dirty="0">
                <a:latin typeface="+mj-lt"/>
                <a:cs typeface="Times New Roman" panose="02020603050405020304" pitchFamily="18" charset="0"/>
              </a:rPr>
              <a:t>дней с даты регистрации заявления об аттестации. Желательно сдавать </a:t>
            </a:r>
            <a:r>
              <a:rPr lang="ru-RU" sz="1600" kern="1100" dirty="0" smtClean="0">
                <a:latin typeface="+mj-lt"/>
                <a:cs typeface="Times New Roman" panose="02020603050405020304" pitchFamily="18" charset="0"/>
              </a:rPr>
              <a:t>в день </a:t>
            </a:r>
            <a:r>
              <a:rPr lang="ru-RU" sz="1600" kern="1100" dirty="0">
                <a:latin typeface="+mj-lt"/>
                <a:cs typeface="Times New Roman" panose="02020603050405020304" pitchFamily="18" charset="0"/>
              </a:rPr>
              <a:t>регистрации заявления;</a:t>
            </a:r>
          </a:p>
          <a:p>
            <a:pPr marL="0" indent="0">
              <a:buNone/>
            </a:pPr>
            <a:r>
              <a:rPr lang="ru-RU" sz="1600" kern="1100" dirty="0">
                <a:latin typeface="+mj-lt"/>
                <a:cs typeface="Times New Roman" panose="02020603050405020304" pitchFamily="18" charset="0"/>
              </a:rPr>
              <a:t>4. При предоставлении документов по нескольким должностям </a:t>
            </a:r>
            <a:r>
              <a:rPr lang="ru-RU" sz="1600" kern="1100" dirty="0" smtClean="0">
                <a:latin typeface="+mj-lt"/>
                <a:cs typeface="Times New Roman" panose="02020603050405020304" pitchFamily="18" charset="0"/>
              </a:rPr>
              <a:t>подаются отдельные </a:t>
            </a:r>
            <a:r>
              <a:rPr lang="ru-RU" sz="1600" kern="1100" dirty="0">
                <a:latin typeface="+mj-lt"/>
                <a:cs typeface="Times New Roman" panose="02020603050405020304" pitchFamily="18" charset="0"/>
              </a:rPr>
              <a:t>пакеты документов, а в наименование архивных папок вводится </a:t>
            </a:r>
            <a:r>
              <a:rPr lang="ru-RU" sz="1600" kern="1100" dirty="0" smtClean="0">
                <a:latin typeface="+mj-lt"/>
                <a:cs typeface="Times New Roman" panose="02020603050405020304" pitchFamily="18" charset="0"/>
              </a:rPr>
              <a:t>нумерация «</a:t>
            </a:r>
            <a:r>
              <a:rPr lang="ru-RU" sz="1600" kern="1100" dirty="0" err="1" smtClean="0">
                <a:latin typeface="+mj-lt"/>
                <a:cs typeface="Times New Roman" panose="02020603050405020304" pitchFamily="18" charset="0"/>
              </a:rPr>
              <a:t>ФамилияИО_Муниципальное</a:t>
            </a:r>
            <a:r>
              <a:rPr lang="ru-RU" sz="1600" kern="11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1600" kern="1100" dirty="0">
                <a:latin typeface="+mj-lt"/>
                <a:cs typeface="Times New Roman" panose="02020603050405020304" pitchFamily="18" charset="0"/>
              </a:rPr>
              <a:t>образование_1», «</a:t>
            </a:r>
            <a:r>
              <a:rPr lang="ru-RU" sz="1600" kern="1100" dirty="0" err="1" smtClean="0">
                <a:latin typeface="+mj-lt"/>
                <a:cs typeface="Times New Roman" panose="02020603050405020304" pitchFamily="18" charset="0"/>
              </a:rPr>
              <a:t>ФамилияИО_Муниципальное</a:t>
            </a:r>
            <a:r>
              <a:rPr lang="ru-RU" sz="1600" kern="11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1600" kern="1100" dirty="0" smtClean="0">
                <a:latin typeface="+mj-lt"/>
                <a:cs typeface="Times New Roman" panose="02020603050405020304" pitchFamily="18" charset="0"/>
              </a:rPr>
              <a:t>образование_2</a:t>
            </a:r>
            <a:r>
              <a:rPr lang="ru-RU" sz="1600" kern="1100" dirty="0">
                <a:latin typeface="+mj-lt"/>
                <a:cs typeface="Times New Roman" panose="02020603050405020304" pitchFamily="18" charset="0"/>
              </a:rPr>
              <a:t>» и т.д. (например</a:t>
            </a:r>
            <a:r>
              <a:rPr lang="ru-RU" sz="1600" kern="1100" dirty="0" smtClean="0">
                <a:latin typeface="+mj-lt"/>
                <a:cs typeface="Times New Roman" panose="02020603050405020304" pitchFamily="18" charset="0"/>
              </a:rPr>
              <a:t>, «</a:t>
            </a:r>
            <a:r>
              <a:rPr lang="ru-RU" sz="1600" kern="1100" dirty="0">
                <a:latin typeface="+mj-lt"/>
                <a:cs typeface="Times New Roman" panose="02020603050405020304" pitchFamily="18" charset="0"/>
              </a:rPr>
              <a:t>ПетровАА_Мегион_1»);</a:t>
            </a:r>
          </a:p>
          <a:p>
            <a:pPr marL="0" indent="0">
              <a:buNone/>
            </a:pPr>
            <a:r>
              <a:rPr lang="ru-RU" sz="1600" kern="1100" dirty="0">
                <a:latin typeface="+mj-lt"/>
                <a:cs typeface="Times New Roman" panose="02020603050405020304" pitchFamily="18" charset="0"/>
              </a:rPr>
              <a:t>5. Папка аттестационных материалов включает в себя: отчет о </a:t>
            </a:r>
            <a:r>
              <a:rPr lang="ru-RU" sz="1600" kern="1100" dirty="0" err="1" smtClean="0">
                <a:latin typeface="+mj-lt"/>
                <a:cs typeface="Times New Roman" panose="02020603050405020304" pitchFamily="18" charset="0"/>
              </a:rPr>
              <a:t>самообследовании</a:t>
            </a:r>
            <a:r>
              <a:rPr lang="ru-RU" sz="1600" kern="11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1600" kern="1100" dirty="0" smtClean="0">
                <a:latin typeface="+mj-lt"/>
                <a:cs typeface="Times New Roman" panose="02020603050405020304" pitchFamily="18" charset="0"/>
              </a:rPr>
              <a:t>(2 </a:t>
            </a:r>
            <a:r>
              <a:rPr lang="ru-RU" sz="1600" kern="1100" dirty="0">
                <a:latin typeface="+mj-lt"/>
                <a:cs typeface="Times New Roman" panose="02020603050405020304" pitchFamily="18" charset="0"/>
              </a:rPr>
              <a:t>документа), аттестационное задание ИЛИ документ(-ы), подтверждающий право </a:t>
            </a:r>
            <a:r>
              <a:rPr lang="ru-RU" sz="1600" kern="1100" dirty="0" smtClean="0">
                <a:latin typeface="+mj-lt"/>
                <a:cs typeface="Times New Roman" panose="02020603050405020304" pitchFamily="18" charset="0"/>
              </a:rPr>
              <a:t>на упрощенную </a:t>
            </a:r>
            <a:r>
              <a:rPr lang="ru-RU" sz="1600" kern="1100" dirty="0">
                <a:latin typeface="+mj-lt"/>
                <a:cs typeface="Times New Roman" panose="02020603050405020304" pitchFamily="18" charset="0"/>
              </a:rPr>
              <a:t>процедуру аттестации.</a:t>
            </a:r>
          </a:p>
          <a:p>
            <a:pPr marL="0" indent="0">
              <a:buNone/>
            </a:pPr>
            <a:endParaRPr lang="ru-RU" sz="1600" kern="1100" dirty="0" smtClean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kern="1100" dirty="0" smtClean="0">
                <a:latin typeface="+mj-lt"/>
                <a:cs typeface="Times New Roman" panose="02020603050405020304" pitchFamily="18" charset="0"/>
              </a:rPr>
              <a:t>Отчет </a:t>
            </a:r>
            <a:r>
              <a:rPr lang="ru-RU" sz="1600" kern="1100" dirty="0">
                <a:latin typeface="+mj-lt"/>
                <a:cs typeface="Times New Roman" panose="02020603050405020304" pitchFamily="18" charset="0"/>
              </a:rPr>
              <a:t>о </a:t>
            </a:r>
            <a:r>
              <a:rPr lang="ru-RU" sz="1600" kern="1100" dirty="0" err="1">
                <a:latin typeface="+mj-lt"/>
                <a:cs typeface="Times New Roman" panose="02020603050405020304" pitchFamily="18" charset="0"/>
              </a:rPr>
              <a:t>самообследовании</a:t>
            </a:r>
            <a:r>
              <a:rPr lang="ru-RU" sz="1600" kern="1100" dirty="0">
                <a:latin typeface="+mj-lt"/>
                <a:cs typeface="Times New Roman" panose="02020603050405020304" pitchFamily="18" charset="0"/>
              </a:rPr>
              <a:t> предоставляется в виде двух документов:</a:t>
            </a:r>
          </a:p>
          <a:p>
            <a:pPr marL="0" indent="0">
              <a:buNone/>
            </a:pPr>
            <a:r>
              <a:rPr lang="ru-RU" sz="1600" kern="1100" dirty="0">
                <a:latin typeface="+mj-lt"/>
                <a:cs typeface="Times New Roman" panose="02020603050405020304" pitchFamily="18" charset="0"/>
              </a:rPr>
              <a:t>1) скан-копия отчета в формате </a:t>
            </a:r>
            <a:r>
              <a:rPr lang="ru-RU" sz="1600" kern="1100" dirty="0" err="1">
                <a:latin typeface="+mj-lt"/>
                <a:cs typeface="Times New Roman" panose="02020603050405020304" pitchFamily="18" charset="0"/>
              </a:rPr>
              <a:t>pdf</a:t>
            </a:r>
            <a:r>
              <a:rPr lang="ru-RU" sz="1600" kern="1100" dirty="0">
                <a:latin typeface="+mj-lt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1600" kern="1100" dirty="0">
                <a:latin typeface="+mj-lt"/>
                <a:cs typeface="Times New Roman" panose="02020603050405020304" pitchFamily="18" charset="0"/>
              </a:rPr>
              <a:t>2) список ссылок на </a:t>
            </a:r>
            <a:r>
              <a:rPr lang="ru-RU" sz="1600" kern="1100" dirty="0" err="1">
                <a:latin typeface="+mj-lt"/>
                <a:cs typeface="Times New Roman" panose="02020603050405020304" pitchFamily="18" charset="0"/>
              </a:rPr>
              <a:t>web</a:t>
            </a:r>
            <a:r>
              <a:rPr lang="ru-RU" sz="1600" kern="1100" dirty="0">
                <a:latin typeface="+mj-lt"/>
                <a:cs typeface="Times New Roman" panose="02020603050405020304" pitchFamily="18" charset="0"/>
              </a:rPr>
              <a:t>-страницы, указанные в отчете в формате </a:t>
            </a:r>
            <a:r>
              <a:rPr lang="ru-RU" sz="1600" kern="1100" dirty="0" err="1">
                <a:latin typeface="+mj-lt"/>
                <a:cs typeface="Times New Roman" panose="02020603050405020304" pitchFamily="18" charset="0"/>
              </a:rPr>
              <a:t>Microsoft</a:t>
            </a:r>
            <a:r>
              <a:rPr lang="ru-RU" sz="1600" kern="11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1600" kern="1100" dirty="0" err="1">
                <a:latin typeface="+mj-lt"/>
                <a:cs typeface="Times New Roman" panose="02020603050405020304" pitchFamily="18" charset="0"/>
              </a:rPr>
              <a:t>Word</a:t>
            </a:r>
            <a:endParaRPr lang="ru-RU" sz="1600" kern="11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kern="1100" dirty="0">
                <a:latin typeface="+mj-lt"/>
                <a:cs typeface="Times New Roman" panose="02020603050405020304" pitchFamily="18" charset="0"/>
              </a:rPr>
              <a:t>(doc, </a:t>
            </a:r>
            <a:r>
              <a:rPr lang="en-US" sz="1600" kern="1100" dirty="0" err="1">
                <a:latin typeface="+mj-lt"/>
                <a:cs typeface="Times New Roman" panose="02020603050405020304" pitchFamily="18" charset="0"/>
              </a:rPr>
              <a:t>docx</a:t>
            </a:r>
            <a:r>
              <a:rPr lang="en-US" sz="1600" kern="1100" dirty="0">
                <a:latin typeface="+mj-lt"/>
                <a:cs typeface="Times New Roman" panose="02020603050405020304" pitchFamily="18" charset="0"/>
              </a:rPr>
              <a:t>).</a:t>
            </a:r>
            <a:endParaRPr lang="ru-RU" sz="1600" kern="11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98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и ограничения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отчету о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самообследовании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715293"/>
            <a:ext cx="86868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/>
              <a:t>1</a:t>
            </a:r>
            <a:r>
              <a:rPr lang="ru-RU" sz="1600" dirty="0"/>
              <a:t>) наименование отчета в формате «</a:t>
            </a:r>
            <a:r>
              <a:rPr lang="ru-RU" sz="1600" dirty="0" err="1"/>
              <a:t>ФамилияИО_отчет</a:t>
            </a:r>
            <a:r>
              <a:rPr lang="ru-RU" sz="1600" dirty="0"/>
              <a:t>» (например</a:t>
            </a:r>
            <a:r>
              <a:rPr lang="ru-RU" sz="1600" dirty="0" smtClean="0"/>
              <a:t>, «</a:t>
            </a:r>
            <a:r>
              <a:rPr lang="ru-RU" sz="1600" dirty="0" err="1"/>
              <a:t>ПетровАА_отчет</a:t>
            </a:r>
            <a:r>
              <a:rPr lang="ru-RU" sz="1600" dirty="0"/>
              <a:t>»);</a:t>
            </a:r>
          </a:p>
          <a:p>
            <a:pPr marL="0" indent="0">
              <a:buNone/>
            </a:pPr>
            <a:r>
              <a:rPr lang="ru-RU" sz="1600" dirty="0"/>
              <a:t>2) объем отчета – до 5 страниц формата А4 (шрифт </a:t>
            </a:r>
            <a:r>
              <a:rPr lang="ru-RU" sz="1600" dirty="0" err="1"/>
              <a:t>Times</a:t>
            </a:r>
            <a:r>
              <a:rPr lang="ru-RU" sz="1600" dirty="0"/>
              <a:t> </a:t>
            </a:r>
            <a:r>
              <a:rPr lang="ru-RU" sz="1600" dirty="0" err="1"/>
              <a:t>New</a:t>
            </a:r>
            <a:r>
              <a:rPr lang="ru-RU" sz="1600" dirty="0"/>
              <a:t> </a:t>
            </a:r>
            <a:r>
              <a:rPr lang="ru-RU" sz="1600" dirty="0" err="1"/>
              <a:t>Roman</a:t>
            </a:r>
            <a:r>
              <a:rPr lang="ru-RU" sz="1600" dirty="0"/>
              <a:t>, 14 </a:t>
            </a:r>
            <a:r>
              <a:rPr lang="ru-RU" sz="1600" dirty="0" smtClean="0"/>
              <a:t>кегль, одинарный </a:t>
            </a:r>
            <a:r>
              <a:rPr lang="ru-RU" sz="1600" dirty="0"/>
              <a:t>интервал), отчет может содержать приложение объемом также не более </a:t>
            </a:r>
            <a:r>
              <a:rPr lang="ru-RU" sz="1600" dirty="0" smtClean="0"/>
              <a:t>5 страниц; </a:t>
            </a:r>
          </a:p>
          <a:p>
            <a:pPr marL="0" indent="0">
              <a:buNone/>
            </a:pPr>
            <a:r>
              <a:rPr lang="ru-RU" sz="1600" dirty="0" smtClean="0"/>
              <a:t>3</a:t>
            </a:r>
            <a:r>
              <a:rPr lang="ru-RU" sz="1600" dirty="0"/>
              <a:t>) структура отчета должна соответствовать требованиям приказа </a:t>
            </a:r>
            <a:r>
              <a:rPr lang="ru-RU" sz="1600" dirty="0" smtClean="0"/>
              <a:t>Департамента образования </a:t>
            </a:r>
            <a:r>
              <a:rPr lang="ru-RU" sz="1600" dirty="0"/>
              <a:t>и молодежной политики Ханты-Мансийского автономного округа – Югры </a:t>
            </a:r>
            <a:r>
              <a:rPr lang="ru-RU" sz="1600" dirty="0" smtClean="0"/>
              <a:t>от 25 </a:t>
            </a:r>
            <a:r>
              <a:rPr lang="ru-RU" sz="1600" dirty="0"/>
              <a:t>августа 2014 года № 1110;</a:t>
            </a:r>
          </a:p>
          <a:p>
            <a:pPr marL="0" indent="0">
              <a:buNone/>
            </a:pPr>
            <a:r>
              <a:rPr lang="ru-RU" sz="1600" dirty="0"/>
              <a:t>4) ссылки на </a:t>
            </a:r>
            <a:r>
              <a:rPr lang="ru-RU" sz="1600" dirty="0" err="1"/>
              <a:t>web</a:t>
            </a:r>
            <a:r>
              <a:rPr lang="ru-RU" sz="1600" dirty="0"/>
              <a:t>-страницы в отчете указываются либо полностью, либо в </a:t>
            </a:r>
            <a:r>
              <a:rPr lang="ru-RU" sz="1600" dirty="0" smtClean="0"/>
              <a:t>виде отсылки </a:t>
            </a:r>
            <a:r>
              <a:rPr lang="ru-RU" sz="1600" dirty="0"/>
              <a:t>на номер в документе «список ссылок на </a:t>
            </a:r>
            <a:r>
              <a:rPr lang="ru-RU" sz="1600" dirty="0" err="1"/>
              <a:t>web</a:t>
            </a:r>
            <a:r>
              <a:rPr lang="ru-RU" sz="1600" dirty="0"/>
              <a:t>-страницы» (например, [2]);</a:t>
            </a:r>
          </a:p>
          <a:p>
            <a:pPr marL="0" indent="0">
              <a:buNone/>
            </a:pPr>
            <a:r>
              <a:rPr lang="ru-RU" sz="1600" dirty="0"/>
              <a:t>5) отчет о </a:t>
            </a:r>
            <a:r>
              <a:rPr lang="ru-RU" sz="1600" dirty="0" err="1"/>
              <a:t>самообследовании</a:t>
            </a:r>
            <a:r>
              <a:rPr lang="ru-RU" sz="1600" dirty="0"/>
              <a:t> подписывается педагогом (сложилась </a:t>
            </a:r>
            <a:r>
              <a:rPr lang="ru-RU" sz="1600" dirty="0" smtClean="0"/>
              <a:t>общепринятая практика</a:t>
            </a:r>
            <a:r>
              <a:rPr lang="ru-RU" sz="1600" dirty="0"/>
              <a:t>, что отчет подписывается также руководителем образовательной </a:t>
            </a:r>
            <a:r>
              <a:rPr lang="ru-RU" sz="1600" dirty="0" smtClean="0"/>
              <a:t>организации, но </a:t>
            </a:r>
            <a:r>
              <a:rPr lang="ru-RU" sz="1600" dirty="0"/>
              <a:t>нормативно данное правило нигде не закреплено);</a:t>
            </a:r>
          </a:p>
          <a:p>
            <a:pPr marL="0" indent="0">
              <a:buNone/>
            </a:pPr>
            <a:r>
              <a:rPr lang="ru-RU" sz="1600" dirty="0"/>
              <a:t>6) сканирование отчета о </a:t>
            </a:r>
            <a:r>
              <a:rPr lang="ru-RU" sz="1600" dirty="0" err="1"/>
              <a:t>самообследовании</a:t>
            </a:r>
            <a:r>
              <a:rPr lang="ru-RU" sz="1600" dirty="0"/>
              <a:t> должно быть выполнено </a:t>
            </a:r>
            <a:r>
              <a:rPr lang="ru-RU" sz="1600" dirty="0" smtClean="0"/>
              <a:t>с разрешением </a:t>
            </a:r>
            <a:r>
              <a:rPr lang="ru-RU" sz="1600" dirty="0"/>
              <a:t>не менее 75 </a:t>
            </a:r>
            <a:r>
              <a:rPr lang="ru-RU" sz="1600" dirty="0" err="1"/>
              <a:t>dpi</a:t>
            </a:r>
            <a:r>
              <a:rPr lang="ru-RU" sz="1600" dirty="0"/>
              <a:t>;</a:t>
            </a:r>
          </a:p>
          <a:p>
            <a:pPr marL="0" indent="0">
              <a:buNone/>
            </a:pPr>
            <a:r>
              <a:rPr lang="ru-RU" sz="1600" dirty="0"/>
              <a:t>7) отсканированный текст отчета в электронной копии документа должен </a:t>
            </a:r>
            <a:r>
              <a:rPr lang="ru-RU" sz="1600" dirty="0" smtClean="0"/>
              <a:t>быть читаемым</a:t>
            </a:r>
            <a:r>
              <a:rPr lang="ru-RU" sz="1600" dirty="0"/>
              <a:t>;</a:t>
            </a:r>
          </a:p>
          <a:p>
            <a:pPr marL="0" indent="0">
              <a:buNone/>
            </a:pPr>
            <a:r>
              <a:rPr lang="ru-RU" sz="1600" dirty="0"/>
              <a:t>8) наименование списка ссылок на </a:t>
            </a:r>
            <a:r>
              <a:rPr lang="ru-RU" sz="1600" dirty="0" err="1"/>
              <a:t>web</a:t>
            </a:r>
            <a:r>
              <a:rPr lang="ru-RU" sz="1600" dirty="0"/>
              <a:t>-страницы «</a:t>
            </a:r>
            <a:r>
              <a:rPr lang="ru-RU" sz="1600" dirty="0" err="1"/>
              <a:t>ФамилияИО_ссылки</a:t>
            </a:r>
            <a:r>
              <a:rPr lang="ru-RU" sz="1600" dirty="0" smtClean="0"/>
              <a:t>» (</a:t>
            </a:r>
            <a:r>
              <a:rPr lang="ru-RU" sz="1600" dirty="0"/>
              <a:t>например, «</a:t>
            </a:r>
            <a:r>
              <a:rPr lang="ru-RU" sz="1600" dirty="0" err="1"/>
              <a:t>ПетровАА_ссылки</a:t>
            </a:r>
            <a:r>
              <a:rPr lang="ru-RU" sz="1600" dirty="0"/>
              <a:t>»);</a:t>
            </a:r>
          </a:p>
          <a:p>
            <a:pPr marL="0" indent="0">
              <a:buNone/>
            </a:pPr>
            <a:r>
              <a:rPr lang="ru-RU" sz="1600" dirty="0"/>
              <a:t>9) документ «список ссылок на </a:t>
            </a:r>
            <a:r>
              <a:rPr lang="ru-RU" sz="1600" dirty="0" err="1"/>
              <a:t>web</a:t>
            </a:r>
            <a:r>
              <a:rPr lang="ru-RU" sz="1600" dirty="0"/>
              <a:t>-страницы» оформляется в формате </a:t>
            </a:r>
            <a:r>
              <a:rPr lang="ru-RU" sz="1600" dirty="0" smtClean="0"/>
              <a:t>А4 (шрифт </a:t>
            </a:r>
            <a:r>
              <a:rPr lang="ru-RU" sz="1600" dirty="0" err="1"/>
              <a:t>Times</a:t>
            </a:r>
            <a:r>
              <a:rPr lang="ru-RU" sz="1600" dirty="0"/>
              <a:t> </a:t>
            </a:r>
            <a:r>
              <a:rPr lang="ru-RU" sz="1600" dirty="0" err="1"/>
              <a:t>New</a:t>
            </a:r>
            <a:r>
              <a:rPr lang="ru-RU" sz="1600" dirty="0"/>
              <a:t> </a:t>
            </a:r>
            <a:r>
              <a:rPr lang="ru-RU" sz="1600" dirty="0" err="1"/>
              <a:t>Roman</a:t>
            </a:r>
            <a:r>
              <a:rPr lang="ru-RU" sz="1600" dirty="0"/>
              <a:t>, 14 кегль, одинарный интервал) с нумерацией </a:t>
            </a:r>
            <a:r>
              <a:rPr lang="ru-RU" sz="1600" dirty="0" smtClean="0"/>
              <a:t>арабскими цифрами</a:t>
            </a:r>
            <a:r>
              <a:rPr lang="ru-RU" sz="1600" dirty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19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и ограничения к аттестационному заданию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30387"/>
            <a:ext cx="8229600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) наименование задания в формате «</a:t>
            </a:r>
            <a:r>
              <a:rPr lang="ru-RU" dirty="0" err="1"/>
              <a:t>ФамилияИО_задание</a:t>
            </a:r>
            <a:r>
              <a:rPr lang="ru-RU" dirty="0"/>
              <a:t>» (например</a:t>
            </a:r>
            <a:r>
              <a:rPr lang="ru-RU" dirty="0" smtClean="0"/>
              <a:t>, «</a:t>
            </a:r>
            <a:r>
              <a:rPr lang="ru-RU" dirty="0" err="1"/>
              <a:t>ПетровАА_задание</a:t>
            </a:r>
            <a:r>
              <a:rPr lang="ru-RU" dirty="0"/>
              <a:t>»);</a:t>
            </a:r>
          </a:p>
          <a:p>
            <a:pPr marL="0" indent="0">
              <a:buNone/>
            </a:pPr>
            <a:r>
              <a:rPr lang="ru-RU" dirty="0"/>
              <a:t>2) бланк аттестационного задания размещен на официальном сайте АУ «</a:t>
            </a:r>
            <a:r>
              <a:rPr lang="ru-RU" dirty="0" smtClean="0"/>
              <a:t>Институт развития </a:t>
            </a:r>
            <a:r>
              <a:rPr lang="ru-RU" dirty="0"/>
              <a:t>образования» (http://www.iro86.ru) – раздел «Аттестация педагогов» – </a:t>
            </a:r>
            <a:r>
              <a:rPr lang="ru-RU" dirty="0" smtClean="0"/>
              <a:t>подраздел «Информационно-методические </a:t>
            </a:r>
            <a:r>
              <a:rPr lang="ru-RU" dirty="0"/>
              <a:t>материалы» – страница «Бланк </a:t>
            </a:r>
            <a:r>
              <a:rPr lang="ru-RU" dirty="0" smtClean="0"/>
              <a:t>аттестационного задания</a:t>
            </a:r>
            <a:r>
              <a:rPr lang="ru-RU" dirty="0"/>
              <a:t>»;</a:t>
            </a:r>
          </a:p>
          <a:p>
            <a:pPr marL="0" indent="0">
              <a:buNone/>
            </a:pPr>
            <a:r>
              <a:rPr lang="ru-RU" dirty="0"/>
              <a:t>3) аттестационное задание выполняется педагогом в текстовой форме, </a:t>
            </a:r>
            <a:r>
              <a:rPr lang="ru-RU" dirty="0" smtClean="0"/>
              <a:t>имеет объем </a:t>
            </a:r>
            <a:r>
              <a:rPr lang="ru-RU" dirty="0"/>
              <a:t>до 10 страниц формата А4 (шрифт </a:t>
            </a:r>
            <a:r>
              <a:rPr lang="ru-RU" dirty="0" err="1"/>
              <a:t>Times</a:t>
            </a:r>
            <a:r>
              <a:rPr lang="ru-RU" dirty="0"/>
              <a:t> </a:t>
            </a:r>
            <a:r>
              <a:rPr lang="ru-RU" dirty="0" err="1"/>
              <a:t>New</a:t>
            </a:r>
            <a:r>
              <a:rPr lang="ru-RU" dirty="0"/>
              <a:t> </a:t>
            </a:r>
            <a:r>
              <a:rPr lang="ru-RU" dirty="0" err="1"/>
              <a:t>Roman</a:t>
            </a:r>
            <a:r>
              <a:rPr lang="ru-RU" dirty="0"/>
              <a:t>, 14 кегль, </a:t>
            </a:r>
            <a:r>
              <a:rPr lang="ru-RU" dirty="0" smtClean="0"/>
              <a:t>одинарный интервал</a:t>
            </a:r>
            <a:r>
              <a:rPr lang="ru-RU" dirty="0"/>
              <a:t>);</a:t>
            </a:r>
          </a:p>
          <a:p>
            <a:pPr marL="0" indent="0">
              <a:buNone/>
            </a:pPr>
            <a:r>
              <a:rPr lang="ru-RU" dirty="0"/>
              <a:t>4) аттестационные задания размещены и открыты для выбора на сайте </a:t>
            </a:r>
            <a:r>
              <a:rPr lang="ru-RU" dirty="0" smtClean="0"/>
              <a:t>АУ «Институт </a:t>
            </a:r>
            <a:r>
              <a:rPr lang="ru-RU" dirty="0"/>
              <a:t>развития образования» – раздел «Аттестация педагогов» – подраздел «</a:t>
            </a:r>
            <a:r>
              <a:rPr lang="ru-RU" dirty="0" smtClean="0"/>
              <a:t>База аттестационных </a:t>
            </a:r>
            <a:r>
              <a:rPr lang="ru-RU" dirty="0"/>
              <a:t>заданий»;</a:t>
            </a:r>
          </a:p>
          <a:p>
            <a:pPr marL="0" indent="0">
              <a:buNone/>
            </a:pPr>
            <a:r>
              <a:rPr lang="ru-RU" dirty="0"/>
              <a:t>5) аттестационное задание подписывается педагогом;</a:t>
            </a:r>
          </a:p>
          <a:p>
            <a:pPr marL="0" indent="0">
              <a:buNone/>
            </a:pPr>
            <a:r>
              <a:rPr lang="ru-RU" dirty="0"/>
              <a:t>6) сканирование аттестационного задания должно быть выполнено с </a:t>
            </a:r>
            <a:r>
              <a:rPr lang="ru-RU" dirty="0" smtClean="0"/>
              <a:t>разрешением не </a:t>
            </a:r>
            <a:r>
              <a:rPr lang="ru-RU" dirty="0"/>
              <a:t>менее 75 </a:t>
            </a:r>
            <a:r>
              <a:rPr lang="en-US" dirty="0"/>
              <a:t>dpi;</a:t>
            </a:r>
          </a:p>
          <a:p>
            <a:pPr marL="0" indent="0">
              <a:buNone/>
            </a:pPr>
            <a:r>
              <a:rPr lang="ru-RU" dirty="0"/>
              <a:t>7) отсканированный текст аттестационного задания в электронной </a:t>
            </a:r>
            <a:r>
              <a:rPr lang="ru-RU" dirty="0" smtClean="0"/>
              <a:t>копии документа </a:t>
            </a:r>
            <a:r>
              <a:rPr lang="ru-RU" dirty="0"/>
              <a:t>должен быть читаемым;</a:t>
            </a:r>
          </a:p>
          <a:p>
            <a:pPr marL="0" indent="0">
              <a:buNone/>
            </a:pPr>
            <a:r>
              <a:rPr lang="ru-RU" dirty="0"/>
              <a:t>8) аттестационное задание предоставляется в виде скан-копии в формате </a:t>
            </a:r>
            <a:r>
              <a:rPr lang="ru-RU" dirty="0" err="1"/>
              <a:t>pdf</a:t>
            </a:r>
            <a:r>
              <a:rPr lang="ru-RU" dirty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335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и ограничения к документу(-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подтверждающему(-им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право на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упрощенную процедуру аттестации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9285" y="2012949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) документы предоставляются скан-копией в формате </a:t>
            </a:r>
            <a:r>
              <a:rPr lang="ru-RU" dirty="0" err="1"/>
              <a:t>pdf</a:t>
            </a:r>
            <a:r>
              <a:rPr lang="ru-RU" dirty="0"/>
              <a:t> или </a:t>
            </a:r>
            <a:r>
              <a:rPr lang="ru-RU" dirty="0" err="1"/>
              <a:t>tif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2) наименование документа в формате «</a:t>
            </a:r>
            <a:r>
              <a:rPr lang="ru-RU" dirty="0" err="1"/>
              <a:t>ФамилияИО_документ</a:t>
            </a:r>
            <a:r>
              <a:rPr lang="ru-RU" dirty="0"/>
              <a:t>» (например</a:t>
            </a:r>
            <a:r>
              <a:rPr lang="ru-RU" dirty="0" smtClean="0"/>
              <a:t>, «</a:t>
            </a:r>
            <a:r>
              <a:rPr lang="ru-RU" dirty="0" err="1"/>
              <a:t>ПетровАА_документ</a:t>
            </a:r>
            <a:r>
              <a:rPr lang="ru-RU" dirty="0" smtClean="0"/>
              <a:t>»);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3) копия документа заверяется сотрудником отдела кадров («копия верна») </a:t>
            </a:r>
            <a:r>
              <a:rPr lang="ru-RU" dirty="0" smtClean="0"/>
              <a:t>и печатью </a:t>
            </a:r>
            <a:r>
              <a:rPr lang="ru-RU" dirty="0"/>
              <a:t>организации.</a:t>
            </a:r>
          </a:p>
          <a:p>
            <a:pPr marL="0" indent="0">
              <a:buNone/>
            </a:pPr>
            <a:r>
              <a:rPr lang="ru-RU" dirty="0"/>
              <a:t>4) сканирование отчета документа должно быть выполнено с разрешением </a:t>
            </a:r>
            <a:r>
              <a:rPr lang="ru-RU" dirty="0" smtClean="0"/>
              <a:t>не менее </a:t>
            </a:r>
            <a:r>
              <a:rPr lang="ru-RU" dirty="0"/>
              <a:t>75 </a:t>
            </a:r>
            <a:r>
              <a:rPr lang="en-US" dirty="0"/>
              <a:t>dpi;</a:t>
            </a:r>
          </a:p>
          <a:p>
            <a:pPr marL="0" indent="0">
              <a:buNone/>
            </a:pPr>
            <a:r>
              <a:rPr lang="ru-RU" dirty="0"/>
              <a:t>5) отсканированный текст документа в электронной копии должен </a:t>
            </a:r>
            <a:r>
              <a:rPr lang="ru-RU" dirty="0" smtClean="0"/>
              <a:t>быть читаемым</a:t>
            </a:r>
            <a:r>
              <a:rPr lang="ru-RU" dirty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40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4925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сдаче документов по полной процедуре аттестации Ваша папка будет выглядеть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013" t="21887" r="38635" b="34339"/>
          <a:stretch/>
        </p:blipFill>
        <p:spPr>
          <a:xfrm>
            <a:off x="228600" y="1600200"/>
            <a:ext cx="8499230" cy="46482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04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проведения аттестации: оценка профессиональной деятельности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277" t="22882" r="33900" b="20870"/>
          <a:stretch/>
        </p:blipFill>
        <p:spPr>
          <a:xfrm>
            <a:off x="304800" y="1447800"/>
            <a:ext cx="8382000" cy="50292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635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4210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аттестации педагогических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1752600"/>
            <a:ext cx="87630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 smtClean="0"/>
              <a:t>	</a:t>
            </a:r>
            <a:r>
              <a:rPr lang="ru-RU" sz="2000" dirty="0" smtClean="0">
                <a:solidFill>
                  <a:srgbClr val="7030A0"/>
                </a:solidFill>
              </a:rPr>
              <a:t>Решение</a:t>
            </a:r>
            <a:r>
              <a:rPr lang="ru-RU" sz="2000" dirty="0" smtClean="0"/>
              <a:t> </a:t>
            </a:r>
            <a:r>
              <a:rPr lang="ru-RU" sz="2000" dirty="0"/>
              <a:t>аттестационной </a:t>
            </a:r>
            <a:r>
              <a:rPr lang="ru-RU" sz="2000" dirty="0" smtClean="0"/>
              <a:t>комиссии </a:t>
            </a:r>
            <a:r>
              <a:rPr lang="ru-RU" sz="2000" dirty="0" smtClean="0">
                <a:solidFill>
                  <a:srgbClr val="7030A0"/>
                </a:solidFill>
              </a:rPr>
              <a:t>оформляется протоколом</a:t>
            </a:r>
            <a:r>
              <a:rPr lang="ru-RU" sz="2000" dirty="0" smtClean="0"/>
              <a:t>, </a:t>
            </a:r>
            <a:r>
              <a:rPr lang="ru-RU" sz="2000" dirty="0"/>
              <a:t>который вступает </a:t>
            </a:r>
            <a:r>
              <a:rPr lang="ru-RU" sz="2000" dirty="0" smtClean="0"/>
              <a:t>в силу </a:t>
            </a:r>
            <a:r>
              <a:rPr lang="ru-RU" sz="2000" dirty="0"/>
              <a:t>со дня подписания председателем, заместителем председателя, секретарем и </a:t>
            </a:r>
            <a:r>
              <a:rPr lang="ru-RU" sz="2000" dirty="0" smtClean="0"/>
              <a:t>членами аттестационной </a:t>
            </a:r>
            <a:r>
              <a:rPr lang="ru-RU" sz="2000" dirty="0"/>
              <a:t>комиссии, принимавшими участие в </a:t>
            </a:r>
            <a:r>
              <a:rPr lang="ru-RU" sz="2000" dirty="0" smtClean="0"/>
              <a:t>голосовании.</a:t>
            </a:r>
          </a:p>
          <a:p>
            <a:pPr marL="0" indent="0">
              <a:buNone/>
            </a:pPr>
            <a:endParaRPr lang="ru-RU" sz="900" dirty="0" smtClean="0"/>
          </a:p>
          <a:p>
            <a:pPr marL="0" indent="0" algn="just">
              <a:buNone/>
            </a:pPr>
            <a:r>
              <a:rPr lang="ru-RU" sz="2000" dirty="0" smtClean="0"/>
              <a:t>	На </a:t>
            </a:r>
            <a:r>
              <a:rPr lang="ru-RU" sz="2000" dirty="0"/>
              <a:t>основании решения аттестационной комиссии о </a:t>
            </a:r>
            <a:r>
              <a:rPr lang="ru-RU" sz="2000" dirty="0" smtClean="0"/>
              <a:t>результатах аттестации </a:t>
            </a:r>
            <a:r>
              <a:rPr lang="ru-RU" sz="2000" dirty="0"/>
              <a:t>педагогических работников,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в течение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15 календарных дней издается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приказ</a:t>
            </a:r>
            <a:r>
              <a:rPr lang="ru-RU" sz="2000" dirty="0" smtClean="0"/>
              <a:t> об </a:t>
            </a:r>
            <a:r>
              <a:rPr lang="ru-RU" sz="2000" dirty="0"/>
              <a:t>установлении педагогическим работникам со дня вынесения </a:t>
            </a:r>
            <a:r>
              <a:rPr lang="ru-RU" sz="2000" dirty="0" smtClean="0"/>
              <a:t>решения аттестационной </a:t>
            </a:r>
            <a:r>
              <a:rPr lang="ru-RU" sz="2000" dirty="0"/>
              <a:t>комиссией первой или высшей квалификационной </a:t>
            </a:r>
            <a:r>
              <a:rPr lang="ru-RU" sz="2000" dirty="0" smtClean="0"/>
              <a:t>категории.</a:t>
            </a:r>
          </a:p>
          <a:p>
            <a:pPr marL="0" indent="0">
              <a:buNone/>
            </a:pPr>
            <a:endParaRPr lang="ru-RU" sz="1050" dirty="0" smtClean="0"/>
          </a:p>
          <a:p>
            <a:pPr marL="0" indent="0" algn="just">
              <a:buNone/>
            </a:pPr>
            <a:r>
              <a:rPr lang="ru-RU" sz="2000" dirty="0"/>
              <a:t>	</a:t>
            </a:r>
            <a:r>
              <a:rPr lang="ru-RU" sz="2000" dirty="0" smtClean="0"/>
              <a:t>По </a:t>
            </a:r>
            <a:r>
              <a:rPr lang="ru-RU" sz="2000" dirty="0"/>
              <a:t>итогам аттестации на основании приказа Департамента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руководитель ОО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издает приказ об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оплате труда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педагога согласно установленной категории</a:t>
            </a:r>
            <a:r>
              <a:rPr lang="ru-RU" sz="2000" dirty="0"/>
              <a:t> </a:t>
            </a:r>
            <a:r>
              <a:rPr lang="ru-RU" sz="2000" dirty="0" smtClean="0"/>
              <a:t>и производит </a:t>
            </a:r>
            <a:r>
              <a:rPr lang="ru-RU" sz="2000" dirty="0"/>
              <a:t>соответствующую </a:t>
            </a:r>
            <a:r>
              <a:rPr lang="ru-RU" sz="2000" dirty="0" smtClean="0"/>
              <a:t>запись в </a:t>
            </a:r>
            <a:r>
              <a:rPr lang="ru-RU" sz="2000" dirty="0"/>
              <a:t>трудовой книжке.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430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«аттестация»?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	В </a:t>
            </a:r>
            <a:r>
              <a:rPr lang="ru-RU" dirty="0"/>
              <a:t>общем смысле под аттестацией (</a:t>
            </a:r>
            <a:r>
              <a:rPr lang="ru-RU" i="1" dirty="0"/>
              <a:t>лат. </a:t>
            </a:r>
            <a:r>
              <a:rPr lang="ru-RU" i="1" dirty="0" err="1"/>
              <a:t>Attestatio</a:t>
            </a:r>
            <a:r>
              <a:rPr lang="ru-RU" i="1" dirty="0"/>
              <a:t> – свидетельство</a:t>
            </a:r>
            <a:r>
              <a:rPr lang="ru-RU" dirty="0"/>
              <a:t>) подразумевается </a:t>
            </a:r>
            <a:r>
              <a:rPr lang="ru-RU" b="1" dirty="0"/>
              <a:t>проверка и подтверждение </a:t>
            </a:r>
            <a:r>
              <a:rPr lang="ru-RU" dirty="0"/>
              <a:t>компетентным органом </a:t>
            </a:r>
            <a:r>
              <a:rPr lang="ru-RU" b="1" dirty="0"/>
              <a:t>готовности</a:t>
            </a:r>
            <a:r>
              <a:rPr lang="ru-RU" dirty="0"/>
              <a:t> работника </a:t>
            </a:r>
            <a:r>
              <a:rPr lang="ru-RU" b="1" dirty="0"/>
              <a:t>к исполнению трудовых функций</a:t>
            </a:r>
            <a:r>
              <a:rPr lang="ru-RU" dirty="0"/>
              <a:t> определенного содержания и уровня сложности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 	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Аттестация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педагогических работников – это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комплексная оценка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уровня квалификации, педагогического профессионализма и продуктивности деятельности.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6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образовательной организации как место для размещения сведений о педагогическом работнике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367" r="17801" b="49492"/>
          <a:stretch/>
        </p:blipFill>
        <p:spPr>
          <a:xfrm>
            <a:off x="533400" y="2057400"/>
            <a:ext cx="8031134" cy="3810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92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1563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Типичные ошибки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38250" y="6119336"/>
            <a:ext cx="7924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https://drive.google.com/drive/folders/1R37_2-aULSD-71YxC1NYTtliiK_P--Cq</a:t>
            </a:r>
            <a:endParaRPr lang="ru-RU" dirty="0" smtClean="0"/>
          </a:p>
          <a:p>
            <a:endParaRPr lang="ru-RU" sz="24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26250" t="21852" r="25000" b="18889"/>
          <a:stretch/>
        </p:blipFill>
        <p:spPr>
          <a:xfrm>
            <a:off x="533400" y="1158630"/>
            <a:ext cx="8153400" cy="4960706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0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-19050"/>
            <a:ext cx="9144000" cy="922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Типичные ошибки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0833" t="16667" r="28750" b="24815"/>
          <a:stretch/>
        </p:blipFill>
        <p:spPr>
          <a:xfrm>
            <a:off x="762000" y="903056"/>
            <a:ext cx="7696200" cy="5479526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00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помощь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аттестующимся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 txBox="1">
            <a:spLocks noGrp="1"/>
          </p:cNvSpPr>
          <p:nvPr>
            <p:ph idx="1"/>
          </p:nvPr>
        </p:nvSpPr>
        <p:spPr>
          <a:xfrm>
            <a:off x="533400" y="3048000"/>
            <a:ext cx="8229600" cy="152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https://drive.google.com/drive/folders/1R37_2-aULSD-71YxC1NYTtliiK_P--Cq</a:t>
            </a:r>
            <a:endParaRPr lang="ru-RU" dirty="0" smtClean="0"/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4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6047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документы, регламентирующие порядок аттестации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hlinkClick r:id="rId2"/>
              </a:rPr>
              <a:t>Федеральный </a:t>
            </a:r>
            <a:r>
              <a:rPr lang="ru-RU" dirty="0">
                <a:hlinkClick r:id="rId2"/>
              </a:rPr>
              <a:t>закон об образовании в Российской Федерации</a:t>
            </a:r>
            <a:endParaRPr lang="ru-RU" dirty="0"/>
          </a:p>
          <a:p>
            <a:r>
              <a:rPr lang="ru-RU" dirty="0"/>
              <a:t>​</a:t>
            </a:r>
            <a:r>
              <a:rPr lang="ru-RU" dirty="0">
                <a:hlinkClick r:id="rId3"/>
              </a:rPr>
              <a:t>Министерство здравоохранения и социального развития РФ приказ от 26 августа 2010 г. № 761н "Об утверждении единого квалификационного справочника должностей руководителей, специалистов и служащих, раздел "Квалификационные характеристики должностей работников образования"</a:t>
            </a:r>
            <a:endParaRPr lang="ru-RU" dirty="0"/>
          </a:p>
          <a:p>
            <a:r>
              <a:rPr lang="ru-RU" u="sng" dirty="0">
                <a:hlinkClick r:id="rId4"/>
              </a:rPr>
              <a:t>​Приказ </a:t>
            </a:r>
            <a:r>
              <a:rPr lang="ru-RU" u="sng" dirty="0" err="1">
                <a:hlinkClick r:id="rId4"/>
              </a:rPr>
              <a:t>Минобрнауки</a:t>
            </a:r>
            <a:r>
              <a:rPr lang="ru-RU" u="sng" dirty="0">
                <a:hlinkClick r:id="rId4"/>
              </a:rPr>
              <a:t> России от 07.04.2014 № 276 "Об утверждении Порядка проведения аттестации педагогических работников организаций, осуществляющих образовательную деятельность"</a:t>
            </a:r>
            <a:endParaRPr lang="ru-RU" dirty="0"/>
          </a:p>
          <a:p>
            <a:pPr algn="just"/>
            <a:r>
              <a:rPr lang="ru-RU" dirty="0">
                <a:hlinkClick r:id="rId5"/>
              </a:rPr>
              <a:t>​ПРОФЕССИОНАЛЬНЫЙ СТАНДАРТ Педагог (педагогическая деятельность в дошкольном, начальном общем, основном общем, среднем общем образовании) (воспитатель, учитель)</a:t>
            </a:r>
            <a:endParaRPr lang="ru-RU" dirty="0"/>
          </a:p>
          <a:p>
            <a:r>
              <a:rPr lang="ru-RU" dirty="0"/>
              <a:t>​​</a:t>
            </a:r>
            <a:r>
              <a:rPr lang="ru-RU" dirty="0">
                <a:hlinkClick r:id="rId6"/>
              </a:rPr>
              <a:t>Разъяснения по применению Порядка проведения аттестации педагогических работников организаций, осуществляющих образовательную деятельность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7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 документы, регламентирующие порядок аттестации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114800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>
                <a:hlinkClick r:id="rId2"/>
              </a:rPr>
              <a:t>​​​</a:t>
            </a:r>
            <a:r>
              <a:rPr lang="ru-RU" dirty="0">
                <a:hlinkClick r:id="rId2"/>
              </a:rPr>
              <a:t>Концепция экспертизы профессиональной деятельности учителя</a:t>
            </a:r>
            <a:endParaRPr lang="ru-RU" dirty="0"/>
          </a:p>
          <a:p>
            <a:r>
              <a:rPr lang="ru-RU" dirty="0">
                <a:hlinkClick r:id="rId3"/>
              </a:rPr>
              <a:t>Положение о порядке и форме предоставления документов для аттестации</a:t>
            </a:r>
            <a:endParaRPr lang="ru-RU" dirty="0"/>
          </a:p>
          <a:p>
            <a:r>
              <a:rPr lang="ru-RU" dirty="0">
                <a:hlinkClick r:id="rId4"/>
              </a:rPr>
              <a:t>Приказ </a:t>
            </a:r>
            <a:r>
              <a:rPr lang="ru-RU" dirty="0" err="1">
                <a:hlinkClick r:id="rId4"/>
              </a:rPr>
              <a:t>ДОиМП</a:t>
            </a:r>
            <a:r>
              <a:rPr lang="ru-RU" dirty="0">
                <a:hlinkClick r:id="rId4"/>
              </a:rPr>
              <a:t> ХМАО-Югры от 21.05.2016 №828 «Об аттестации педагогических работников организаций, осуществляющих образовательную деятельность на территории ХМАО-Югры и признании утратившими силу некоторых приказов Департамента образования и молодежной политики ХМАО-Югры»</a:t>
            </a:r>
            <a:endParaRPr lang="ru-RU" dirty="0"/>
          </a:p>
          <a:p>
            <a:r>
              <a:rPr lang="ru-RU" dirty="0">
                <a:hlinkClick r:id="rId5"/>
              </a:rPr>
              <a:t>Приказ от 26.01.2017 №113 «О внесении изменений в приложения к приказу Департамента образования и молодежной политики ХМАО-Югры от 21.05.2016 №828   «Об аттестации педагогических работников организаций, осуществляющих образовательную деятельность на территории ХМАО-Югры и признании утратившими силу некоторых приказов Департамента образования и молодежной политики ХМАО-Югры»</a:t>
            </a:r>
            <a:endParaRPr lang="ru-RU" dirty="0"/>
          </a:p>
          <a:p>
            <a:r>
              <a:rPr lang="ru-RU" u="sng" dirty="0">
                <a:hlinkClick r:id="rId6"/>
              </a:rPr>
              <a:t>Приказ </a:t>
            </a:r>
            <a:r>
              <a:rPr lang="ru-RU" u="sng" dirty="0" err="1">
                <a:hlinkClick r:id="rId6"/>
              </a:rPr>
              <a:t>ДОиМП</a:t>
            </a:r>
            <a:r>
              <a:rPr lang="ru-RU" u="sng" dirty="0">
                <a:hlinkClick r:id="rId6"/>
              </a:rPr>
              <a:t> ХМАО-Югры от 26.01.2018 №64 «О внесении изменений в приложения к приказу  Департамента образования и молодежной политики ХМАО-Югры от 21.05.2016 №828   «Об аттестации педагогических работников организаций, осуществляющих образовательную деятельность на территории ХМАО-Югры и признании утратившими силу некоторых приказов Департамента образования и молодежной политики ХМАО-Югры»</a:t>
            </a:r>
            <a:endParaRPr lang="ru-RU" dirty="0"/>
          </a:p>
          <a:p>
            <a:r>
              <a:rPr lang="ru-RU" dirty="0" smtClean="0">
                <a:hlinkClick r:id="rId7"/>
              </a:rPr>
              <a:t>Приказ </a:t>
            </a:r>
            <a:r>
              <a:rPr lang="ru-RU" dirty="0" err="1">
                <a:hlinkClick r:id="rId7"/>
              </a:rPr>
              <a:t>ДОиМП</a:t>
            </a:r>
            <a:r>
              <a:rPr lang="ru-RU" dirty="0">
                <a:hlinkClick r:id="rId7"/>
              </a:rPr>
              <a:t> ХМАО-Югры от 18.11.2018 №1505 "О внесении изменений в приложение к приказу Департамента образования и молодежной политики ХМАО-Югры от 27.12.2017 года №1939 "Об утверждении графика заседаний аттестационной комиссии Департамента образования и молодежной политики автономного округа-Югры в 2018 году"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9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191000"/>
            <a:ext cx="73152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1295400"/>
            <a:ext cx="8077200" cy="2490166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Лежит дорога к счастью через труд. 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Пути иные к счастью не ведут.</a:t>
            </a:r>
          </a:p>
          <a:p>
            <a:pPr marL="0" indent="0" algn="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Шукур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Балхи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(персидско-таджикский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 X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века)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Rectangle 5"/>
          <p:cNvSpPr/>
          <p:nvPr/>
        </p:nvSpPr>
        <p:spPr>
          <a:xfrm>
            <a:off x="1605896" y="5334000"/>
            <a:ext cx="62511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Кузьминская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Оксана Михайловна, 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заместитель директора по УВР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МБОУ СОШ №22 имени Г.Ф. Пономарева, 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lom2008@list.ru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22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81534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какой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аттестация педагогических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2590801"/>
            <a:ext cx="8458200" cy="3886200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ru-RU" dirty="0" smtClean="0"/>
              <a:t>с целью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подтверждения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соответствия </a:t>
            </a:r>
            <a:r>
              <a:rPr lang="ru-RU" dirty="0"/>
              <a:t>педагогических работников занимаемым ими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должностям</a:t>
            </a:r>
            <a:r>
              <a:rPr lang="ru-RU" dirty="0"/>
              <a:t> на основе оценки их профессиональной </a:t>
            </a:r>
            <a:r>
              <a:rPr lang="ru-RU" dirty="0" smtClean="0"/>
              <a:t>деятельности;</a:t>
            </a:r>
          </a:p>
          <a:p>
            <a:pPr algn="just">
              <a:buFontTx/>
              <a:buChar char="-"/>
            </a:pPr>
            <a:r>
              <a:rPr lang="ru-RU" dirty="0" smtClean="0"/>
              <a:t>и </a:t>
            </a:r>
            <a:r>
              <a:rPr lang="ru-RU" dirty="0"/>
              <a:t>по желанию педагогических работников в целях </a:t>
            </a:r>
            <a:r>
              <a:rPr lang="ru-RU" dirty="0">
                <a:solidFill>
                  <a:srgbClr val="7030A0"/>
                </a:solidFill>
              </a:rPr>
              <a:t>установления квалификационной категории</a:t>
            </a:r>
            <a:r>
              <a:rPr lang="ru-RU" dirty="0" smtClean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35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848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аттестации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828800"/>
            <a:ext cx="8686800" cy="3581400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rgbClr val="7030A0"/>
                </a:solidFill>
              </a:rPr>
              <a:t>стимулирование</a:t>
            </a:r>
            <a:r>
              <a:rPr lang="ru-RU" sz="2000" dirty="0" smtClean="0"/>
              <a:t> </a:t>
            </a:r>
            <a:r>
              <a:rPr lang="ru-RU" sz="2000" dirty="0"/>
              <a:t>целенаправленного, непрерывного повышения уровня квалификации педагогических работников, их методологической культуры, </a:t>
            </a:r>
            <a:r>
              <a:rPr lang="ru-RU" sz="2000" dirty="0">
                <a:solidFill>
                  <a:srgbClr val="7030A0"/>
                </a:solidFill>
              </a:rPr>
              <a:t>профессионального и личностного роста</a:t>
            </a:r>
            <a:r>
              <a:rPr lang="ru-RU" sz="2000" dirty="0"/>
              <a:t>; </a:t>
            </a:r>
            <a:endParaRPr lang="ru-RU" sz="2000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определение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необходимости повышения квалификации </a:t>
            </a:r>
            <a:r>
              <a:rPr lang="ru-RU" sz="2000" dirty="0"/>
              <a:t>педагогических работников; </a:t>
            </a:r>
            <a:endParaRPr lang="ru-RU" sz="2000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повышение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эффективности и качества </a:t>
            </a:r>
            <a:r>
              <a:rPr lang="ru-RU" sz="2000" dirty="0"/>
              <a:t>педагогической деятельности; </a:t>
            </a:r>
            <a:endParaRPr lang="ru-RU" sz="2000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rgbClr val="7030A0"/>
                </a:solidFill>
              </a:rPr>
              <a:t>выявление </a:t>
            </a:r>
            <a:r>
              <a:rPr lang="ru-RU" sz="2000" dirty="0">
                <a:solidFill>
                  <a:srgbClr val="7030A0"/>
                </a:solidFill>
              </a:rPr>
              <a:t>перспектив </a:t>
            </a:r>
            <a:r>
              <a:rPr lang="ru-RU" sz="2000" dirty="0"/>
              <a:t>использования потенциальных возможностей педагогических работников</a:t>
            </a:r>
            <a:r>
              <a:rPr lang="ru-RU" sz="2000" dirty="0" smtClean="0"/>
              <a:t>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учет 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требований </a:t>
            </a:r>
            <a:r>
              <a:rPr lang="ru-RU" sz="2000" dirty="0"/>
              <a:t>федеральных государственных образовательных стандартов к кадровым условиям реализации образовательных программ при формировании кадрового состава организаций; </a:t>
            </a:r>
            <a:endParaRPr lang="ru-RU" sz="2000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обеспечение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дифференциации размеров оплаты труда </a:t>
            </a:r>
            <a:r>
              <a:rPr lang="ru-RU" sz="2000" dirty="0"/>
              <a:t>педагогических работников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4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009" y="68580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аттестации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2642" y="1981200"/>
            <a:ext cx="8229600" cy="3200400"/>
          </a:xfrm>
        </p:spPr>
        <p:txBody>
          <a:bodyPr>
            <a:normAutofit fontScale="92500"/>
          </a:bodyPr>
          <a:lstStyle/>
          <a:p>
            <a:pPr marL="514350" indent="-514350" algn="just">
              <a:buAutoNum type="arabicParenR"/>
            </a:pPr>
            <a:r>
              <a:rPr lang="ru-RU" b="1" dirty="0" smtClean="0"/>
              <a:t>подтверждение </a:t>
            </a:r>
            <a:r>
              <a:rPr lang="ru-RU" b="1" dirty="0"/>
              <a:t>соответствия </a:t>
            </a:r>
            <a:r>
              <a:rPr lang="ru-RU" dirty="0"/>
              <a:t>педагогических работников занимаемым ими должностям;</a:t>
            </a:r>
            <a:br>
              <a:rPr lang="ru-RU" dirty="0"/>
            </a:br>
            <a:endParaRPr lang="ru-RU" dirty="0" smtClean="0"/>
          </a:p>
          <a:p>
            <a:pPr marL="514350" indent="-514350" algn="just">
              <a:buAutoNum type="arabicParenR"/>
            </a:pPr>
            <a:r>
              <a:rPr lang="ru-RU" b="1" dirty="0" smtClean="0"/>
              <a:t>установление </a:t>
            </a:r>
            <a:r>
              <a:rPr lang="ru-RU" b="1" dirty="0"/>
              <a:t>первой или высшей </a:t>
            </a:r>
            <a:r>
              <a:rPr lang="ru-RU" dirty="0"/>
              <a:t>квалификационной </a:t>
            </a:r>
            <a:r>
              <a:rPr lang="ru-RU" dirty="0" smtClean="0"/>
              <a:t>категории (по желанию педагога).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9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0111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Подтверждение </a:t>
            </a:r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соответствия</a:t>
            </a:r>
            <a:endParaRPr lang="ru-RU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4754563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6400" dirty="0" smtClean="0"/>
              <a:t>п.2. Проведение </a:t>
            </a:r>
            <a:r>
              <a:rPr lang="ru-RU" sz="6400" dirty="0"/>
              <a:t>аттестации педагогических работников в целях подтверждения соответствия педагогических работников занимаемым ими должностям осуществляется один раз в пять лет на основе оценки их профессиональной деятельности аттестационными комиссиями, самостоятельно формируемыми организациями, осуществляющими образовательную </a:t>
            </a:r>
            <a:r>
              <a:rPr lang="ru-RU" sz="6400" dirty="0" smtClean="0"/>
              <a:t>деятельность. </a:t>
            </a:r>
          </a:p>
          <a:p>
            <a:pPr marL="0" indent="0" algn="r">
              <a:buNone/>
            </a:pPr>
            <a:r>
              <a:rPr lang="ru-RU" sz="6400" i="1" dirty="0" smtClean="0"/>
              <a:t>Федеральный закон </a:t>
            </a:r>
            <a:r>
              <a:rPr lang="ru-RU" sz="6400" i="1" dirty="0"/>
              <a:t>от 29.12.2012 №273-ФЗ (ст.49) </a:t>
            </a:r>
            <a:br>
              <a:rPr lang="ru-RU" sz="6400" i="1" dirty="0"/>
            </a:br>
            <a:r>
              <a:rPr lang="ru-RU" sz="6400" i="1" dirty="0"/>
              <a:t>«Об образовании в Российской Федерации</a:t>
            </a:r>
            <a:r>
              <a:rPr lang="ru-RU" sz="6400" i="1" dirty="0" smtClean="0"/>
              <a:t>»</a:t>
            </a:r>
          </a:p>
          <a:p>
            <a:pPr marL="0" indent="0" algn="r">
              <a:buNone/>
            </a:pPr>
            <a:endParaRPr lang="ru-RU" sz="3600" i="1" dirty="0"/>
          </a:p>
          <a:p>
            <a:pPr marL="0" indent="0" algn="just">
              <a:buNone/>
            </a:pPr>
            <a:r>
              <a:rPr lang="ru-RU" sz="5600" dirty="0"/>
              <a:t>10. Для проведения аттестации на каждого педагогического работника </a:t>
            </a:r>
            <a:r>
              <a:rPr lang="ru-RU" sz="5600" b="1" dirty="0"/>
              <a:t>работодатель вносит </a:t>
            </a:r>
            <a:r>
              <a:rPr lang="ru-RU" sz="5600" dirty="0"/>
              <a:t>в аттестационную комиссию организации </a:t>
            </a:r>
            <a:r>
              <a:rPr lang="ru-RU" sz="5600" b="1" dirty="0"/>
              <a:t>представление</a:t>
            </a:r>
            <a:r>
              <a:rPr lang="ru-RU" sz="5600" dirty="0"/>
              <a:t>. </a:t>
            </a:r>
            <a:endParaRPr lang="ru-RU" sz="5600" dirty="0" smtClean="0"/>
          </a:p>
          <a:p>
            <a:pPr marL="0" indent="0" algn="just">
              <a:buNone/>
            </a:pPr>
            <a:r>
              <a:rPr lang="ru-RU" sz="5600" dirty="0" smtClean="0"/>
              <a:t>11</a:t>
            </a:r>
            <a:r>
              <a:rPr lang="ru-RU" sz="5600" dirty="0"/>
              <a:t>. В представлении содержатся следующие сведения о педагогическом работнике: а) фамилия, имя, отчество (при наличии); б) наименование должности на дату проведения аттестации; в) дата заключения по этой должности трудового договора; г) уровень образования и (или) квалификации по специальности или направлению подготовки; д) информация о получении дополнительного профессионального образования по профилю педагогической деятельности; е) результаты предыдущих аттестаций (в случае их проведения); ж) мотивированная всесторонняя и объективная оценка профессиональных, деловых качеств, результатов профессиональной деятельности педагогического работника по выполнению трудовых обязанностей, возложенных на него трудовым договором</a:t>
            </a:r>
            <a:r>
              <a:rPr lang="ru-RU" sz="5600" dirty="0" smtClean="0"/>
              <a:t>.</a:t>
            </a:r>
          </a:p>
          <a:p>
            <a:pPr marL="0" indent="0" algn="just">
              <a:buNone/>
            </a:pPr>
            <a:r>
              <a:rPr lang="ru-RU" sz="5600" dirty="0" smtClean="0"/>
              <a:t>12</a:t>
            </a:r>
            <a:r>
              <a:rPr lang="ru-RU" sz="5600" dirty="0"/>
              <a:t>. Работодатель знакомит педагогического работника с представлением под роспись не позднее чем за 30 календарных дней до дня проведения аттестации. После ознакомления с представлением педагогический работник по желанию может представить в аттестационную комиссию организации дополнительные сведения, характеризующие его профессиональную деятельность за период с даты предыдущей аттестации (при первичной аттестации - с даты поступления на работу). При отказе педагогического работника от ознакомления с представлением составляется акт, который подписывается работодателем и лицами (не менее двух), в присутствии которых составлен акт. </a:t>
            </a:r>
            <a:endParaRPr lang="ru-RU" sz="5600" dirty="0" smtClean="0"/>
          </a:p>
          <a:p>
            <a:pPr marL="0" indent="0" algn="just">
              <a:buNone/>
            </a:pPr>
            <a:r>
              <a:rPr lang="ru-RU" sz="5600" dirty="0" smtClean="0"/>
              <a:t>13</a:t>
            </a:r>
            <a:r>
              <a:rPr lang="ru-RU" sz="5600" dirty="0"/>
              <a:t>. Аттестация проводится на заседании аттестационной комиссии организации с участием педагогического работника.</a:t>
            </a:r>
            <a:endParaRPr lang="ru-RU" sz="5600" dirty="0" smtClean="0"/>
          </a:p>
          <a:p>
            <a:pPr marL="0" indent="0" algn="r">
              <a:buNone/>
            </a:pPr>
            <a:r>
              <a:rPr lang="ru-RU" sz="5600" i="1" dirty="0" smtClean="0"/>
              <a:t>Приказ </a:t>
            </a:r>
            <a:r>
              <a:rPr lang="ru-RU" sz="5600" i="1" dirty="0"/>
              <a:t>Министерства образования и науки Российской Федерации от 07.04.2014 №276 </a:t>
            </a:r>
            <a:r>
              <a:rPr lang="ru-RU" sz="5600" i="1" dirty="0" smtClean="0"/>
              <a:t>«</a:t>
            </a:r>
            <a:r>
              <a:rPr lang="ru-RU" sz="5600" i="1" dirty="0"/>
              <a:t>Об утверждении порядка проведения аттестации </a:t>
            </a:r>
            <a:r>
              <a:rPr lang="ru-RU" sz="5600" i="1" dirty="0" smtClean="0"/>
              <a:t>педагогических </a:t>
            </a:r>
            <a:r>
              <a:rPr lang="ru-RU" sz="5600" i="1" dirty="0"/>
              <a:t>работников организаций, осуществляющих образовательную деятельность»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2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установления  </a:t>
            </a:r>
            <a:b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квалификационной категории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34878493"/>
              </p:ext>
            </p:extLst>
          </p:nvPr>
        </p:nvGraphicFramePr>
        <p:xfrm>
          <a:off x="533400" y="1219200"/>
          <a:ext cx="77724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57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установления  </a:t>
            </a:r>
            <a:b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высшей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квалификационной категории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75560669"/>
              </p:ext>
            </p:extLst>
          </p:nvPr>
        </p:nvGraphicFramePr>
        <p:xfrm>
          <a:off x="609600" y="1371600"/>
          <a:ext cx="77724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76600" y="3505200"/>
            <a:ext cx="2209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200" dirty="0">
                <a:solidFill>
                  <a:schemeClr val="bg1"/>
                </a:solidFill>
              </a:rPr>
              <a:t>личный вклад в повышение качества образования, совершенствование методов обучения и воспитания и продуктивного использования новых образовательных технологий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24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121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Информационно-методическая поддержка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7500" t="11482" r="18333" b="15926"/>
          <a:stretch/>
        </p:blipFill>
        <p:spPr>
          <a:xfrm>
            <a:off x="627320" y="1562986"/>
            <a:ext cx="8364279" cy="4970388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1427</Words>
  <Application>Microsoft Office PowerPoint</Application>
  <PresentationFormat>Экран (4:3)</PresentationFormat>
  <Paragraphs>157</Paragraphs>
  <Slides>26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微软雅黑</vt:lpstr>
      <vt:lpstr>Arial</vt:lpstr>
      <vt:lpstr>Calibri</vt:lpstr>
      <vt:lpstr>Lato</vt:lpstr>
      <vt:lpstr>Roboto</vt:lpstr>
      <vt:lpstr>Times New Roman</vt:lpstr>
      <vt:lpstr>Wingdings</vt:lpstr>
      <vt:lpstr>Office Theme</vt:lpstr>
      <vt:lpstr>Презентация PowerPoint</vt:lpstr>
      <vt:lpstr>Что такое «аттестация»?</vt:lpstr>
      <vt:lpstr>С какой целью проводится аттестация педагогических работников ?</vt:lpstr>
      <vt:lpstr>Основные задачи проведения аттестации </vt:lpstr>
      <vt:lpstr>Формы аттестации</vt:lpstr>
      <vt:lpstr>Подтверждение соответствия</vt:lpstr>
      <vt:lpstr>Критерии установления   первой квалификационной категории</vt:lpstr>
      <vt:lpstr>Критерии установления   высшей квалификационной категории</vt:lpstr>
      <vt:lpstr>Информационно-методическая поддержка</vt:lpstr>
      <vt:lpstr>Процедура проведения аттестации: подготовительный этап</vt:lpstr>
      <vt:lpstr>Отчет о самообследовании</vt:lpstr>
      <vt:lpstr>Аттестационное задание</vt:lpstr>
      <vt:lpstr>Порядок и форма предоставления документов для аттестации, требования и ограничения</vt:lpstr>
      <vt:lpstr>Требования и ограничения  к отчету о самообследовании:</vt:lpstr>
      <vt:lpstr>Требования и ограничения к аттестационному заданию:</vt:lpstr>
      <vt:lpstr>Требования и ограничения к документу(-ам), подтверждающему(-им) право на упрощенную процедуру аттестации:</vt:lpstr>
      <vt:lpstr>При сдаче документов по полной процедуре аттестации Ваша папка будет выглядеть так:</vt:lpstr>
      <vt:lpstr>Процедура проведения аттестации: оценка профессиональной деятельности</vt:lpstr>
      <vt:lpstr>Результаты аттестации педагогических работников</vt:lpstr>
      <vt:lpstr>Сайт образовательной организации как место для размещения сведений о педагогическом работнике</vt:lpstr>
      <vt:lpstr>Презентация PowerPoint</vt:lpstr>
      <vt:lpstr>Презентация PowerPoint</vt:lpstr>
      <vt:lpstr>В помощь аттестующимся </vt:lpstr>
      <vt:lpstr>Федеральные документы, регламентирующие порядок аттестации </vt:lpstr>
      <vt:lpstr>Региональные документы, регламентирующие порядок аттестации </vt:lpstr>
      <vt:lpstr>Спасибо за внимание!</vt:lpstr>
    </vt:vector>
  </TitlesOfParts>
  <Company>Fairmont Raffles Hotels International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pmarkasian</dc:creator>
  <cp:lastModifiedBy>KEGE</cp:lastModifiedBy>
  <cp:revision>37</cp:revision>
  <dcterms:created xsi:type="dcterms:W3CDTF">2014-08-29T18:35:37Z</dcterms:created>
  <dcterms:modified xsi:type="dcterms:W3CDTF">2023-03-02T07:29:47Z</dcterms:modified>
</cp:coreProperties>
</file>