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4"/>
  </p:notesMasterIdLst>
  <p:sldIdLst>
    <p:sldId id="319" r:id="rId2"/>
    <p:sldId id="327" r:id="rId3"/>
    <p:sldId id="322" r:id="rId4"/>
    <p:sldId id="328" r:id="rId5"/>
    <p:sldId id="329" r:id="rId6"/>
    <p:sldId id="320" r:id="rId7"/>
    <p:sldId id="330" r:id="rId8"/>
    <p:sldId id="321" r:id="rId9"/>
    <p:sldId id="323" r:id="rId10"/>
    <p:sldId id="324" r:id="rId11"/>
    <p:sldId id="331" r:id="rId12"/>
    <p:sldId id="306" r:id="rId13"/>
    <p:sldId id="304" r:id="rId14"/>
    <p:sldId id="346" r:id="rId15"/>
    <p:sldId id="317" r:id="rId16"/>
    <p:sldId id="316" r:id="rId17"/>
    <p:sldId id="333" r:id="rId18"/>
    <p:sldId id="335" r:id="rId19"/>
    <p:sldId id="334" r:id="rId20"/>
    <p:sldId id="336" r:id="rId21"/>
    <p:sldId id="337" r:id="rId22"/>
    <p:sldId id="339" r:id="rId23"/>
    <p:sldId id="340" r:id="rId24"/>
    <p:sldId id="338" r:id="rId25"/>
    <p:sldId id="347" r:id="rId26"/>
    <p:sldId id="349" r:id="rId27"/>
    <p:sldId id="342" r:id="rId28"/>
    <p:sldId id="341" r:id="rId29"/>
    <p:sldId id="343" r:id="rId30"/>
    <p:sldId id="344" r:id="rId31"/>
    <p:sldId id="345" r:id="rId32"/>
    <p:sldId id="34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1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5640F-B77F-4240-B831-05E8DDCBAD1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85611-0FEC-4742-BF4D-A1601BB22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36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611-0FEC-4742-BF4D-A1601BB2211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4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611-0FEC-4742-BF4D-A1601BB2211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6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85611-0FEC-4742-BF4D-A1601BB2211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61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61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0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1580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33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2753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82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00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0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5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1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9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26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7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0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4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7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A3156-0065-44D0-A199-BC5F9B012A5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6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zonova.1967w@mail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88777-361A-4DD2-9899-6F05766FB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710267"/>
            <a:ext cx="6912767" cy="1096899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tx1"/>
                </a:solidFill>
              </a:rPr>
              <a:t>     </a:t>
            </a:r>
            <a:r>
              <a:rPr lang="ru-RU" sz="3600" b="1" dirty="0">
                <a:solidFill>
                  <a:schemeClr val="tx1"/>
                </a:solidFill>
              </a:rPr>
              <a:t>РЕШЕНИЕ ЗАДАНИЙ  ОГЭ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              ПО БИОЛОГИИ 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825729-7030-4703-9E51-600CE37CA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6321724" cy="1096899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ЗОНОВА  НАТАЛЬЯ  БОРИСОВНА, </a:t>
            </a:r>
          </a:p>
          <a:p>
            <a:r>
              <a:rPr lang="ru-RU" b="1" dirty="0">
                <a:solidFill>
                  <a:schemeClr val="tx2"/>
                </a:solidFill>
              </a:rPr>
              <a:t>УЧИТЕЛЬ БИОЛОГИИ ВЫСШЕЙ КАТЕГОРИИ</a:t>
            </a:r>
          </a:p>
          <a:p>
            <a:r>
              <a:rPr lang="ru-RU" b="1" dirty="0">
                <a:solidFill>
                  <a:schemeClr val="tx2"/>
                </a:solidFill>
              </a:rPr>
              <a:t>«СУРГУТСКАЯ  ТЕХНОЛОГИЧЕСКАЯ  ШКОЛА»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09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E3937CA-BC84-4E74-A485-10434C752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718" y="1131994"/>
            <a:ext cx="7547714" cy="510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8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Составляем меню, с учётом  условий задачи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861175"/>
              </p:ext>
            </p:extLst>
          </p:nvPr>
        </p:nvGraphicFramePr>
        <p:xfrm>
          <a:off x="251522" y="980729"/>
          <a:ext cx="8136903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452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Калорийность блюд/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ккал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</a:t>
                      </a: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БЖУ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525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1.Чикен Фреш Мак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Маффин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39/33/41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230700"/>
                  </a:ext>
                </a:extLst>
              </a:tr>
              <a:tr h="430292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Омлет с ветчиной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21/14/35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231037"/>
                  </a:ext>
                </a:extLst>
              </a:tr>
              <a:tr h="774525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Маленькая порция картофеля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3/12/29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900268"/>
                  </a:ext>
                </a:extLst>
              </a:tr>
              <a:tr h="774525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Стакан «Кока-Колы»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0/0/32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18389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863227"/>
              </p:ext>
            </p:extLst>
          </p:nvPr>
        </p:nvGraphicFramePr>
        <p:xfrm>
          <a:off x="251521" y="4941168"/>
          <a:ext cx="813690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641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1100 ккал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63/59/137 (г)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27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6624736" cy="53285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1.Рекомендуемая  калорийность  ужина – 522 ккал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Реальная энергетическая ценность заказанных блюд – 1100 ккал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Количество поступивших с пищей углеводов – 137 г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Отношение количества поступивших с пищей углеводов к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суточной норме:  36% 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375г – 100%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137г – Х % 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23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04664"/>
            <a:ext cx="7183710" cy="5772299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15-летний Николай в зимние каникулы посетил Государственный природный заповедник «Столбы» в Красноярске. После экскурсии он поужинал в местном кафе быстрого питания. Николай заказал себе следующие блюда и напитки: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Фреш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МакМаффин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картофель по-деревенски и стакан «Кока-Колы». Используя данные таблиц 1, 2 и 3, определите рекомендуемую калорийность ужина, энергетическую ценность заказанных блюд, количество поступивших с пищей углеводов и отношение количества поступивших с пищей углеводов к их суточной норме.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053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CE6E43D-FC44-4F15-89C6-7C08E9BDC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21115E6-3640-4179-A252-686A27B75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68D2ABE-CDFA-4BEB-AF45-E43862265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A108FB8B-558B-4F9E-970F-72D2EE57F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481E92F1-5BD2-4422-B875-90578CEAA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9D9630F3-9488-4F58-9098-F6B8552B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A82B105D-E7A6-4F3A-AFDA-B9133F6BD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592262AB-546B-41A7-99DE-EC034F072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D878A1F7-F404-41A0-BD7C-9739499B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0076BF32-29FF-4C3A-B1AF-91A28EFD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0A4C29F3-B3A2-40B9-8670-ADA39B0C4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6C2031B9-9CCA-4136-8A40-6AA65CF75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7B7CA69-ACEC-459C-91DB-733874710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5B93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0ABC683-28F6-47A4-9916-6D0168576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2" b="8756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81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88310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ВОЗРАСТ – 15 лет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77952" y="404664"/>
            <a:ext cx="878497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Внимательно прочитать условие задачи, выписать возраст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8576" y="1430730"/>
            <a:ext cx="868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По таблице «Суточные нормы питания и энергетическая потребность для детей» находим суточную энергетическую потребность для возраста 10 лет.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952" y="2640401"/>
            <a:ext cx="847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   ЭНЕРГЕТИЧЕСКАЯ ПОТРЕБНОСТЬ – 2900 ккал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952" y="3393952"/>
            <a:ext cx="8614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По таблице «Калорийность при четырёхразовом питании» найти калорийность первого завтрака – составить пропорцию.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4221088"/>
            <a:ext cx="73088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РЕКОМЕНДУЕМАЯ КАЛОРИЙНОСТЬ УЖИНА</a:t>
            </a:r>
          </a:p>
          <a:p>
            <a:r>
              <a:rPr lang="ru-RU" sz="2800" b="1" dirty="0"/>
              <a:t>2900  – 100%</a:t>
            </a:r>
          </a:p>
          <a:p>
            <a:r>
              <a:rPr lang="ru-RU" sz="2800" b="1" dirty="0"/>
              <a:t>Х ккал – 18%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6056" y="4782978"/>
            <a:ext cx="29523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Х =  522 ккал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19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uild="p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Составляем меню по условию задачи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23817"/>
              </p:ext>
            </p:extLst>
          </p:nvPr>
        </p:nvGraphicFramePr>
        <p:xfrm>
          <a:off x="525344" y="980728"/>
          <a:ext cx="8136903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2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Калорийность блюд/ккал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углеводов/г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033028"/>
              </p:ext>
            </p:extLst>
          </p:nvPr>
        </p:nvGraphicFramePr>
        <p:xfrm>
          <a:off x="539552" y="1700808"/>
          <a:ext cx="8136903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2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Фреш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МакМаффин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 ккал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039960"/>
              </p:ext>
            </p:extLst>
          </p:nvPr>
        </p:nvGraphicFramePr>
        <p:xfrm>
          <a:off x="539552" y="2132856"/>
          <a:ext cx="8136903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2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Картофель</a:t>
                      </a:r>
                    </a:p>
                    <a:p>
                      <a:pPr algn="l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по-деревенски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315 ккал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615454"/>
              </p:ext>
            </p:extLst>
          </p:nvPr>
        </p:nvGraphicFramePr>
        <p:xfrm>
          <a:off x="525344" y="2852936"/>
          <a:ext cx="8136903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2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Стакан «Кока-колы»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ккал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926536"/>
              </p:ext>
            </p:extLst>
          </p:nvPr>
        </p:nvGraphicFramePr>
        <p:xfrm>
          <a:off x="539552" y="3589784"/>
          <a:ext cx="8136903" cy="487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2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288"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 ккал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46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E94759E-66FC-4071-9F16-8673DCFF9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332656"/>
            <a:ext cx="6489769" cy="446449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Пётр каждый вечер бегает трусцой в течение 1,5 часа. За два часа до этого он плотно ужинает. Сегодня Пётр съел 200 г гречневой каши, 60 г сырокопченой колбасы, 50 г сыра, 25 г хлеба и чай с сахаром. Используя данные таблиц 1, и 2 ответьте на следующие вопросы.</a:t>
            </a:r>
          </a:p>
          <a:p>
            <a:pPr marL="0" indent="0" algn="just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Какова энергетическая ценность ужина?</a:t>
            </a:r>
          </a:p>
          <a:p>
            <a:pPr marL="0" indent="0" algn="just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Покроет ли калорийность ужина Петра энергетические затраты на бег?</a:t>
            </a:r>
          </a:p>
          <a:p>
            <a:pPr marL="0" indent="0" algn="just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Какие вещества являются наиболее энергетически ценными?</a:t>
            </a:r>
          </a:p>
          <a:p>
            <a:pPr marL="0" indent="0" algn="just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207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3B2DCE8-7CE7-4C54-8FE9-5F4576FC3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086418"/>
              </p:ext>
            </p:extLst>
          </p:nvPr>
        </p:nvGraphicFramePr>
        <p:xfrm>
          <a:off x="827584" y="692696"/>
          <a:ext cx="6264696" cy="4680519"/>
        </p:xfrm>
        <a:graphic>
          <a:graphicData uri="http://schemas.openxmlformats.org/drawingml/2006/table">
            <a:tbl>
              <a:tblPr/>
              <a:tblGrid>
                <a:gridCol w="3429155">
                  <a:extLst>
                    <a:ext uri="{9D8B030D-6E8A-4147-A177-3AD203B41FA5}">
                      <a16:colId xmlns:a16="http://schemas.microsoft.com/office/drawing/2014/main" val="3177996913"/>
                    </a:ext>
                  </a:extLst>
                </a:gridCol>
                <a:gridCol w="2835541">
                  <a:extLst>
                    <a:ext uri="{9D8B030D-6E8A-4147-A177-3AD203B41FA5}">
                      <a16:colId xmlns:a16="http://schemas.microsoft.com/office/drawing/2014/main" val="1298040377"/>
                    </a:ext>
                  </a:extLst>
                </a:gridCol>
              </a:tblGrid>
              <a:tr h="28614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физической активности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стоимость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765785"/>
                  </a:ext>
                </a:extLst>
              </a:tr>
              <a:tr h="7153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Прогулка - 5 км/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ч;езда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велосипеде - 10 км/ч; волейбол любительский; стрельба из лука;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гребля на байдарке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ккал/мин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36077"/>
                  </a:ext>
                </a:extLst>
              </a:tr>
              <a:tr h="7153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Прогулка - 5,5 км/ч;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езда на велосипеде - 13 км/ч;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настольный теннис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 ккал/мин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36988"/>
                  </a:ext>
                </a:extLst>
              </a:tr>
              <a:tr h="9197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Ритмическая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гимнастика;прогулка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- 6,5 км/ч;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езда на велосипеде - 16 км/ч;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каноэ - 6,5 км/ч;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верховая езда - быстрая рысь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ккал/мин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309002"/>
                  </a:ext>
                </a:extLst>
              </a:tr>
              <a:tr h="1124142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Роликовые коньки - 15 км/ч;прогулка - 8 км/ч;</a:t>
                      </a:r>
                    </a:p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езда на велосипеде - 17,5 км/ч;</a:t>
                      </a:r>
                    </a:p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бадминтон - соревнования;</a:t>
                      </a:r>
                    </a:p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большой теннис - одиночный разряд;</a:t>
                      </a:r>
                    </a:p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лёгкий спуск с горы на лыжах: водные лыжи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 ккал/мин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272578"/>
                  </a:ext>
                </a:extLst>
              </a:tr>
              <a:tr h="919753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трусцой;езда на велосипеде - 19 км/ч;</a:t>
                      </a:r>
                    </a:p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энергичный спуск с горы на лыжах; баскетбол; хоккей с шайбой; футбол; игра с мячом в зале;</a:t>
                      </a:r>
                    </a:p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колка дров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 ккал/мин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74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556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AFBD4CD-C4A2-452C-9CE5-C6035A42CE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191496"/>
              </p:ext>
            </p:extLst>
          </p:nvPr>
        </p:nvGraphicFramePr>
        <p:xfrm>
          <a:off x="539552" y="116632"/>
          <a:ext cx="6984775" cy="6663032"/>
        </p:xfrm>
        <a:graphic>
          <a:graphicData uri="http://schemas.openxmlformats.org/drawingml/2006/table">
            <a:tbl>
              <a:tblPr/>
              <a:tblGrid>
                <a:gridCol w="1396955">
                  <a:extLst>
                    <a:ext uri="{9D8B030D-6E8A-4147-A177-3AD203B41FA5}">
                      <a16:colId xmlns:a16="http://schemas.microsoft.com/office/drawing/2014/main" val="586943220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1656729589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3315962043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308646858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657042455"/>
                    </a:ext>
                  </a:extLst>
                </a:gridCol>
              </a:tblGrid>
              <a:tr h="3342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Блюда и напитки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ценность (ккал) в 100г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Белки (г)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 (г)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Углеводы (г)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993613"/>
                  </a:ext>
                </a:extLst>
              </a:tr>
              <a:tr h="180040"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Геркулес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39698"/>
                  </a:ext>
                </a:extLst>
              </a:tr>
              <a:tr h="271537"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Гречневая каша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321012"/>
                  </a:ext>
                </a:extLst>
              </a:tr>
              <a:tr h="271537"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Овсяная каша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420525"/>
                  </a:ext>
                </a:extLst>
              </a:tr>
              <a:tr h="180040"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Манная каша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524699"/>
                  </a:ext>
                </a:extLst>
              </a:tr>
              <a:tr h="271537"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Макаронные изделия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775673"/>
                  </a:ext>
                </a:extLst>
              </a:tr>
              <a:tr h="271537"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Картофель варёный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602029"/>
                  </a:ext>
                </a:extLst>
              </a:tr>
              <a:tr h="271537"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Пшённая каша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34407"/>
                  </a:ext>
                </a:extLst>
              </a:tr>
              <a:tr h="180040"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Варёный рис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36,1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399845"/>
                  </a:ext>
                </a:extLst>
              </a:tr>
              <a:tr h="271537"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 из пакета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51,6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071325"/>
                  </a:ext>
                </a:extLst>
              </a:tr>
              <a:tr h="381305"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Лапша быстрогоприготовления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292308"/>
                  </a:ext>
                </a:extLst>
              </a:tr>
              <a:tr h="710608"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Говядина тушёная</a:t>
                      </a:r>
                      <a:b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(вес нетто одной банки обычно 350 г)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653874"/>
                  </a:ext>
                </a:extLst>
              </a:tr>
              <a:tr h="710608"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Шпроты в масле</a:t>
                      </a:r>
                      <a:b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(вес нетто одной банки обычно 150 г)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21048"/>
                  </a:ext>
                </a:extLst>
              </a:tr>
              <a:tr h="381305"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Колбаса сырокопчёная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621699"/>
                  </a:ext>
                </a:extLst>
              </a:tr>
              <a:tr h="271537"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Сухари сладкие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72,8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123397"/>
                  </a:ext>
                </a:extLst>
              </a:tr>
              <a:tr h="180040"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22115"/>
                  </a:ext>
                </a:extLst>
              </a:tr>
              <a:tr h="180040"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043245"/>
                  </a:ext>
                </a:extLst>
              </a:tr>
              <a:tr h="271537"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Сладкое печенье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311860"/>
                  </a:ext>
                </a:extLst>
              </a:tr>
              <a:tr h="271537"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Апельсиновый сок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000523"/>
                  </a:ext>
                </a:extLst>
              </a:tr>
              <a:tr h="271537"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 без сахара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19414"/>
                  </a:ext>
                </a:extLst>
              </a:tr>
              <a:tr h="491073"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 с сахаром</a:t>
                      </a:r>
                      <a:b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(две чайных ложки)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25270" marR="25270" marT="25270" marB="25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531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90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4572A-F805-4CD7-A4E0-EE4CA7B2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09600"/>
            <a:ext cx="7848871" cy="2099320"/>
          </a:xfrm>
        </p:spPr>
        <p:txBody>
          <a:bodyPr>
            <a:no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800" b="0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Вариант КИМ ОГЭ по биологии включает в себя  </a:t>
            </a: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 заданий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Часть 1 содержит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  с кратким  ответом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Часть 2 содержит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заданий 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развернутым ответом , выполняются на бланке №2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1B846A-DBAB-4258-B509-663C01949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839" y="3929645"/>
            <a:ext cx="385220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17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2072C-82CD-4FEC-B05C-6FB0E8E6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5916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Решение: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7FC906-F05B-433B-9EB1-10CBD6063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12776"/>
            <a:ext cx="6770713" cy="4628587"/>
          </a:xfrm>
        </p:spPr>
        <p:txBody>
          <a:bodyPr/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 ценность ужина рассчитывается как сумма энергетических ценностей каждого из блюд: 153 · 2 + 473 · 0,6 + 370  ·  0,5 + 235 · 0,25 + 68 = 306+283,8+185+58,75+68 =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901,55 ккал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Энергетические затраты Петра на бег составляют 9,5 ккал/мин · 90мин =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855 ккал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Калорийность ужина (901,55 ккал) больше чем затраты на бег (855 ккал).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Наиболее энергетически ценными веществами являются жиры. При окислении 1  г  жира выделяется    9,3 ккал.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445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6C7C3A-5BBF-4649-B19A-CD5E527EA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32656"/>
            <a:ext cx="6561777" cy="570870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Студенка института физкультуры Марина занимается конным спортом. Каждый день после института она занимается верховой ездой по 95 минут. После тренировки девушка заходит перекусить в ресторан быстрого питания. Используя данные таблицы 1  и 2, ответьте на вопросы.</a:t>
            </a:r>
          </a:p>
          <a:p>
            <a:pPr marL="0" indent="0" algn="just"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Может ли Марина заказать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Чикен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Фреш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Маффин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вафельный рожок и апельсиновый сок, чтобы не превысить затраты на тренировку?</a:t>
            </a:r>
          </a:p>
          <a:p>
            <a:pPr marL="0" indent="0" algn="just"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Какое максимальное количество белков может содержать обед Марины, состоящий из трёх блюд и напитка?</a:t>
            </a:r>
          </a:p>
          <a:p>
            <a:pPr marL="0" indent="0" algn="just"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На какие мономеры распадаются белки перед всасыванием в пищеварительном тракте?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939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CE6E43D-FC44-4F15-89C6-7C08E9BDC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1115E6-3640-4179-A252-686A27B75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8D2ABE-CDFA-4BEB-AF45-E43862265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108FB8B-558B-4F9E-970F-72D2EE57F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481E92F1-5BD2-4422-B875-90578CEAA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D9630F3-9488-4F58-9098-F6B8552B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A82B105D-E7A6-4F3A-AFDA-B9133F6BD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92262AB-546B-41A7-99DE-EC034F072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D878A1F7-F404-41A0-BD7C-9739499B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76BF32-29FF-4C3A-B1AF-91A28EFD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A4C29F3-B3A2-40B9-8670-ADA39B0C4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C2031B9-9CCA-4136-8A40-6AA65CF75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B7CA69-ACEC-459C-91DB-733874710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5CC9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5BC24CB3-8857-4B76-B860-6A26F0C39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179"/>
          <a:stretch/>
        </p:blipFill>
        <p:spPr>
          <a:xfrm>
            <a:off x="482600" y="488863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86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EA48EAA-CC9A-4607-9CC6-3430E490B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563" y="3439833"/>
            <a:ext cx="6346486" cy="13229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E4BC7D-7DA4-448A-8598-11CBA6BA0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757" y="2767526"/>
            <a:ext cx="6346486" cy="13229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6B8BF4-7874-417D-9A0B-D6E889C65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88640"/>
            <a:ext cx="8281917" cy="666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21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F6F469-99DC-46DA-9A74-4DE373B75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404664"/>
            <a:ext cx="6336703" cy="570870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Затраты на тренировку Марины составляют 6,5 ккал/мин · 95 мин =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617,5 ккал.</a:t>
            </a:r>
          </a:p>
          <a:p>
            <a:pPr marL="0" indent="0" algn="just"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Марина закажет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Чикен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Фреш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Маффин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вафельный рожок и апельсиновый сок, то количество килокалорий в обеде будет 355 ккал + 135 ккал + 225 ккал =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715 ккал,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что больше чем затраты на тренировку.</a:t>
            </a:r>
          </a:p>
          <a:p>
            <a:pPr marL="0" indent="0" algn="just"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Максимальное количество белков обеда Марины будет содержать, если она закажет Двойной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МакМаффин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омлет с ветчиной, Фреш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МакМаффин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апельсиновый сок, и суммарно будет равно 39 г + 21 г + 19 г + 2 г =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81 г.</a:t>
            </a:r>
          </a:p>
          <a:p>
            <a:pPr marL="0" indent="0" algn="just"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Перед всасыванием в пищеварительном тракте белки расщепляются на аминокислоты. Все белки состоят из 20 аминокислоты, которые соединены между собой пептидными связями.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30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9833AE2-B7AE-48E7-A212-55F8CDB8A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1319" y="620688"/>
            <a:ext cx="815313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21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CE6E43D-FC44-4F15-89C6-7C08E9BDC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21115E6-3640-4179-A252-686A27B75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68D2ABE-CDFA-4BEB-AF45-E43862265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108FB8B-558B-4F9E-970F-72D2EE57F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481E92F1-5BD2-4422-B875-90578CEAA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D9630F3-9488-4F58-9098-F6B8552B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A82B105D-E7A6-4F3A-AFDA-B9133F6BD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92262AB-546B-41A7-99DE-EC034F072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878A1F7-F404-41A0-BD7C-9739499B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76BF32-29FF-4C3A-B1AF-91A28EFD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A4C29F3-B3A2-40B9-8670-ADA39B0C4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580A984-6ED8-41CD-BD21-132C57A19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8393"/>
          <a:stretch/>
        </p:blipFill>
        <p:spPr>
          <a:xfrm>
            <a:off x="426339" y="571500"/>
            <a:ext cx="829132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85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CFCEE-771F-4FA2-AF1E-E34A57F94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ЗАДАНИЯ №28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94E4BF-997E-4E1D-89D9-343E0606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270000"/>
            <a:ext cx="6770713" cy="3880773"/>
          </a:xfrm>
        </p:spPr>
        <p:txBody>
          <a:bodyPr/>
          <a:lstStyle/>
          <a:p>
            <a:pPr indent="0" algn="just">
              <a:lnSpc>
                <a:spcPct val="150000"/>
              </a:lnSpc>
              <a:buNone/>
            </a:pP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E7F63F-5ACF-4500-BFBA-BCB2FF82F6A9}"/>
              </a:ext>
            </a:extLst>
          </p:cNvPr>
          <p:cNvSpPr txBox="1"/>
          <p:nvPr/>
        </p:nvSpPr>
        <p:spPr>
          <a:xfrm>
            <a:off x="323527" y="1308122"/>
            <a:ext cx="6770713" cy="378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269875"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находить нужную информацию, представленную в таблицах;</a:t>
            </a:r>
          </a:p>
          <a:p>
            <a:pPr marL="450215" indent="-269875"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проводить анализ имеющихся статистических данных, находить явные и скрытые связи между представленными показателями, строить на основании сравнений статистических  данных  собственные  умозаключения;</a:t>
            </a:r>
          </a:p>
          <a:p>
            <a:pPr marL="450215" indent="-269875"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отвечать на поставленные вопросы, опираясь на имеющуюся статистику, представленную в таблицах;</a:t>
            </a:r>
          </a:p>
          <a:p>
            <a:pPr marL="450215" indent="-269875"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соотносить собственные фактические знания с информацией, полученной из предложенных таблиц.</a:t>
            </a:r>
          </a:p>
        </p:txBody>
      </p:sp>
    </p:spTree>
    <p:extLst>
      <p:ext uri="{BB962C8B-B14F-4D97-AF65-F5344CB8AC3E}">
        <p14:creationId xmlns:p14="http://schemas.microsoft.com/office/powerpoint/2010/main" val="1194929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3C197ED0-C008-4AAB-9036-988A2E2A3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9" y="548680"/>
            <a:ext cx="6552727" cy="19030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88872" rIns="91440" bIns="88872" numCol="1" anchor="ctr" anchorCtr="0" compatLnSpc="1">
            <a:prstTxWarp prst="textNoShape">
              <a:avLst/>
            </a:prstTxWarp>
            <a:spAutoFit/>
          </a:bodyPr>
          <a:lstStyle>
            <a:lvl1pPr indent="166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66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Пользуясь таблицей «Расстояние, которое может пройти человек по пустыне» и знаниями из области биологии, ответьте на следующие вопросы.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Расстояние, которое может пройти человек по пустыне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66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166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Сколько километров может пройти человек по пустыне, если температура воздуха составляет 26°C, а запас воды у путника — 10 л?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66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Часто в пустыне путники находят водоёмы с солёной водой. Почему потребление такой воды опасно для жизни человека?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37128D8C-7BD4-4B7A-B2CD-82FEA98102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240210"/>
              </p:ext>
            </p:extLst>
          </p:nvPr>
        </p:nvGraphicFramePr>
        <p:xfrm>
          <a:off x="323529" y="2636912"/>
          <a:ext cx="5976663" cy="2162495"/>
        </p:xfrm>
        <a:graphic>
          <a:graphicData uri="http://schemas.openxmlformats.org/drawingml/2006/table">
            <a:tbl>
              <a:tblPr/>
              <a:tblGrid>
                <a:gridCol w="916274">
                  <a:extLst>
                    <a:ext uri="{9D8B030D-6E8A-4147-A177-3AD203B41FA5}">
                      <a16:colId xmlns:a16="http://schemas.microsoft.com/office/drawing/2014/main" val="2199188657"/>
                    </a:ext>
                  </a:extLst>
                </a:gridCol>
                <a:gridCol w="1474789">
                  <a:extLst>
                    <a:ext uri="{9D8B030D-6E8A-4147-A177-3AD203B41FA5}">
                      <a16:colId xmlns:a16="http://schemas.microsoft.com/office/drawing/2014/main" val="1953196004"/>
                    </a:ext>
                  </a:extLst>
                </a:gridCol>
                <a:gridCol w="1446187">
                  <a:extLst>
                    <a:ext uri="{9D8B030D-6E8A-4147-A177-3AD203B41FA5}">
                      <a16:colId xmlns:a16="http://schemas.microsoft.com/office/drawing/2014/main" val="2264522801"/>
                    </a:ext>
                  </a:extLst>
                </a:gridCol>
                <a:gridCol w="1491341">
                  <a:extLst>
                    <a:ext uri="{9D8B030D-6E8A-4147-A177-3AD203B41FA5}">
                      <a16:colId xmlns:a16="http://schemas.microsoft.com/office/drawing/2014/main" val="310941896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68234348"/>
                    </a:ext>
                  </a:extLst>
                </a:gridCol>
              </a:tblGrid>
              <a:tr h="26372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</a:rPr>
                        <a:t>Температура, °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</a:rPr>
                        <a:t>Расстояние, км, при запасе воды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715574"/>
                  </a:ext>
                </a:extLst>
              </a:tr>
              <a:tr h="474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</a:rPr>
                        <a:t>0 л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</a:rPr>
                        <a:t>4 л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</a:rPr>
                        <a:t>10 л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67440545"/>
                  </a:ext>
                </a:extLst>
              </a:tr>
              <a:tr h="47469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70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110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</a:rPr>
                        <a:t>160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+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6095739"/>
                  </a:ext>
                </a:extLst>
              </a:tr>
              <a:tr h="474692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32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80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89365014"/>
                  </a:ext>
                </a:extLst>
              </a:tr>
              <a:tr h="474692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49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46297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236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ED831-4CB5-4283-8C92-32AD596BF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19200"/>
          </a:xfrm>
        </p:spPr>
        <p:txBody>
          <a:bodyPr>
            <a:no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Правильный ответ должен содержать следующие элементы: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4AA102-90E6-4E48-A52A-6B62379AE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28800"/>
            <a:ext cx="6347714" cy="4412563"/>
          </a:xfrm>
        </p:spPr>
        <p:txBody>
          <a:bodyPr/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 160 км.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 Соленая вода по своему химическому составу отличается от внутренней среды организма человека. В результате нарушается гомеостаз.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 организм пытается восстановить гомеостаз, удаляя избыток поступивших солей в виде мочи, а на это требуется больше воды, чем её поступило. В результате обезвоживание нарастает еще быстрее.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52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4A39C-893D-45D9-A21C-37F9210E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871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Задания №29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01A4D4-0488-4FD3-AF45-4F5645EBA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7200800" cy="48356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 развернутым ответом высокого уровня сложности, требует от экзаменуемого научно-обоснованного умения:</a:t>
            </a:r>
          </a:p>
          <a:p>
            <a:pPr algn="just"/>
            <a:r>
              <a:rPr lang="ru-RU" i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определять </a:t>
            </a:r>
            <a:r>
              <a:rPr lang="ru-RU" i="0" dirty="0" err="1">
                <a:solidFill>
                  <a:srgbClr val="0000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энерготраты</a:t>
            </a:r>
            <a:r>
              <a:rPr lang="ru-RU" i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при  различной  физической  нагрузке;</a:t>
            </a:r>
          </a:p>
          <a:p>
            <a:pPr algn="just"/>
            <a:r>
              <a:rPr lang="ru-RU" i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составляя рацион питания в соответствии с условиями ситуационной задачи. </a:t>
            </a:r>
          </a:p>
          <a:p>
            <a:pPr marL="0" indent="0" algn="just">
              <a:buNone/>
            </a:pPr>
            <a:r>
              <a:rPr lang="ru-RU" i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предлагаемых заданиях экзаменуемый должен учитывать пол подростка, возраст, образ жизни и пищевые пристрастия подростка или молодого человека.  </a:t>
            </a:r>
          </a:p>
          <a:p>
            <a:pPr marL="0" indent="0" algn="just">
              <a:buNone/>
            </a:pPr>
            <a:r>
              <a:rPr lang="ru-RU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672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43963E4-84C9-46A9-B217-968B158C01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456716"/>
              </p:ext>
            </p:extLst>
          </p:nvPr>
        </p:nvGraphicFramePr>
        <p:xfrm>
          <a:off x="467544" y="2190736"/>
          <a:ext cx="6696742" cy="3463531"/>
        </p:xfrm>
        <a:graphic>
          <a:graphicData uri="http://schemas.openxmlformats.org/drawingml/2006/table">
            <a:tbl>
              <a:tblPr/>
              <a:tblGrid>
                <a:gridCol w="1322813">
                  <a:extLst>
                    <a:ext uri="{9D8B030D-6E8A-4147-A177-3AD203B41FA5}">
                      <a16:colId xmlns:a16="http://schemas.microsoft.com/office/drawing/2014/main" val="1168531285"/>
                    </a:ext>
                  </a:extLst>
                </a:gridCol>
                <a:gridCol w="826758">
                  <a:extLst>
                    <a:ext uri="{9D8B030D-6E8A-4147-A177-3AD203B41FA5}">
                      <a16:colId xmlns:a16="http://schemas.microsoft.com/office/drawing/2014/main" val="804189872"/>
                    </a:ext>
                  </a:extLst>
                </a:gridCol>
                <a:gridCol w="1240137">
                  <a:extLst>
                    <a:ext uri="{9D8B030D-6E8A-4147-A177-3AD203B41FA5}">
                      <a16:colId xmlns:a16="http://schemas.microsoft.com/office/drawing/2014/main" val="2162403786"/>
                    </a:ext>
                  </a:extLst>
                </a:gridCol>
                <a:gridCol w="909434">
                  <a:extLst>
                    <a:ext uri="{9D8B030D-6E8A-4147-A177-3AD203B41FA5}">
                      <a16:colId xmlns:a16="http://schemas.microsoft.com/office/drawing/2014/main" val="4150815146"/>
                    </a:ext>
                  </a:extLst>
                </a:gridCol>
                <a:gridCol w="1245474">
                  <a:extLst>
                    <a:ext uri="{9D8B030D-6E8A-4147-A177-3AD203B41FA5}">
                      <a16:colId xmlns:a16="http://schemas.microsoft.com/office/drawing/2014/main" val="2572456418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2938462813"/>
                    </a:ext>
                  </a:extLst>
                </a:gridCol>
              </a:tblGrid>
              <a:tr h="43789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Сорт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Глазок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Мякоть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клубня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Ягода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Листья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Стебель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5167641"/>
                  </a:ext>
                </a:extLst>
              </a:tr>
              <a:tr h="729818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Детскосельский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6172985"/>
                  </a:ext>
                </a:extLst>
              </a:tr>
              <a:tr h="479229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Синеглазка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3288254"/>
                  </a:ext>
                </a:extLst>
              </a:tr>
              <a:tr h="43789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Чугунка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0652462"/>
                  </a:ext>
                </a:extLst>
              </a:tr>
              <a:tr h="43789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Скала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0625374"/>
                  </a:ext>
                </a:extLst>
              </a:tr>
              <a:tr h="43789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Золушка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7546911"/>
                  </a:ext>
                </a:extLst>
              </a:tr>
              <a:tr h="43789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Ранняя роза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095631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1DE2BFE-68D8-40CD-9AC5-0A6989333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349263"/>
            <a:ext cx="7056784" cy="18414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88872" rIns="91440" bIns="8887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66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Пользуясь таблицей «Содержание соланина в различных сортах картофеля» и знаниями из области биологии, ответьте на следующие вопросы.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 соланина  в различных сортах картофеля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531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8CDA1-9A03-458F-9562-3B27FDE3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5916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Правильный ответ должен содержать следующие элементы:</a:t>
            </a:r>
            <a:b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75CA69-2AE6-4856-A1AD-EAEF60A2C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56792"/>
            <a:ext cx="6770714" cy="4484571"/>
          </a:xfrm>
        </p:spPr>
        <p:txBody>
          <a:bodyPr/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 Наибольшее количество соланина накапливается в стеблях, листьях и ягодах.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 В глазках клубня картофеля  соланин накапливается в большем количестве.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 Соланин — это яд, который вызывает отравление человека. Массовые отравления соланином препятствовали распространению картофеля в России.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401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E7661-0993-4EB8-A7DC-0886747F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4EE91E-B16C-47A7-B8E7-7ECEA6A45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6489769" cy="455657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Зонова  Наталья Борисовна, учитель высшей категории «Сургутская  технологическая  школа»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zonova.1967w@mail.ru</a:t>
            </a:r>
            <a:endParaRPr lang="ru-RU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526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41F50-D2C2-43E9-89A1-03321C18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16632"/>
            <a:ext cx="6347713" cy="136815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АЛГОРИТМ РЕШЕНИЯ ЗАДАНИЙ №29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9411E0-FC65-4A7A-B3D0-819233E44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268760"/>
            <a:ext cx="7272808" cy="4896544"/>
          </a:xfrm>
        </p:spPr>
      </p:pic>
    </p:spTree>
    <p:extLst>
      <p:ext uri="{BB962C8B-B14F-4D97-AF65-F5344CB8AC3E}">
        <p14:creationId xmlns:p14="http://schemas.microsoft.com/office/powerpoint/2010/main" val="409726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60735-E461-406F-A73D-05D6E003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09600"/>
            <a:ext cx="6624736" cy="1091208"/>
          </a:xfrm>
        </p:spPr>
        <p:txBody>
          <a:bodyPr>
            <a:normAutofit fontScale="9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ответе должны быть: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Перечень продуктов с указанием калорийности.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Полный математический расчет, а не только итоговые цифры!!!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3CE7F14-7641-4E48-B3E1-01D0C3375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204865"/>
            <a:ext cx="7058744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2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A954CB0-4C9C-4C8C-8832-2B6BC86A5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731" y="2650078"/>
            <a:ext cx="7455945" cy="15542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72EBC4-2703-448F-A0C5-6DD1F6D65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757" y="980728"/>
            <a:ext cx="6346486" cy="31097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608F00-999F-4FB4-A51A-5946DCBEC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50" y="313674"/>
            <a:ext cx="8431499" cy="62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6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70846EB-C44B-4129-A826-5541B23ED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199" y="609600"/>
            <a:ext cx="7648121" cy="10994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1200" b="0" i="1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Таблица</a:t>
            </a:r>
            <a:r>
              <a:rPr kumimoji="0" lang="en-US" altLang="ru-RU" sz="1200" b="0" i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2</a:t>
            </a:r>
            <a:endParaRPr kumimoji="0" lang="en-US" altLang="ru-RU" sz="1200" b="0" i="0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Энергозатраты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r>
              <a:rPr kumimoji="0" lang="en-US" altLang="ru-RU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kumimoji="0" lang="en-US" altLang="ru-RU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различных</a:t>
            </a:r>
            <a:r>
              <a:rPr kumimoji="0" lang="en-US" altLang="ru-RU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видах</a:t>
            </a:r>
            <a:r>
              <a:rPr kumimoji="0" lang="en-US" altLang="ru-RU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физической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активности</a:t>
            </a:r>
            <a:endParaRPr kumimoji="0" lang="en-US" altLang="ru-RU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F77FCED6-1F6E-475B-8041-B903585676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608886"/>
              </p:ext>
            </p:extLst>
          </p:nvPr>
        </p:nvGraphicFramePr>
        <p:xfrm>
          <a:off x="740305" y="1268760"/>
          <a:ext cx="7648120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7415">
                  <a:extLst>
                    <a:ext uri="{9D8B030D-6E8A-4147-A177-3AD203B41FA5}">
                      <a16:colId xmlns:a16="http://schemas.microsoft.com/office/drawing/2014/main" val="4116154465"/>
                    </a:ext>
                  </a:extLst>
                </a:gridCol>
                <a:gridCol w="1680705">
                  <a:extLst>
                    <a:ext uri="{9D8B030D-6E8A-4147-A177-3AD203B41FA5}">
                      <a16:colId xmlns:a16="http://schemas.microsoft.com/office/drawing/2014/main" val="3127585089"/>
                    </a:ext>
                  </a:extLst>
                </a:gridCol>
              </a:tblGrid>
              <a:tr h="666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физической активности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стоимость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6557728"/>
                  </a:ext>
                </a:extLst>
              </a:tr>
              <a:tr h="666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Прогулка – 5 км/ч; езда на велосипеде – 10 км/ч; волейбол любительский; стрельба из лука; гребля народная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ккал/мин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7605001"/>
                  </a:ext>
                </a:extLst>
              </a:tr>
              <a:tr h="666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Прогулка – 5,5 км/ч; езда на велосипеде – 13 км/ч; настольный теннис; большой теннис (парный)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 ккал/мин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8893837"/>
                  </a:ext>
                </a:extLst>
              </a:tr>
              <a:tr h="980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Ритмическая гимнастика; прогулка – 6,5 км/ч; езда на велосипеде – 16 км/ч; каноэ – 6,5 км/ч; верховая езда – быстрая рысь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ккал/мин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3295729"/>
                  </a:ext>
                </a:extLst>
              </a:tr>
              <a:tr h="1294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Роликовые коньки – 15 км/ч; прогулка – 8 км/ч; езда на велосипеде – 17,5 км/ч; бадминтон – соревнования; большой теннис – одиночный разряд; лёгкий спуск с горы на лыжах; водные лыжи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 ккал/мин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0736029"/>
                  </a:ext>
                </a:extLst>
              </a:tr>
              <a:tr h="980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трусцой; езда на велосипеде – 19 км/ч; энергичный спуск с горы на лыжах; баскетбол; хоккей с шайбой; футбол; игра с мячом в воде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 ккал/мин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5276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984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CE6E43D-FC44-4F15-89C6-7C08E9BDC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21115E6-3640-4179-A252-686A27B75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68D2ABE-CDFA-4BEB-AF45-E43862265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A108FB8B-558B-4F9E-970F-72D2EE57F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481E92F1-5BD2-4422-B875-90578CEAA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9D9630F3-9488-4F58-9098-F6B8552B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A82B105D-E7A6-4F3A-AFDA-B9133F6BD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592262AB-546B-41A7-99DE-EC034F072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D878A1F7-F404-41A0-BD7C-9739499B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0076BF32-29FF-4C3A-B1AF-91A28EFD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0A4C29F3-B3A2-40B9-8670-ADA39B0C4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6C2031B9-9CCA-4136-8A40-6AA65CF75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7B7CA69-ACEC-459C-91DB-733874710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5B93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0ABC683-28F6-47A4-9916-6D0168576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2" b="8756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2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0EEDE0B-E371-4268-A0DA-1794A1E34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872" y="480060"/>
            <a:ext cx="8021568" cy="57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194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1396</TotalTime>
  <Words>1779</Words>
  <Application>Microsoft Office PowerPoint</Application>
  <PresentationFormat>Экран (4:3)</PresentationFormat>
  <Paragraphs>316</Paragraphs>
  <Slides>32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Times New Roman</vt:lpstr>
      <vt:lpstr>Trebuchet MS</vt:lpstr>
      <vt:lpstr>Verdana</vt:lpstr>
      <vt:lpstr>Wingdings 3</vt:lpstr>
      <vt:lpstr>Аспект</vt:lpstr>
      <vt:lpstr>     РЕШЕНИЕ ЗАДАНИЙ  ОГЭ               ПО БИОЛОГИИ   </vt:lpstr>
      <vt:lpstr> Вариант КИМ ОГЭ по биологии включает в себя  29 заданий: Часть 1 содержит 24 задания  с кратким  ответом Часть 2 содержит 5 заданий  с развернутым ответом , выполняются на бланке №2</vt:lpstr>
      <vt:lpstr>Задания №29</vt:lpstr>
      <vt:lpstr>АЛГОРИТМ РЕШЕНИЯ ЗАДАНИЙ №29</vt:lpstr>
      <vt:lpstr>В ответе должны быть: Перечень продуктов с указанием калорийности. Полный математический расчет, а не только итоговые цифры!!!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 №28</vt:lpstr>
      <vt:lpstr>Презентация PowerPoint</vt:lpstr>
      <vt:lpstr>Правильный ответ должен содержать следующие элементы: </vt:lpstr>
      <vt:lpstr>Презентация PowerPoint</vt:lpstr>
      <vt:lpstr>Правильный ответ должен содержать следующие элементы: </vt:lpstr>
      <vt:lpstr>   Спасибо за внимание!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Жилкование  листьев</dc:title>
  <dc:creator>1</dc:creator>
  <cp:lastModifiedBy>1</cp:lastModifiedBy>
  <cp:revision>140</cp:revision>
  <dcterms:created xsi:type="dcterms:W3CDTF">2014-12-10T10:40:48Z</dcterms:created>
  <dcterms:modified xsi:type="dcterms:W3CDTF">2022-01-31T09:56:41Z</dcterms:modified>
</cp:coreProperties>
</file>