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2"/>
  </p:notesMasterIdLst>
  <p:sldIdLst>
    <p:sldId id="280" r:id="rId5"/>
    <p:sldId id="281" r:id="rId6"/>
    <p:sldId id="292" r:id="rId7"/>
    <p:sldId id="304" r:id="rId8"/>
    <p:sldId id="303" r:id="rId9"/>
    <p:sldId id="301" r:id="rId10"/>
    <p:sldId id="305" r:id="rId11"/>
    <p:sldId id="308" r:id="rId12"/>
    <p:sldId id="307" r:id="rId13"/>
    <p:sldId id="306" r:id="rId14"/>
    <p:sldId id="311" r:id="rId15"/>
    <p:sldId id="310" r:id="rId16"/>
    <p:sldId id="313" r:id="rId17"/>
    <p:sldId id="314" r:id="rId18"/>
    <p:sldId id="315" r:id="rId19"/>
    <p:sldId id="326" r:id="rId20"/>
    <p:sldId id="327" r:id="rId21"/>
    <p:sldId id="328" r:id="rId22"/>
    <p:sldId id="316" r:id="rId23"/>
    <p:sldId id="312" r:id="rId24"/>
    <p:sldId id="309" r:id="rId25"/>
    <p:sldId id="317" r:id="rId26"/>
    <p:sldId id="321" r:id="rId27"/>
    <p:sldId id="318" r:id="rId28"/>
    <p:sldId id="322" r:id="rId29"/>
    <p:sldId id="319" r:id="rId30"/>
    <p:sldId id="29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38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5E5076-3810-47DD-B79F-674D7AD40C01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8" autoAdjust="0"/>
    <p:restoredTop sz="94609" autoAdjust="0"/>
  </p:normalViewPr>
  <p:slideViewPr>
    <p:cSldViewPr snapToGrid="0">
      <p:cViewPr varScale="1">
        <p:scale>
          <a:sx n="108" d="100"/>
          <a:sy n="108" d="100"/>
        </p:scale>
        <p:origin x="1122" y="108"/>
      </p:cViewPr>
      <p:guideLst>
        <p:guide orient="horz" pos="2148"/>
        <p:guide pos="38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4/18/2025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19567" r="13056" b="32624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6428232" cy="4992624"/>
          </a:xfrm>
        </p:spPr>
        <p:txBody>
          <a:bodyPr wrap="square" anchor="b">
            <a:normAutofit/>
          </a:bodyPr>
          <a:lstStyle>
            <a:lvl1pPr algn="l">
              <a:defRPr sz="5400" b="1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91272" y="914400"/>
            <a:ext cx="3392424" cy="25146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465439"/>
            <a:ext cx="9563100" cy="448960"/>
          </a:xfrm>
        </p:spPr>
        <p:txBody>
          <a:bodyPr tIns="0" anchor="t"/>
          <a:lstStyle>
            <a:lvl1pPr algn="l">
              <a:defRPr sz="1200" spc="8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55300" y="465439"/>
            <a:ext cx="1079500" cy="448960"/>
          </a:xfrm>
        </p:spPr>
        <p:txBody>
          <a:bodyPr tIns="0" anchor="t"/>
          <a:lstStyle>
            <a:lvl1pPr algn="r">
              <a:defRPr sz="1200" b="1" spc="-80"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017520" cy="3163824"/>
          </a:xfrm>
        </p:spPr>
        <p:txBody>
          <a:bodyPr anchor="t"/>
          <a:lstStyle>
            <a:lvl1pPr marL="0" indent="0">
              <a:buNone/>
              <a:defRPr/>
            </a:lvl1pPr>
            <a:lvl2pPr marL="228600">
              <a:spcBef>
                <a:spcPts val="1000"/>
              </a:spcBef>
              <a:defRPr/>
            </a:lvl2pPr>
            <a:lvl3pPr marL="685800">
              <a:spcBef>
                <a:spcPts val="1000"/>
              </a:spcBef>
              <a:defRPr/>
            </a:lvl3pPr>
            <a:lvl4pPr marL="1143000">
              <a:spcBef>
                <a:spcPts val="1000"/>
              </a:spcBef>
              <a:defRPr/>
            </a:lvl4pPr>
            <a:lvl5pPr marL="1600200">
              <a:spcBef>
                <a:spcPts val="10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ontent Placeholder 4"/>
          <p:cNvSpPr>
            <a:spLocks noGrp="1"/>
          </p:cNvSpPr>
          <p:nvPr>
            <p:ph sz="quarter" idx="14"/>
          </p:nvPr>
        </p:nvSpPr>
        <p:spPr>
          <a:xfrm>
            <a:off x="4462272" y="2871216"/>
            <a:ext cx="6812280" cy="3035808"/>
          </a:xfrm>
        </p:spPr>
        <p:txBody>
          <a:bodyPr anchor="t"/>
          <a:lstStyle>
            <a:lvl1pPr marL="0" indent="0">
              <a:buNone/>
              <a:defRPr/>
            </a:lvl1pPr>
            <a:lvl2pPr marL="228600">
              <a:spcBef>
                <a:spcPts val="1000"/>
              </a:spcBef>
              <a:defRPr/>
            </a:lvl2pPr>
            <a:lvl3pPr marL="685800">
              <a:spcBef>
                <a:spcPts val="1000"/>
              </a:spcBef>
              <a:defRPr/>
            </a:lvl3pPr>
            <a:lvl4pPr marL="1143000">
              <a:spcBef>
                <a:spcPts val="1000"/>
              </a:spcBef>
              <a:defRPr/>
            </a:lvl4pPr>
            <a:lvl5pPr marL="1600200">
              <a:spcBef>
                <a:spcPts val="10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465439"/>
            <a:ext cx="9563100" cy="448960"/>
          </a:xfrm>
        </p:spPr>
        <p:txBody>
          <a:bodyPr tIns="0" anchor="t"/>
          <a:lstStyle>
            <a:lvl1pPr algn="l">
              <a:defRPr sz="1200" spc="8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55300" y="465439"/>
            <a:ext cx="1079500" cy="448960"/>
          </a:xfrm>
        </p:spPr>
        <p:txBody>
          <a:bodyPr tIns="0" anchor="t"/>
          <a:lstStyle>
            <a:lvl1pPr algn="r">
              <a:defRPr sz="1200" b="1" spc="-80"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6812280" cy="3163824"/>
          </a:xfrm>
        </p:spPr>
        <p:txBody>
          <a:bodyPr anchor="t"/>
          <a:lstStyle>
            <a:lvl1pPr marL="0" indent="0">
              <a:buNone/>
              <a:defRPr/>
            </a:lvl1pPr>
            <a:lvl2pPr marL="228600">
              <a:spcBef>
                <a:spcPts val="1000"/>
              </a:spcBef>
              <a:defRPr/>
            </a:lvl2pPr>
            <a:lvl3pPr marL="685800">
              <a:spcBef>
                <a:spcPts val="500"/>
              </a:spcBef>
              <a:defRPr/>
            </a:lvl3pPr>
            <a:lvl4pPr marL="1143000">
              <a:spcBef>
                <a:spcPts val="500"/>
              </a:spcBef>
              <a:defRPr/>
            </a:lvl4pPr>
            <a:lvl5pPr marL="1600200">
              <a:spcBef>
                <a:spcPts val="5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ontent Placeholder 4"/>
          <p:cNvSpPr>
            <a:spLocks noGrp="1"/>
          </p:cNvSpPr>
          <p:nvPr>
            <p:ph sz="quarter" idx="14"/>
          </p:nvPr>
        </p:nvSpPr>
        <p:spPr>
          <a:xfrm>
            <a:off x="8275320" y="2743200"/>
            <a:ext cx="2999232" cy="3163824"/>
          </a:xfrm>
        </p:spPr>
        <p:txBody>
          <a:bodyPr anchor="t"/>
          <a:lstStyle>
            <a:lvl1pPr marL="0" indent="0">
              <a:buNone/>
              <a:defRPr/>
            </a:lvl1pPr>
            <a:lvl2pPr marL="228600">
              <a:spcBef>
                <a:spcPts val="1000"/>
              </a:spcBef>
              <a:defRPr/>
            </a:lvl2pPr>
            <a:lvl3pPr marL="685800">
              <a:spcBef>
                <a:spcPts val="1000"/>
              </a:spcBef>
              <a:defRPr/>
            </a:lvl3pPr>
            <a:lvl4pPr marL="1143000">
              <a:spcBef>
                <a:spcPts val="1000"/>
              </a:spcBef>
              <a:defRPr/>
            </a:lvl4pPr>
            <a:lvl5pPr marL="1600200">
              <a:spcBef>
                <a:spcPts val="10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465439"/>
            <a:ext cx="9563100" cy="448960"/>
          </a:xfrm>
        </p:spPr>
        <p:txBody>
          <a:bodyPr tIns="0" anchor="t"/>
          <a:lstStyle>
            <a:lvl1pPr algn="l">
              <a:defRPr sz="1200" spc="8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55300" y="465439"/>
            <a:ext cx="1079500" cy="448960"/>
          </a:xfrm>
        </p:spPr>
        <p:txBody>
          <a:bodyPr tIns="0" anchor="t"/>
          <a:lstStyle>
            <a:lvl1pPr algn="r">
              <a:defRPr sz="1200" b="1" spc="-80"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2871216"/>
            <a:ext cx="10360152" cy="3035808"/>
          </a:xfrm>
        </p:spPr>
        <p:txBody>
          <a:bodyPr anchor="t"/>
          <a:lstStyle>
            <a:lvl1pPr marL="0" indent="0">
              <a:buNone/>
              <a:defRPr/>
            </a:lvl1pPr>
            <a:lvl2pPr marL="228600">
              <a:spcBef>
                <a:spcPts val="1000"/>
              </a:spcBef>
              <a:defRPr/>
            </a:lvl2pPr>
            <a:lvl3pPr marL="685800">
              <a:spcBef>
                <a:spcPts val="500"/>
              </a:spcBef>
              <a:defRPr/>
            </a:lvl3pPr>
            <a:lvl4pPr marL="1143000">
              <a:spcBef>
                <a:spcPts val="500"/>
              </a:spcBef>
              <a:defRPr/>
            </a:lvl4pPr>
            <a:lvl5pPr marL="1600200">
              <a:spcBef>
                <a:spcPts val="5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 l="1151" t="1794" r="25966" b="25175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5788152" cy="4992624"/>
          </a:xfrm>
        </p:spPr>
        <p:txBody>
          <a:bodyPr wrap="square" anchor="t">
            <a:normAutofit/>
          </a:bodyPr>
          <a:lstStyle>
            <a:lvl1pPr algn="l">
              <a:defRPr sz="6000" b="1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9712" y="914400"/>
            <a:ext cx="4434840" cy="4992624"/>
          </a:xfrm>
        </p:spPr>
        <p:txBody>
          <a:bodyPr anchor="b">
            <a:normAutofit/>
          </a:bodyPr>
          <a:lstStyle>
            <a:lvl1pPr marL="0" indent="0" algn="l">
              <a:lnSpc>
                <a:spcPct val="70000"/>
              </a:lnSpc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465439"/>
            <a:ext cx="9563100" cy="448960"/>
          </a:xfrm>
        </p:spPr>
        <p:txBody>
          <a:bodyPr tIns="0" anchor="t"/>
          <a:lstStyle>
            <a:lvl1pPr algn="l">
              <a:defRPr sz="1200" spc="8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55300" y="465439"/>
            <a:ext cx="1079500" cy="448960"/>
          </a:xfrm>
        </p:spPr>
        <p:txBody>
          <a:bodyPr tIns="0" anchor="t"/>
          <a:lstStyle>
            <a:lvl1pPr algn="r">
              <a:defRPr sz="1200" b="1" spc="-80"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6483096" cy="3163824"/>
          </a:xfrm>
        </p:spPr>
        <p:txBody>
          <a:bodyPr anchor="b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26965" r="31989" b="5024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7256" y="914400"/>
            <a:ext cx="5806440" cy="5129784"/>
          </a:xfrm>
        </p:spPr>
        <p:txBody>
          <a:bodyPr wrap="square" anchor="b">
            <a:normAutofit/>
          </a:bodyPr>
          <a:lstStyle>
            <a:lvl1pPr algn="r">
              <a:defRPr sz="5400" b="1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914400"/>
            <a:ext cx="4927249" cy="49910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15701" r="40485" b="24784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22192"/>
            <a:ext cx="10360152" cy="2221992"/>
          </a:xfrm>
        </p:spPr>
        <p:txBody>
          <a:bodyPr wrap="square" anchor="b">
            <a:normAutofit/>
          </a:bodyPr>
          <a:lstStyle>
            <a:lvl1pPr algn="l">
              <a:defRPr sz="5400" b="1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3336" y="914400"/>
            <a:ext cx="2880360" cy="2130552"/>
          </a:xfrm>
        </p:spPr>
        <p:txBody>
          <a:bodyPr anchor="t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14400" y="0"/>
            <a:ext cx="6940296" cy="3273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465439"/>
            <a:ext cx="9563100" cy="448960"/>
          </a:xfrm>
        </p:spPr>
        <p:txBody>
          <a:bodyPr tIns="0" anchor="t"/>
          <a:lstStyle>
            <a:lvl1pPr algn="l">
              <a:defRPr sz="1200" spc="8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55300" y="465439"/>
            <a:ext cx="1079500" cy="448960"/>
          </a:xfrm>
        </p:spPr>
        <p:txBody>
          <a:bodyPr tIns="0" anchor="t"/>
          <a:lstStyle>
            <a:lvl1pPr algn="r">
              <a:defRPr sz="1200" b="1" spc="-80"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6483096" cy="3163824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 l="10741" t="4074" r="13612" b="20124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10360152" cy="3008376"/>
          </a:xfrm>
        </p:spPr>
        <p:txBody>
          <a:bodyPr wrap="square" anchor="b">
            <a:normAutofit/>
          </a:bodyPr>
          <a:lstStyle>
            <a:lvl1pPr algn="ctr">
              <a:defRPr sz="6000" b="1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914400" y="4078224"/>
            <a:ext cx="1036015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465439"/>
            <a:ext cx="9563100" cy="448960"/>
          </a:xfrm>
        </p:spPr>
        <p:txBody>
          <a:bodyPr tIns="0" anchor="t"/>
          <a:lstStyle>
            <a:lvl1pPr algn="l">
              <a:defRPr sz="1200" spc="8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55300" y="465439"/>
            <a:ext cx="1079500" cy="448960"/>
          </a:xfrm>
        </p:spPr>
        <p:txBody>
          <a:bodyPr tIns="0" anchor="t"/>
          <a:lstStyle>
            <a:lvl1pPr algn="r">
              <a:defRPr sz="1200" b="1" spc="-80"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4791456" cy="3163824"/>
          </a:xfrm>
        </p:spPr>
        <p:txBody>
          <a:bodyPr anchor="t"/>
          <a:lstStyle>
            <a:lvl1pPr marL="0" indent="0">
              <a:buNone/>
              <a:defRPr/>
            </a:lvl1pPr>
            <a:lvl2pPr marL="228600">
              <a:spcBef>
                <a:spcPts val="1000"/>
              </a:spcBef>
              <a:defRPr/>
            </a:lvl2pPr>
            <a:lvl3pPr marL="685800">
              <a:spcBef>
                <a:spcPts val="1000"/>
              </a:spcBef>
              <a:defRPr/>
            </a:lvl3pPr>
            <a:lvl4pPr marL="1143000">
              <a:spcBef>
                <a:spcPts val="1000"/>
              </a:spcBef>
              <a:defRPr/>
            </a:lvl4pPr>
            <a:lvl5pPr marL="1600200">
              <a:spcBef>
                <a:spcPts val="10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ontent Placeholder 4"/>
          <p:cNvSpPr>
            <a:spLocks noGrp="1"/>
          </p:cNvSpPr>
          <p:nvPr>
            <p:ph sz="quarter" idx="14"/>
          </p:nvPr>
        </p:nvSpPr>
        <p:spPr>
          <a:xfrm>
            <a:off x="6492240" y="2743200"/>
            <a:ext cx="4791456" cy="3163824"/>
          </a:xfrm>
        </p:spPr>
        <p:txBody>
          <a:bodyPr anchor="t"/>
          <a:lstStyle>
            <a:lvl1pPr marL="0" indent="0">
              <a:buNone/>
              <a:defRPr/>
            </a:lvl1pPr>
            <a:lvl2pPr marL="228600">
              <a:spcBef>
                <a:spcPts val="1000"/>
              </a:spcBef>
              <a:defRPr/>
            </a:lvl2pPr>
            <a:lvl3pPr marL="685800">
              <a:spcBef>
                <a:spcPts val="1000"/>
              </a:spcBef>
              <a:defRPr/>
            </a:lvl3pPr>
            <a:lvl4pPr marL="1143000">
              <a:spcBef>
                <a:spcPts val="1000"/>
              </a:spcBef>
              <a:defRPr/>
            </a:lvl4pPr>
            <a:lvl5pPr marL="1600200">
              <a:spcBef>
                <a:spcPts val="10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465439"/>
            <a:ext cx="9563100" cy="448960"/>
          </a:xfrm>
        </p:spPr>
        <p:txBody>
          <a:bodyPr tIns="0" anchor="t"/>
          <a:lstStyle>
            <a:lvl1pPr algn="l">
              <a:defRPr sz="1200" spc="8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55300" y="465439"/>
            <a:ext cx="1079500" cy="448960"/>
          </a:xfrm>
        </p:spPr>
        <p:txBody>
          <a:bodyPr tIns="0" anchor="t"/>
          <a:lstStyle>
            <a:lvl1pPr algn="r">
              <a:defRPr sz="1200" b="1" spc="-80"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4791456" cy="3163824"/>
          </a:xfrm>
        </p:spPr>
        <p:txBody>
          <a:bodyPr anchor="t"/>
          <a:lstStyle>
            <a:lvl1pPr marL="0" indent="0">
              <a:buNone/>
              <a:defRPr/>
            </a:lvl1pPr>
            <a:lvl2pPr marL="511810" indent="-511810">
              <a:spcBef>
                <a:spcPts val="1000"/>
              </a:spcBef>
              <a:buFont typeface="+mj-lt"/>
              <a:buAutoNum type="arabicPeriod"/>
              <a:defRPr/>
            </a:lvl2pPr>
            <a:lvl3pPr marL="1097280" indent="-511810">
              <a:spcBef>
                <a:spcPts val="1000"/>
              </a:spcBef>
              <a:buFont typeface="+mj-lt"/>
              <a:buAutoNum type="alphaLcPeriod"/>
              <a:defRPr/>
            </a:lvl3pPr>
            <a:lvl4pPr marL="1645920" indent="-511810">
              <a:spcBef>
                <a:spcPts val="1000"/>
              </a:spcBef>
              <a:buFont typeface="+mj-lt"/>
              <a:buAutoNum type="arabicParenR"/>
              <a:defRPr/>
            </a:lvl4pPr>
            <a:lvl5pPr marL="2194560" indent="-511810">
              <a:spcBef>
                <a:spcPts val="1000"/>
              </a:spcBef>
              <a:buFont typeface="+mj-lt"/>
              <a:buAutoNum type="alphaLcParenR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ontent Placeholder 4"/>
          <p:cNvSpPr>
            <a:spLocks noGrp="1"/>
          </p:cNvSpPr>
          <p:nvPr>
            <p:ph sz="quarter" idx="14"/>
          </p:nvPr>
        </p:nvSpPr>
        <p:spPr>
          <a:xfrm>
            <a:off x="6492240" y="2743200"/>
            <a:ext cx="4791456" cy="3163824"/>
          </a:xfrm>
        </p:spPr>
        <p:txBody>
          <a:bodyPr anchor="t"/>
          <a:lstStyle>
            <a:lvl1pPr marL="0" indent="0">
              <a:buNone/>
              <a:defRPr/>
            </a:lvl1pPr>
            <a:lvl2pPr marL="228600">
              <a:spcBef>
                <a:spcPts val="1000"/>
              </a:spcBef>
              <a:defRPr/>
            </a:lvl2pPr>
            <a:lvl3pPr marL="685800">
              <a:spcBef>
                <a:spcPts val="1000"/>
              </a:spcBef>
              <a:defRPr/>
            </a:lvl3pPr>
            <a:lvl4pPr marL="1143000">
              <a:spcBef>
                <a:spcPts val="1000"/>
              </a:spcBef>
              <a:defRPr/>
            </a:lvl4pPr>
            <a:lvl5pPr marL="1600200">
              <a:spcBef>
                <a:spcPts val="10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465439"/>
            <a:ext cx="9563100" cy="448960"/>
          </a:xfrm>
        </p:spPr>
        <p:txBody>
          <a:bodyPr tIns="0" anchor="t"/>
          <a:lstStyle>
            <a:lvl1pPr algn="l">
              <a:defRPr sz="1200" spc="8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55300" y="465439"/>
            <a:ext cx="1079500" cy="448960"/>
          </a:xfrm>
        </p:spPr>
        <p:txBody>
          <a:bodyPr tIns="0" anchor="t"/>
          <a:lstStyle>
            <a:lvl1pPr algn="r">
              <a:defRPr sz="1200" b="1" spc="-80"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743200"/>
            <a:ext cx="4764024" cy="31638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Content Placeholder 4"/>
          <p:cNvSpPr>
            <a:spLocks noGrp="1"/>
          </p:cNvSpPr>
          <p:nvPr>
            <p:ph sz="quarter" idx="14"/>
          </p:nvPr>
        </p:nvSpPr>
        <p:spPr>
          <a:xfrm>
            <a:off x="5312664" y="2743200"/>
            <a:ext cx="5971032" cy="3163824"/>
          </a:xfrm>
        </p:spPr>
        <p:txBody>
          <a:bodyPr anchor="t"/>
          <a:lstStyle>
            <a:lvl1pPr marL="0" indent="0">
              <a:buNone/>
              <a:defRPr/>
            </a:lvl1pPr>
            <a:lvl2pPr marL="228600">
              <a:spcBef>
                <a:spcPts val="1000"/>
              </a:spcBef>
              <a:defRPr/>
            </a:lvl2pPr>
            <a:lvl3pPr marL="685800">
              <a:spcBef>
                <a:spcPts val="1000"/>
              </a:spcBef>
              <a:defRPr/>
            </a:lvl3pPr>
            <a:lvl4pPr marL="1143000">
              <a:spcBef>
                <a:spcPts val="1000"/>
              </a:spcBef>
              <a:defRPr/>
            </a:lvl4pPr>
            <a:lvl5pPr marL="1600200">
              <a:spcBef>
                <a:spcPts val="10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5"/>
          <a:srcRect l="19567" r="13056" b="32624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39700" y="136525"/>
            <a:ext cx="11912600" cy="6584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11795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43200"/>
            <a:ext cx="6483096" cy="316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885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457200"/>
            <a:ext cx="9564624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760" y="466344"/>
            <a:ext cx="107899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u="sng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7165075" y="1105470"/>
            <a:ext cx="7410734" cy="2265528"/>
          </a:xfrm>
        </p:spPr>
        <p:txBody>
          <a:bodyPr/>
          <a:lstStyle/>
          <a:p>
            <a:r>
              <a:rPr lang="ru-RU" dirty="0" err="1"/>
              <a:t>Геоюгра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2025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505421" y="5244152"/>
            <a:ext cx="3477313" cy="142960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методическое объединение учителей географии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avatars.mds.yandex.net/get-entity_search/2371583/488646681/S600xU_2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5469" y="689166"/>
            <a:ext cx="5152549" cy="470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34911" y="299545"/>
            <a:ext cx="5806440" cy="512978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4. Назовите, в пределах какой природной зоны находится </a:t>
            </a:r>
            <a:r>
              <a:rPr lang="ru-RU" dirty="0" err="1">
                <a:cs typeface="Times New Roman" panose="02020603050405020304" pitchFamily="18" charset="0"/>
              </a:rPr>
              <a:t>ХМАО-Югра</a:t>
            </a:r>
            <a:r>
              <a:rPr lang="ru-RU" dirty="0">
                <a:cs typeface="Times New Roman" panose="02020603050405020304" pitchFamily="18" charset="0"/>
              </a:rPr>
              <a:t>?</a:t>
            </a:r>
            <a:br>
              <a:rPr lang="ru-RU" dirty="0"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Picture 6" descr="C:\Users\111\Desktop\Ксения\Игра\hello_html_m5adb3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717" y="1024758"/>
            <a:ext cx="4997511" cy="302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62927" y="4994306"/>
            <a:ext cx="30298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chemeClr val="bg1"/>
                </a:solidFill>
              </a:rPr>
              <a:t>Тайга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</a:rPr>
              <a:t>(1б.)</a:t>
            </a:r>
          </a:p>
          <a:p>
            <a:pPr>
              <a:defRPr/>
            </a:pPr>
            <a:r>
              <a:rPr lang="ru-RU" sz="4800" b="1" dirty="0">
                <a:solidFill>
                  <a:schemeClr val="bg1"/>
                </a:solidFill>
              </a:rPr>
              <a:t> 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07877" y="882868"/>
            <a:ext cx="5700496" cy="495636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5. Какое лекарственное растение чаще всего можно встретить в лесах </a:t>
            </a:r>
            <a:r>
              <a:rPr lang="ru-RU" dirty="0" err="1"/>
              <a:t>Югры</a:t>
            </a:r>
            <a:r>
              <a:rPr lang="ru-RU" dirty="0"/>
              <a:t>?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3" name="Picture 8" descr="C:\Users\111\Desktop\Ксения\Игра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621" y="1006366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10582" y="4805121"/>
            <a:ext cx="35750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 чага(1б.)</a:t>
            </a:r>
          </a:p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85560" y="394138"/>
            <a:ext cx="5806440" cy="5129784"/>
          </a:xfrm>
        </p:spPr>
        <p:txBody>
          <a:bodyPr/>
          <a:lstStyle/>
          <a:p>
            <a:pPr algn="l"/>
            <a:r>
              <a:rPr lang="ru-RU" sz="4800" dirty="0"/>
              <a:t>6.Сколько озер насчитывается на территории округа?</a:t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5" descr="C:\Users\111\Desktop\Ксения\Игра\4756322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621" y="551793"/>
            <a:ext cx="5309149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85502" y="4048374"/>
            <a:ext cx="51325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25 тыс. (1б.)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0677" y="457200"/>
            <a:ext cx="5806440" cy="5129784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latin typeface="Arial" panose="020B0604020202020204" pitchFamily="34" charset="0"/>
              </a:rPr>
              <a:t>7.Согласно хантыйской легенде, эта птица участвовала в сотворении земли. Несмотря на священный статус, на птицу охотились. Сейчас она занесена в Красную книгу </a:t>
            </a:r>
            <a:r>
              <a:rPr lang="ru-RU" sz="3200" dirty="0" err="1">
                <a:latin typeface="Arial" panose="020B0604020202020204" pitchFamily="34" charset="0"/>
              </a:rPr>
              <a:t>Югры</a:t>
            </a:r>
            <a:r>
              <a:rPr lang="ru-RU" sz="3200" dirty="0">
                <a:latin typeface="Arial" panose="020B0604020202020204" pitchFamily="34" charset="0"/>
              </a:rPr>
              <a:t>.</a:t>
            </a:r>
            <a:br>
              <a:rPr lang="ru-RU" sz="3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3" name="Picture 5" descr="C:\Users\111\Desktop\Ксения\Игра\419657-Ky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938" y="1234966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61289" y="5593396"/>
            <a:ext cx="27726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Гагара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</a:rPr>
              <a:t>(1б.)</a:t>
            </a:r>
          </a:p>
          <a:p>
            <a:r>
              <a:rPr lang="ru-RU" sz="4000" dirty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3283" y="614856"/>
            <a:ext cx="5806440" cy="512978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8. Как называется поселение, где живет хантыйская семья коренных жителей? </a:t>
            </a:r>
          </a:p>
        </p:txBody>
      </p:sp>
      <p:pic>
        <p:nvPicPr>
          <p:cNvPr id="3" name="Picture 5" descr="C:\Users\111\Desktop\Ксения\Игра\44391.stojbische-nauma-egorovicha-kunin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158" y="1046799"/>
            <a:ext cx="4688607" cy="32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64463" y="4962775"/>
            <a:ext cx="315503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</a:rPr>
              <a:t> С</a:t>
            </a:r>
            <a:r>
              <a:rPr lang="ru-RU" sz="3200" b="1" dirty="0">
                <a:solidFill>
                  <a:schemeClr val="bg1"/>
                </a:solidFill>
              </a:rPr>
              <a:t>тойбище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</a:rPr>
              <a:t>(1б.)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 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55173" y="835572"/>
            <a:ext cx="5806440" cy="512978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/>
              <a:t>9. Назовите озеро, находящееся недалеко от слияния рек </a:t>
            </a:r>
            <a:r>
              <a:rPr lang="ru-RU" sz="4000" dirty="0" err="1"/>
              <a:t>Вах</a:t>
            </a:r>
            <a:r>
              <a:rPr lang="ru-RU" sz="4000" dirty="0"/>
              <a:t> и Оби, которое стало знаменитым в 1965 году, по форме напоминает сердце.</a:t>
            </a:r>
            <a:br>
              <a:rPr lang="ru-RU" sz="2000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2075" y="4962775"/>
            <a:ext cx="31833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Самотлор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</a:rPr>
              <a:t> (1б.)</a:t>
            </a:r>
          </a:p>
          <a:p>
            <a:r>
              <a:rPr lang="ru-RU" sz="3200" b="1" dirty="0">
                <a:solidFill>
                  <a:srgbClr val="35436A"/>
                </a:solidFill>
                <a:latin typeface="Arial" panose="020B0604020202020204" pitchFamily="34" charset="0"/>
              </a:rPr>
              <a:t>   </a:t>
            </a:r>
            <a:endParaRPr lang="ru-RU" b="1" dirty="0">
              <a:solidFill>
                <a:srgbClr val="35436A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5" descr="C:\Users\notebook\Desktop\Я рисую мелом\самотл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549" y="1797269"/>
            <a:ext cx="5218714" cy="253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95315" y="822325"/>
            <a:ext cx="5806440" cy="2606675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en-US" sz="4000" dirty="0"/>
              <a:t>10.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Как называют первый весенний </a:t>
            </a:r>
            <a:r>
              <a:rPr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праздник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 </a:t>
            </a:r>
            <a:r>
              <a:rPr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наро</a:t>
            </a:r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ДОВ</a:t>
            </a:r>
            <a:r>
              <a:rPr sz="4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ханты и манси?</a:t>
            </a:r>
            <a:endParaRPr lang="ru-RU" altLang="en-US" sz="4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6387" name="Picture 5" descr="\\Musserver\f\Брызгалова К.Н. экскурсовод\Ксения\Игра\fb4ab5103cf34b303c68cc12dc6c9b4e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0985" y="1342390"/>
            <a:ext cx="4926965" cy="2771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Текстовое поле 3"/>
          <p:cNvSpPr txBox="1"/>
          <p:nvPr/>
        </p:nvSpPr>
        <p:spPr>
          <a:xfrm>
            <a:off x="1844675" y="4897755"/>
            <a:ext cx="2749550" cy="5873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eaLnBrk="1" hangingPunct="1">
              <a:buNone/>
            </a:pPr>
            <a:r>
              <a:rPr sz="2400" b="1" dirty="0">
                <a:solidFill>
                  <a:schemeClr val="bg1"/>
                </a:solidFill>
                <a:sym typeface="+mn-ea"/>
              </a:rPr>
              <a:t> </a:t>
            </a:r>
            <a:r>
              <a:rPr sz="2800" b="1" dirty="0">
                <a:solidFill>
                  <a:schemeClr val="bg1"/>
                </a:solidFill>
                <a:sym typeface="+mn-ea"/>
              </a:rPr>
              <a:t>Вороний день</a:t>
            </a:r>
            <a:endParaRPr lang="ru-RU" altLang="en-US" sz="2800" b="1" dirty="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ая рамка рисунка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preview-image" descr="http://43.ucoz.ru/Biblioteka/proekt/5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324" y="57427"/>
            <a:ext cx="4572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review-image" descr="https://i2.wp.com/ency.info/plugins/content/jumultithumb/img/Li4vLi4vLi4vLi4vaW1hZ2VzL3Nsb3Zlc25vc3QvcDEyNzAwMDZfODAwLmpwZyZ3PTIwMCZoPTIwMCZxPTkw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165" y="57150"/>
            <a:ext cx="4572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review-image" descr="https://fishingday.org/wp-content/uploads/2015/12/7-1-690x46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165" y="3571876"/>
            <a:ext cx="45720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review-image" descr="http://etnic.ru/wp-content/uploads/167566024_8bd592059c1.jpg"/>
          <p:cNvPicPr/>
          <p:nvPr/>
        </p:nvPicPr>
        <p:blipFill>
          <a:blip r:embed="rId5"/>
          <a:srcRect l="44200" t="1600" b="8267"/>
          <a:stretch>
            <a:fillRect/>
          </a:stretch>
        </p:blipFill>
        <p:spPr bwMode="auto">
          <a:xfrm>
            <a:off x="4749165" y="3557905"/>
            <a:ext cx="4572635" cy="33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овое поле 4"/>
          <p:cNvSpPr txBox="1"/>
          <p:nvPr/>
        </p:nvSpPr>
        <p:spPr>
          <a:xfrm>
            <a:off x="3886200" y="1929130"/>
            <a:ext cx="509905" cy="8934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/>
              <a:t>1</a:t>
            </a:r>
            <a:r>
              <a:rPr lang="ru-RU" altLang="en-US" sz="5400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7568565" y="1691005"/>
            <a:ext cx="71691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6600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2995295" y="5905500"/>
            <a:ext cx="700405" cy="655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6000" b="1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8397240" y="4177030"/>
            <a:ext cx="765175" cy="878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5400" b="1">
                <a:solidFill>
                  <a:srgbClr val="C00000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view-image" descr="http://43.ucoz.ru/Biblioteka/proekt/5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153035"/>
            <a:ext cx="3314065" cy="283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review-image" descr="https://i2.wp.com/ency.info/plugins/content/jumultithumb/img/Li4vLi4vLi4vLi4vaW1hZ2VzL3Nsb3Zlc25vc3QvcDEyNzAwMDZfODAwLmpwZyZ3PTIwMCZoPTIwMCZxPTkw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2545" y="0"/>
            <a:ext cx="2962910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review-image" descr="https://fishingday.org/wp-content/uploads/2015/12/7-1-690x46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7600" y="3667125"/>
            <a:ext cx="3138170" cy="252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review-image" descr="http://etnic.ru/wp-content/uploads/167566024_8bd592059c1.jpg"/>
          <p:cNvPicPr/>
          <p:nvPr/>
        </p:nvPicPr>
        <p:blipFill>
          <a:blip r:embed="rId6"/>
          <a:srcRect l="44200" t="1600" b="8267"/>
          <a:stretch>
            <a:fillRect/>
          </a:stretch>
        </p:blipFill>
        <p:spPr bwMode="auto">
          <a:xfrm>
            <a:off x="8414385" y="3427730"/>
            <a:ext cx="3320415" cy="276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243205" y="2724150"/>
            <a:ext cx="6096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>
                <a:solidFill>
                  <a:schemeClr val="bg1"/>
                </a:solidFill>
                <a:effectLst/>
                <a:sym typeface="+mn-ea"/>
              </a:rPr>
              <a:t>МАЛИЦА – одежда глухого покроя, из оленьей шкуры мехом внутрь.</a:t>
            </a:r>
            <a:endParaRPr lang="ru-RU" altLang="en-US" sz="2400" b="1" dirty="0">
              <a:solidFill>
                <a:schemeClr val="bg1"/>
              </a:solidFill>
              <a:effectLst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6096000" y="2540000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/>
                <a:sym typeface="+mn-ea"/>
              </a:rPr>
              <a:t>2. ТУЕС – емкость из бересты для хранения меда , молочных продуктов, рабы, солений</a:t>
            </a:r>
            <a:endParaRPr lang="ru-RU" altLang="en-US" sz="2400" b="1" dirty="0">
              <a:solidFill>
                <a:schemeClr val="bg1"/>
              </a:solidFill>
              <a:effectLst/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561975" y="630174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/>
                <a:sym typeface="+mn-ea"/>
              </a:rPr>
              <a:t>3. МОРДА  – рыболовная снасть-ловушка</a:t>
            </a:r>
            <a:endParaRPr lang="ru-RU" altLang="en-US" sz="2400" b="1" dirty="0">
              <a:solidFill>
                <a:schemeClr val="bg1"/>
              </a:solidFill>
              <a:effectLst/>
              <a:sym typeface="+mn-ea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6339205" y="5870575"/>
            <a:ext cx="609600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sym typeface="+mn-ea"/>
              </a:rPr>
              <a:t>4</a:t>
            </a:r>
            <a:r>
              <a:rPr lang="ru-RU" sz="2800" b="1" dirty="0">
                <a:solidFill>
                  <a:schemeClr val="bg1"/>
                </a:solidFill>
                <a:sym typeface="+mn-ea"/>
              </a:rPr>
              <a:t>.  </a:t>
            </a:r>
            <a:r>
              <a:rPr lang="ru-RU" sz="2400" b="1" dirty="0">
                <a:solidFill>
                  <a:schemeClr val="bg1"/>
                </a:solidFill>
                <a:sym typeface="+mn-ea"/>
              </a:rPr>
              <a:t>ДНЕВНАЯ КОЛЫБЕЛЬ 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  <a:sym typeface="+mn-ea"/>
              </a:rPr>
              <a:t>для ребенка из бересты со спинкой</a:t>
            </a:r>
            <a:r>
              <a:rPr lang="ru-RU" b="1" dirty="0">
                <a:solidFill>
                  <a:schemeClr val="bg1"/>
                </a:solidFill>
                <a:sym typeface="+mn-ea"/>
              </a:rPr>
              <a:t>.</a:t>
            </a:r>
            <a:endParaRPr lang="ru-RU" altLang="en-US" b="1" dirty="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55629" y="898634"/>
            <a:ext cx="5806440" cy="512978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Задание 3. знатоки географии</a:t>
            </a:r>
            <a:br>
              <a:rPr lang="ru-RU" dirty="0"/>
            </a:br>
            <a:br>
              <a:rPr lang="ru-RU" dirty="0"/>
            </a:br>
            <a:r>
              <a:rPr lang="ru-RU" u="none" dirty="0">
                <a:solidFill>
                  <a:srgbClr val="FF0000"/>
                </a:solidFill>
              </a:rPr>
              <a:t> </a:t>
            </a:r>
            <a:r>
              <a:rPr lang="ru-RU" sz="2400" u="none" dirty="0">
                <a:solidFill>
                  <a:srgbClr val="FF0000"/>
                </a:solidFill>
              </a:rPr>
              <a:t>правильный ответ - 1 балл</a:t>
            </a:r>
            <a:br>
              <a:rPr lang="ru-RU" sz="2400" u="none" dirty="0">
                <a:solidFill>
                  <a:srgbClr val="FF0000"/>
                </a:solidFill>
              </a:rPr>
            </a:br>
            <a:r>
              <a:rPr lang="ru-RU" sz="2400" u="none" dirty="0">
                <a:solidFill>
                  <a:srgbClr val="FF0000"/>
                </a:solidFill>
              </a:rPr>
              <a:t>Макс. 20 б</a:t>
            </a:r>
            <a:r>
              <a:rPr lang="ru-RU" u="none" dirty="0">
                <a:solidFill>
                  <a:srgbClr val="FF0000"/>
                </a:solidFill>
              </a:rPr>
              <a:t>.</a:t>
            </a:r>
            <a:r>
              <a:rPr lang="ru-RU" dirty="0"/>
              <a:t>  </a:t>
            </a:r>
          </a:p>
        </p:txBody>
      </p:sp>
      <p:pic>
        <p:nvPicPr>
          <p:cNvPr id="3" name="Picture 2" descr="https://avatars.mds.yandex.net/get-entity_search/2371583/488646681/S600xU_2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5469" y="689166"/>
            <a:ext cx="5152549" cy="470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302758" y="586854"/>
            <a:ext cx="8502555" cy="581394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400" dirty="0"/>
            </a:br>
            <a:br>
              <a:rPr lang="ru-RU" sz="4400" dirty="0"/>
            </a:br>
            <a:br>
              <a:rPr lang="ru-RU" sz="4400" dirty="0"/>
            </a:br>
            <a:r>
              <a:rPr lang="ru-RU" sz="4400" dirty="0"/>
              <a:t>Задание 1.</a:t>
            </a:r>
            <a:br>
              <a:rPr lang="ru-RU" sz="4400" dirty="0"/>
            </a:br>
            <a:r>
              <a:rPr lang="ru-RU" u="none" dirty="0"/>
              <a:t>Разминка</a:t>
            </a:r>
            <a:br>
              <a:rPr lang="ru-RU" u="none" dirty="0"/>
            </a:br>
            <a:br>
              <a:rPr lang="ru-RU" u="none" dirty="0"/>
            </a:br>
            <a:br>
              <a:rPr lang="ru-RU" u="none" dirty="0"/>
            </a:br>
            <a:br>
              <a:rPr lang="ru-RU" u="none" dirty="0"/>
            </a:br>
            <a:r>
              <a:rPr lang="ru-RU" sz="2200" u="none" dirty="0">
                <a:solidFill>
                  <a:srgbClr val="FF0000"/>
                </a:solidFill>
              </a:rPr>
              <a:t>правильный ответ - 1 балл</a:t>
            </a:r>
            <a:br>
              <a:rPr lang="ru-RU" sz="2200" u="none" dirty="0">
                <a:solidFill>
                  <a:srgbClr val="FF0000"/>
                </a:solidFill>
              </a:rPr>
            </a:br>
            <a:r>
              <a:rPr lang="ru-RU" sz="2200" u="none" dirty="0">
                <a:solidFill>
                  <a:srgbClr val="FF0000"/>
                </a:solidFill>
              </a:rPr>
              <a:t>Макс. 10 б.</a:t>
            </a:r>
            <a:br>
              <a:rPr lang="ru-RU" sz="2200" u="none" dirty="0"/>
            </a:br>
            <a:r>
              <a:rPr lang="ru-RU" u="none" dirty="0"/>
              <a:t> </a:t>
            </a:r>
            <a:endParaRPr lang="en-US" u="none" dirty="0"/>
          </a:p>
        </p:txBody>
      </p:sp>
      <p:pic>
        <p:nvPicPr>
          <p:cNvPr id="6146" name="Picture 2" descr="https://avatars.mds.yandex.net/get-entity_search/2371583/488646681/S600xU_2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485" y="1017125"/>
            <a:ext cx="4075231" cy="3718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5669" y="1056289"/>
            <a:ext cx="565982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Самое большое море у берегов РФ.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Самая высокая вершина России.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Самая длинная река.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Самая многоводная река России.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Самое большое озеро России.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Самое глубокое озеро России.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Самый большой остров России.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Самый большой полуостров России.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Самая большая граница с этим государством.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Самая короткая государственная граница.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Самое распространенное полезное ископаемое в России. 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27986" y="1112933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Самая большая равнина России.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Какую реку России называют «матушкой»?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Самая крупная ГЭС России.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Самая большая республика, входящая в состав РФ.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Автономная область, входящая в состав РФ.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Крайняя северная (островная) точка РФ.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Самый крупный вулкан России.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Этот русский порт в Заполярье зовется «воротами в Арктику»?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Этот российский о-в расположен сразу в трех полушариях: на севере, востоке, западе.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Внимание ответы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pic>
        <p:nvPicPr>
          <p:cNvPr id="3" name="Picture 2" descr="https://avatars.mds.yandex.net/get-entity_search/2371583/488646681/S600xU_2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5469" y="689166"/>
            <a:ext cx="5152549" cy="470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9545" y="725215"/>
            <a:ext cx="53602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Самое большое море у берегов РФ.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(Берингово.)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Самая высокая вершина России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(Кавказ, Эльбрус.)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Самая длинная река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(Обь и Иртыш.)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Самая многоводная река России.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(Енисей.)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Самое большое озеро России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(Каспийское море -озеро.)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Самое глубокое озеро России.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(Байкал.)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Самый большой остров России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(Сахалин.)</a:t>
            </a:r>
            <a:endParaRPr lang="ru-RU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Самый большой полуостров России.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(Камчатка.)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Самая большая граница с этим государством.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(Казахстан)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Самая короткая государственная граница.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(Корея.) 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Самое распространенное полезное ископаемое в России.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(Газ.)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6455" y="703030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Самая большая равнина России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(Восточно-Европейская.)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Какую реку России называют «матушкой»?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(Волга.)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Самая крупная ГЭС России.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(Саяно-Шушенская на р. Енисей.)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Самая большая республика, входящая в состав РФ.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(Саха Якутия.)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Автономная область, входящая в состав РФ.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(Еврейская.)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Крайняя северная (островная) точка РФ.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(О-в 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Ратманова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 Флигели, арх. Шпицберген.)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Самый крупный вулкан России.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(Ключевская Сопка.)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Этот русский порт в Заполярье зовется «воротами в Арктику»?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(Мурманск.)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Этот российский о-в расположен сразу в трех полушариях: на севере, востоке, западе.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(о.Врангеля.)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58454" y="914400"/>
            <a:ext cx="4725241" cy="4981903"/>
          </a:xfrm>
        </p:spPr>
        <p:txBody>
          <a:bodyPr/>
          <a:lstStyle/>
          <a:p>
            <a:r>
              <a:rPr lang="ru-RU" dirty="0"/>
              <a:t>Задание 4. Мир вокруг нас</a:t>
            </a:r>
          </a:p>
        </p:txBody>
      </p:sp>
      <p:pic>
        <p:nvPicPr>
          <p:cNvPr id="3" name="Picture 2" descr="https://avatars.mds.yandex.net/get-entity_search/2371583/488646681/S600xU_2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5469" y="689166"/>
            <a:ext cx="5152549" cy="470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2608" y="504496"/>
            <a:ext cx="113827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Где летом день длиннее- в Санкт- Петербурге, Москве или Ростове-на-Дону? (2б.)   </a:t>
            </a:r>
          </a:p>
          <a:p>
            <a:pPr lvl="0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Как называется самая большая постройка на Земле, созданная живыми существами? Где она находится? (4б.)</a:t>
            </a:r>
          </a:p>
          <a:p>
            <a:pPr lvl="0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 этом острове рождается новый день. Его вершины первыми встречают лучи Солнца. Что это за остров? (2б.) </a:t>
            </a:r>
          </a:p>
          <a:p>
            <a:pPr lvl="0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 каком градусе географической широты начинаются белые ночи, о которых А.С. Пушкин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писл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 не пуская тьму ночную на золотые небеса, одна заря сменить другую спешит, дав ночи полчаса»? (2б.) </a:t>
            </a:r>
          </a:p>
          <a:p>
            <a:pPr lvl="0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Кто будет находиться ближе к центру Земли -человек стоящий на Северном или Южном полюсе? (2б.) </a:t>
            </a:r>
          </a:p>
          <a:p>
            <a:pPr lvl="0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Назовите одно из крупнейших государств мира, большая часть которого лежит в восточном полушарии, а самая восточная точка – в западном. (2б.)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Внимание ответы </a:t>
            </a:r>
          </a:p>
        </p:txBody>
      </p:sp>
      <p:pic>
        <p:nvPicPr>
          <p:cNvPr id="3" name="Picture 2" descr="https://avatars.mds.yandex.net/get-entity_search/2371583/488646681/S600xU_2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5469" y="689166"/>
            <a:ext cx="5152549" cy="470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374" y="220717"/>
            <a:ext cx="102633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Где летом день длиннее- в Санкт- Петербурге, Москве или Ростове-на-Дону?       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Санкт-Петербурге, так как его географическая широта самая большая)</a:t>
            </a:r>
          </a:p>
          <a:p>
            <a:pPr lvl="0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Как называется самая большая постройка на Земле, созданная живыми существами? Где она находится?   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(Большой Барьерный риф в Тихом океане)</a:t>
            </a:r>
          </a:p>
          <a:p>
            <a:pPr lvl="0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 этом острове рождается новый день. Его вершины первыми встречают лучи Солнца. Что это за остров?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(о.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Ратманова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Беринговом проливе)</a:t>
            </a:r>
          </a:p>
          <a:p>
            <a:pPr lvl="0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 каком градусе географической широты начинаются белые ночи, о которых А.С. Пушкин писал «И не пуская тьму ночную на золотые небеса, одна заря сменить другую спешит, дав ночи полчаса»?  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(60*с.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0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Кто будет находиться ближе к центру Земли -человек стоящий на Северном или Южном полюсе? 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Северном полюсе)</a:t>
            </a:r>
          </a:p>
          <a:p>
            <a:pPr lvl="0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Назовите одно из крупнейших государств мира, большая часть которого лежит в восточном полушарии, а самая восточная точка – в западном.  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(Россия)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351" y="3011213"/>
            <a:ext cx="10360152" cy="3008376"/>
          </a:xfrm>
        </p:spPr>
        <p:txBody>
          <a:bodyPr/>
          <a:lstStyle/>
          <a:p>
            <a:r>
              <a:rPr lang="ru-RU" dirty="0"/>
              <a:t>Поведение итогов </a:t>
            </a:r>
            <a:endParaRPr lang="en-US" dirty="0"/>
          </a:p>
        </p:txBody>
      </p:sp>
      <p:pic>
        <p:nvPicPr>
          <p:cNvPr id="4" name="Picture 2" descr="https://avatars.mds.yandex.net/get-entity_search/2371583/488646681/S600xU_2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986" y="247731"/>
            <a:ext cx="5152549" cy="470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07887" y="204953"/>
            <a:ext cx="11189672" cy="62746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загадки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потолке оленья шкура, съеденная личинками оводов.  (1б.)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отца сын родился, от сына отец родился. (1б.)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небесную женщину, божественную женщину не поднимаются глаза множества людей земли. (1б.)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небом и землей красное шелковое полотно. (1б.)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ткань расстилается, черная ткань сворачивается. (1б.)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Отец играет, дети танцуют. (1б.)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Седая старуха заячью шерсть разбрасывает. (1б.)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Безрукий, безногий волшебник за ночь вышивает узоры, орнаменты. (1б.)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верь, хоть не верь –пробегал по лесу зверь, нес на лбу он неспроста два развесистых куста. (1б.)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Лесной хозяин, божественный хозяин. (1б.)</a:t>
            </a:r>
          </a:p>
          <a:p>
            <a:pPr marL="457200" indent="-457200" algn="l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2317" y="3790661"/>
            <a:ext cx="10360152" cy="2221992"/>
          </a:xfrm>
        </p:spPr>
        <p:txBody>
          <a:bodyPr/>
          <a:lstStyle/>
          <a:p>
            <a:pPr algn="ctr"/>
            <a:r>
              <a:rPr lang="ru-RU" dirty="0"/>
              <a:t>Внимание      ответы </a:t>
            </a:r>
          </a:p>
        </p:txBody>
      </p:sp>
      <p:pic>
        <p:nvPicPr>
          <p:cNvPr id="3" name="Picture 2" descr="https://avatars.mds.yandex.net/get-entity_search/2371583/488646681/S600xU_2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269" y="0"/>
            <a:ext cx="5152549" cy="4701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07886" y="436255"/>
            <a:ext cx="10764003" cy="6122200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потолке оленья шкура, съеденная личинками оводов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.(Звездное небо) 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отца сын родился, от сына отец родился.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(Вода и лед)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небесную женщину, божественную женщину не поднимаются глаза множества людей земли.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(Солнце)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небом и землей красное шелковое полотно.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(Заря)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ткань расстилается, черная ткань сворачивается.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(День и ночь)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Отец играет, дети танцуют.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(Ветер, снег)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Седая старуха заячью шерсть разбрасывает.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(Снег идет)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Безрукий, безногий волшебник за ночь вышивает узоры, орнаменты.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(Мороз)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верь, хоть не верь –пробегал по лесу зверь, нес на лбу он неспроста два развесистых куста.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(Олень)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Лесной хозяин, божественный хозяин.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(Медведь)</a:t>
            </a:r>
          </a:p>
          <a:p>
            <a:pPr marL="457200" indent="-457200" algn="l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22674" y="490143"/>
            <a:ext cx="5806440" cy="5129784"/>
          </a:xfrm>
        </p:spPr>
        <p:txBody>
          <a:bodyPr/>
          <a:lstStyle/>
          <a:p>
            <a:pPr algn="l"/>
            <a:r>
              <a:rPr lang="ru-RU" dirty="0"/>
              <a:t>Задание 2</a:t>
            </a:r>
            <a:br>
              <a:rPr lang="ru-RU" dirty="0"/>
            </a:br>
            <a:br>
              <a:rPr lang="ru-RU" dirty="0"/>
            </a:b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Что я знаю о </a:t>
            </a: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Югре</a:t>
            </a:r>
            <a:endParaRPr lang="ru-RU" dirty="0"/>
          </a:p>
        </p:txBody>
      </p:sp>
      <p:pic>
        <p:nvPicPr>
          <p:cNvPr id="3" name="Picture 2" descr="https://avatars.mds.yandex.net/get-entity_search/2371583/488646681/S600xU_2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2629"/>
            <a:ext cx="4075231" cy="3718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85560" y="930166"/>
            <a:ext cx="5806440" cy="5129784"/>
          </a:xfrm>
        </p:spPr>
        <p:txBody>
          <a:bodyPr/>
          <a:lstStyle/>
          <a:p>
            <a:pPr algn="l"/>
            <a:r>
              <a:rPr lang="ru-RU" dirty="0"/>
              <a:t>1</a:t>
            </a:r>
            <a:r>
              <a:rPr lang="ru-RU" sz="4400" dirty="0"/>
              <a:t>.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Назовите столицу нашего округа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b="0" u="none" dirty="0">
                <a:solidFill>
                  <a:srgbClr val="35436A"/>
                </a:solidFill>
                <a:latin typeface="Arial" panose="020B0604020202020204" pitchFamily="34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 </a:t>
            </a:r>
          </a:p>
        </p:txBody>
      </p:sp>
      <p:pic>
        <p:nvPicPr>
          <p:cNvPr id="4" name="Picture 5" descr="C:\Users\111\Desktop\Ксения\Игра\fdeccac5dc15457abb382edef4c5dc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869" y="725213"/>
            <a:ext cx="5037849" cy="335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5669" y="4903076"/>
            <a:ext cx="5770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</a:rPr>
              <a:t>Ханты-Мансийск (1б.)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76346" y="898634"/>
            <a:ext cx="5806440" cy="5129784"/>
          </a:xfrm>
        </p:spPr>
        <p:txBody>
          <a:bodyPr>
            <a:normAutofit/>
          </a:bodyPr>
          <a:lstStyle/>
          <a:p>
            <a:pPr algn="l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2.Назовите город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Югры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самой большой численностью населения.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/>
          </a:p>
        </p:txBody>
      </p:sp>
      <p:pic>
        <p:nvPicPr>
          <p:cNvPr id="3" name="Picture 7" descr="C:\Users\notebook\Desktop\Я рисую мелом\сургу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593" y="767256"/>
            <a:ext cx="5385232" cy="353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24876" y="5372679"/>
            <a:ext cx="27964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Сургут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</a:rPr>
              <a:t>(1б.)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85560" y="677917"/>
            <a:ext cx="5806440" cy="5129784"/>
          </a:xfrm>
        </p:spPr>
        <p:txBody>
          <a:bodyPr/>
          <a:lstStyle/>
          <a:p>
            <a:pPr algn="l"/>
            <a:r>
              <a:rPr lang="ru-RU" dirty="0"/>
              <a:t>3</a:t>
            </a:r>
            <a:r>
              <a:rPr lang="ru-RU" sz="4800" dirty="0"/>
              <a:t>. Где расположен географический центр округа?</a:t>
            </a:r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endParaRPr lang="ru-RU" dirty="0"/>
          </a:p>
        </p:txBody>
      </p:sp>
      <p:pic>
        <p:nvPicPr>
          <p:cNvPr id="3" name="Picture 5" descr="C:\Users\111\Desktop\Ксения\Игра\pc2604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207" y="756745"/>
            <a:ext cx="503514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34133" y="5199258"/>
            <a:ext cx="5739585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</a:rPr>
              <a:t>в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</a:rPr>
              <a:t>Сургутском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</a:rPr>
              <a:t> районе (1б.)</a:t>
            </a:r>
          </a:p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Props1.xml><?xml version="1.0" encoding="utf-8"?>
<ds:datastoreItem xmlns:ds="http://schemas.openxmlformats.org/officeDocument/2006/customXml" ds:itemID="{E76CE1C2-24FF-4125-B61C-AD39973FCD09}">
  <ds:schemaRefs/>
</ds:datastoreItem>
</file>

<file path=customXml/itemProps2.xml><?xml version="1.0" encoding="utf-8"?>
<ds:datastoreItem xmlns:ds="http://schemas.openxmlformats.org/officeDocument/2006/customXml" ds:itemID="{A27D135F-652A-4667-A553-71B83EC65BB2}">
  <ds:schemaRefs/>
</ds:datastoreItem>
</file>

<file path=customXml/itemProps3.xml><?xml version="1.0" encoding="utf-8"?>
<ds:datastoreItem xmlns:ds="http://schemas.openxmlformats.org/officeDocument/2006/customXml" ds:itemID="{5AF23494-F630-4E01-81EA-AA2F2975971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</TotalTime>
  <Words>1371</Words>
  <Application>Microsoft Office PowerPoint</Application>
  <PresentationFormat>Широкоэкранный</PresentationFormat>
  <Paragraphs>120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Corbel</vt:lpstr>
      <vt:lpstr>Times New Roman</vt:lpstr>
      <vt:lpstr>Depth</vt:lpstr>
      <vt:lpstr>Геоюгра  2025</vt:lpstr>
      <vt:lpstr>   Задание 1. Разминка    правильный ответ - 1 балл Макс. 10 б.  </vt:lpstr>
      <vt:lpstr>Презентация PowerPoint</vt:lpstr>
      <vt:lpstr>Внимание      ответы </vt:lpstr>
      <vt:lpstr>Презентация PowerPoint</vt:lpstr>
      <vt:lpstr>Задание 2   Что я знаю о Югре</vt:lpstr>
      <vt:lpstr>1. Назовите столицу нашего округа     </vt:lpstr>
      <vt:lpstr>2.Назовите город Югры с самой большой численностью населения.   </vt:lpstr>
      <vt:lpstr>3. Где расположен географический центр округа?   </vt:lpstr>
      <vt:lpstr>4. Назовите, в пределах какой природной зоны находится ХМАО-Югра? </vt:lpstr>
      <vt:lpstr>5. Какое лекарственное растение чаще всего можно встретить в лесах Югры?  </vt:lpstr>
      <vt:lpstr>6.Сколько озер насчитывается на территории округа? </vt:lpstr>
      <vt:lpstr>7.Согласно хантыйской легенде, эта птица участвовала в сотворении земли. Несмотря на священный статус, на птицу охотились. Сейчас она занесена в Красную книгу Югры. </vt:lpstr>
      <vt:lpstr>8. Как называется поселение, где живет хантыйская семья коренных жителей? </vt:lpstr>
      <vt:lpstr>9. Назовите озеро, находящееся недалеко от слияния рек Вах и Оби, которое стало знаменитым в 1965 году, по форме напоминает сердце. </vt:lpstr>
      <vt:lpstr>10.Как называют первый весенний праздник У нароДОВ ханты и манси?</vt:lpstr>
      <vt:lpstr>Презентация PowerPoint</vt:lpstr>
      <vt:lpstr>Презентация PowerPoint</vt:lpstr>
      <vt:lpstr>Задание 3. знатоки географии   правильный ответ - 1 балл Макс. 20 б.  </vt:lpstr>
      <vt:lpstr>Презентация PowerPoint</vt:lpstr>
      <vt:lpstr>Внимание ответы  </vt:lpstr>
      <vt:lpstr>Презентация PowerPoint</vt:lpstr>
      <vt:lpstr>Задание 4. Мир вокруг нас</vt:lpstr>
      <vt:lpstr>Презентация PowerPoint</vt:lpstr>
      <vt:lpstr>Внимание ответы </vt:lpstr>
      <vt:lpstr>Презентация PowerPoint</vt:lpstr>
      <vt:lpstr>Поведение итогов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User</dc:creator>
  <cp:lastModifiedBy>Курбанова Зимфира Хинабиевна</cp:lastModifiedBy>
  <cp:revision>41</cp:revision>
  <dcterms:created xsi:type="dcterms:W3CDTF">2023-08-29T05:41:00Z</dcterms:created>
  <dcterms:modified xsi:type="dcterms:W3CDTF">2025-04-18T12:09:18Z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Depth:8</vt:lpwstr>
  </property>
  <property fmtid="{D5CDD505-2E9C-101B-9397-08002B2CF9AE}" pid="5" name="ClassificationContentMarkingFooterText">
    <vt:lpwstr>Classified as Microsoft Confidential</vt:lpwstr>
  </property>
  <property fmtid="{D5CDD505-2E9C-101B-9397-08002B2CF9AE}" pid="6" name="ICV">
    <vt:lpwstr>BCBCDC3565094DC8BE6206AF07453C0B_12</vt:lpwstr>
  </property>
  <property fmtid="{D5CDD505-2E9C-101B-9397-08002B2CF9AE}" pid="7" name="KSOProductBuildVer">
    <vt:lpwstr>1049-12.2.0.18283</vt:lpwstr>
  </property>
</Properties>
</file>