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9" r:id="rId2"/>
    <p:sldId id="318" r:id="rId3"/>
    <p:sldId id="300" r:id="rId4"/>
    <p:sldId id="312" r:id="rId5"/>
    <p:sldId id="301" r:id="rId6"/>
    <p:sldId id="303" r:id="rId7"/>
    <p:sldId id="260" r:id="rId8"/>
    <p:sldId id="284" r:id="rId9"/>
    <p:sldId id="294" r:id="rId10"/>
    <p:sldId id="256" r:id="rId11"/>
    <p:sldId id="266" r:id="rId12"/>
    <p:sldId id="306" r:id="rId13"/>
    <p:sldId id="308" r:id="rId14"/>
    <p:sldId id="263" r:id="rId15"/>
    <p:sldId id="267" r:id="rId16"/>
    <p:sldId id="268" r:id="rId17"/>
    <p:sldId id="270" r:id="rId18"/>
    <p:sldId id="258" r:id="rId19"/>
    <p:sldId id="281" r:id="rId20"/>
    <p:sldId id="283" r:id="rId21"/>
    <p:sldId id="304" r:id="rId22"/>
    <p:sldId id="279" r:id="rId23"/>
    <p:sldId id="273" r:id="rId24"/>
    <p:sldId id="299" r:id="rId25"/>
    <p:sldId id="310" r:id="rId26"/>
    <p:sldId id="282" r:id="rId27"/>
    <p:sldId id="286" r:id="rId28"/>
    <p:sldId id="298" r:id="rId29"/>
    <p:sldId id="305" r:id="rId30"/>
    <p:sldId id="31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33" autoAdjust="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797EC-84B2-4EC5-A187-2B8536FE4162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20F36-BC33-4E15-9E4A-0777E219B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3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E20F36-BC33-4E15-9E4A-0777E219BBF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31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989D-9C8D-47B8-80E4-15A8479CABE8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5FD1-2CF3-436F-A83F-F4FCC1B5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989D-9C8D-47B8-80E4-15A8479CABE8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5FD1-2CF3-436F-A83F-F4FCC1B5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989D-9C8D-47B8-80E4-15A8479CABE8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5FD1-2CF3-436F-A83F-F4FCC1B5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989D-9C8D-47B8-80E4-15A8479CABE8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5FD1-2CF3-436F-A83F-F4FCC1B5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989D-9C8D-47B8-80E4-15A8479CABE8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5FD1-2CF3-436F-A83F-F4FCC1B5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989D-9C8D-47B8-80E4-15A8479CABE8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5FD1-2CF3-436F-A83F-F4FCC1B5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989D-9C8D-47B8-80E4-15A8479CABE8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5FD1-2CF3-436F-A83F-F4FCC1B5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989D-9C8D-47B8-80E4-15A8479CABE8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5FD1-2CF3-436F-A83F-F4FCC1B5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989D-9C8D-47B8-80E4-15A8479CABE8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5FD1-2CF3-436F-A83F-F4FCC1B5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989D-9C8D-47B8-80E4-15A8479CABE8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5FD1-2CF3-436F-A83F-F4FCC1B5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989D-9C8D-47B8-80E4-15A8479CABE8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5FD1-2CF3-436F-A83F-F4FCC1B5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0989D-9C8D-47B8-80E4-15A8479CABE8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95FD1-2CF3-436F-A83F-F4FCC1B5E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Отработка заданий линии 21 на установление соответствия в ОГЭ по биологии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r">
              <a:buNone/>
            </a:pPr>
            <a:r>
              <a:rPr lang="ru-RU" sz="2000" dirty="0"/>
              <a:t>.</a:t>
            </a:r>
          </a:p>
          <a:p>
            <a:pPr algn="r">
              <a:buNone/>
            </a:pPr>
            <a:endParaRPr lang="ru-RU" sz="2000" dirty="0"/>
          </a:p>
          <a:p>
            <a:pPr algn="r">
              <a:buNone/>
            </a:pPr>
            <a:endParaRPr lang="ru-RU" sz="2000" dirty="0"/>
          </a:p>
          <a:p>
            <a:pPr algn="ctr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>
                <a:cs typeface="Times New Roman" pitchFamily="18" charset="0"/>
              </a:rPr>
              <a:t>Установить соответствие между признаком и организмом, для которого этот признак характерен: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1285860"/>
            <a:ext cx="4040188" cy="571504"/>
          </a:xfrm>
        </p:spPr>
        <p:txBody>
          <a:bodyPr/>
          <a:lstStyle/>
          <a:p>
            <a:r>
              <a:rPr lang="ru-RU" dirty="0">
                <a:cs typeface="Times New Roman" pitchFamily="18" charset="0"/>
              </a:rPr>
              <a:t>признак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857364"/>
            <a:ext cx="4040188" cy="47149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>
                <a:cs typeface="Times New Roman" pitchFamily="18" charset="0"/>
              </a:rPr>
              <a:t>А)имеется кровеносная система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Б)отсутствует в цикле развития основной хозяин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В)отсутствует кровеносная система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Г)паразитирует в организме животных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Д)участвует в разложение органических веществ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Е)обладает высокой плодовитостью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142985"/>
            <a:ext cx="4041775" cy="642942"/>
          </a:xfrm>
        </p:spPr>
        <p:txBody>
          <a:bodyPr/>
          <a:lstStyle/>
          <a:p>
            <a:r>
              <a:rPr lang="ru-RU" dirty="0">
                <a:cs typeface="Times New Roman" pitchFamily="18" charset="0"/>
              </a:rPr>
              <a:t>организмы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857364"/>
            <a:ext cx="4041775" cy="4268799"/>
          </a:xfrm>
        </p:spPr>
        <p:txBody>
          <a:bodyPr/>
          <a:lstStyle/>
          <a:p>
            <a:pPr>
              <a:buNone/>
            </a:pPr>
            <a:r>
              <a:rPr lang="ru-RU" dirty="0">
                <a:cs typeface="Times New Roman" pitchFamily="18" charset="0"/>
              </a:rPr>
              <a:t>1 дождевой червь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2 свиной цепень</a:t>
            </a:r>
          </a:p>
          <a:p>
            <a:pPr>
              <a:buNone/>
            </a:pPr>
            <a:endParaRPr lang="ru-RU" dirty="0"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357686" y="5000636"/>
          <a:ext cx="4572030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cs typeface="Times New Roman" pitchFamily="18" charset="0"/>
              </a:rPr>
              <a:t>Установить соответствие между признаком и классом членистоногих, которому он соответствует: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cs typeface="Times New Roman" pitchFamily="18" charset="0"/>
              </a:rPr>
              <a:t>признак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cs typeface="Times New Roman" pitchFamily="18" charset="0"/>
              </a:rPr>
              <a:t>А) две пары усиков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Б)число конечностей непостоянно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В) органы дыхания –трахеи и лёгкие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Г) пара сложных глаз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Д) четыре пары конечностей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Е) органы дыхания -жабры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cs typeface="Times New Roman" pitchFamily="18" charset="0"/>
              </a:rPr>
              <a:t>класс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cs typeface="Times New Roman" pitchFamily="18" charset="0"/>
              </a:rPr>
              <a:t>1 паукообразные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2 ракообразные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5072074"/>
          <a:ext cx="4357716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/>
              <a:t>Установите соответствие между признаками и классами животных, для которых эти признаки характерны: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признаки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А) У части представителей в развитии имеется стадия куколки.</a:t>
            </a:r>
          </a:p>
          <a:p>
            <a:pPr>
              <a:buNone/>
            </a:pPr>
            <a:r>
              <a:rPr lang="ru-RU" dirty="0"/>
              <a:t>Б) Подавляющее большинство представителей – хищники.</a:t>
            </a:r>
          </a:p>
          <a:p>
            <a:pPr>
              <a:buNone/>
            </a:pPr>
            <a:r>
              <a:rPr lang="ru-RU" dirty="0"/>
              <a:t>В) Тело состоит из головы, груди и брюшка.</a:t>
            </a:r>
          </a:p>
          <a:p>
            <a:pPr>
              <a:buNone/>
            </a:pPr>
            <a:r>
              <a:rPr lang="ru-RU" dirty="0"/>
              <a:t>Г) Способны поглощать только жидкую пищу.</a:t>
            </a:r>
          </a:p>
          <a:p>
            <a:pPr>
              <a:buNone/>
            </a:pPr>
            <a:r>
              <a:rPr lang="ru-RU" dirty="0"/>
              <a:t>Д) Имеют четыре пары ходильных ног.</a:t>
            </a:r>
          </a:p>
          <a:p>
            <a:pPr>
              <a:buNone/>
            </a:pPr>
            <a:r>
              <a:rPr lang="ru-RU" dirty="0"/>
              <a:t>Е) На голове могут располагаться простые и сложные глаза.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классы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611315"/>
          </a:xfrm>
        </p:spPr>
        <p:txBody>
          <a:bodyPr/>
          <a:lstStyle/>
          <a:p>
            <a:pPr>
              <a:buNone/>
            </a:pPr>
            <a:r>
              <a:rPr lang="ru-RU" dirty="0"/>
              <a:t>1 насекомые</a:t>
            </a:r>
          </a:p>
          <a:p>
            <a:pPr>
              <a:buNone/>
            </a:pPr>
            <a:r>
              <a:rPr lang="ru-RU" dirty="0"/>
              <a:t>2 паукообразные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86314" y="5357826"/>
          <a:ext cx="4000530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/>
              <a:t>Установите соответствие между признаком рыб и классом, для которого он характерен: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признак рыб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А) жаберные щели открываются наружу</a:t>
            </a:r>
          </a:p>
          <a:p>
            <a:pPr>
              <a:buNone/>
            </a:pPr>
            <a:r>
              <a:rPr lang="ru-RU" dirty="0"/>
              <a:t>Б) рот смещён на брюшную сторону тела</a:t>
            </a:r>
          </a:p>
          <a:p>
            <a:pPr>
              <a:buNone/>
            </a:pPr>
            <a:r>
              <a:rPr lang="ru-RU" dirty="0"/>
              <a:t>В) большинство представителей имеют плавательный пузырь</a:t>
            </a:r>
          </a:p>
          <a:p>
            <a:pPr>
              <a:buNone/>
            </a:pPr>
            <a:r>
              <a:rPr lang="ru-RU" dirty="0"/>
              <a:t>Г) костный скелет </a:t>
            </a:r>
          </a:p>
          <a:p>
            <a:pPr>
              <a:buNone/>
            </a:pPr>
            <a:r>
              <a:rPr lang="ru-RU" dirty="0"/>
              <a:t>Д) жабры прикрыты жаберными крышками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класс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468439"/>
          </a:xfrm>
        </p:spPr>
        <p:txBody>
          <a:bodyPr/>
          <a:lstStyle/>
          <a:p>
            <a:pPr>
              <a:buNone/>
            </a:pPr>
            <a:r>
              <a:rPr lang="ru-RU" dirty="0"/>
              <a:t>1 хрящевые рыбы</a:t>
            </a:r>
          </a:p>
          <a:p>
            <a:pPr>
              <a:buNone/>
            </a:pPr>
            <a:r>
              <a:rPr lang="ru-RU" dirty="0"/>
              <a:t>2 костные рыбы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1" y="5357826"/>
          <a:ext cx="4429155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8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>
                <a:cs typeface="Times New Roman" pitchFamily="18" charset="0"/>
              </a:rPr>
              <a:t>Установить соответствие между признаком и классом животных, для которого он характерен: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cs typeface="Times New Roman" pitchFamily="18" charset="0"/>
              </a:rPr>
              <a:t>признак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cs typeface="Times New Roman" pitchFamily="18" charset="0"/>
              </a:rPr>
              <a:t>А) </a:t>
            </a:r>
            <a:r>
              <a:rPr lang="ru-RU" sz="2600" dirty="0">
                <a:cs typeface="Times New Roman" pitchFamily="18" charset="0"/>
              </a:rPr>
              <a:t>кожа тонкая и голая</a:t>
            </a:r>
          </a:p>
          <a:p>
            <a:pPr>
              <a:buNone/>
            </a:pPr>
            <a:r>
              <a:rPr lang="ru-RU" sz="2600" dirty="0">
                <a:cs typeface="Times New Roman" pitchFamily="18" charset="0"/>
              </a:rPr>
              <a:t>Б) кожа сухая и покрыта чешуями и костными пластинками</a:t>
            </a:r>
          </a:p>
          <a:p>
            <a:pPr>
              <a:buNone/>
            </a:pPr>
            <a:r>
              <a:rPr lang="ru-RU" sz="2600" dirty="0">
                <a:cs typeface="Times New Roman" pitchFamily="18" charset="0"/>
              </a:rPr>
              <a:t>В) дыхание кожное и легочное</a:t>
            </a:r>
          </a:p>
          <a:p>
            <a:pPr>
              <a:buNone/>
            </a:pPr>
            <a:r>
              <a:rPr lang="ru-RU" sz="2600" dirty="0">
                <a:cs typeface="Times New Roman" pitchFamily="18" charset="0"/>
              </a:rPr>
              <a:t>Г) оплодотворение внутреннее </a:t>
            </a:r>
          </a:p>
          <a:p>
            <a:pPr>
              <a:buNone/>
            </a:pPr>
            <a:r>
              <a:rPr lang="ru-RU" sz="2600" dirty="0">
                <a:cs typeface="Times New Roman" pitchFamily="18" charset="0"/>
              </a:rPr>
              <a:t>Д) развитие с превращением</a:t>
            </a:r>
          </a:p>
          <a:p>
            <a:pPr>
              <a:buNone/>
            </a:pPr>
            <a:r>
              <a:rPr lang="ru-RU" sz="2600" dirty="0">
                <a:cs typeface="Times New Roman" pitchFamily="18" charset="0"/>
              </a:rPr>
              <a:t>Е) </a:t>
            </a:r>
            <a:r>
              <a:rPr lang="ru-RU" sz="2600" dirty="0" err="1">
                <a:cs typeface="Times New Roman" pitchFamily="18" charset="0"/>
              </a:rPr>
              <a:t>трехкамерное</a:t>
            </a:r>
            <a:r>
              <a:rPr lang="ru-RU" sz="2600" dirty="0">
                <a:cs typeface="Times New Roman" pitchFamily="18" charset="0"/>
              </a:rPr>
              <a:t> сердце с неполной перегородкой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cs typeface="Times New Roman" pitchFamily="18" charset="0"/>
              </a:rPr>
              <a:t>класс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cs typeface="Times New Roman" pitchFamily="18" charset="0"/>
              </a:rPr>
              <a:t>1 пресмыкающиеся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2 земноводные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6250" y="5429264"/>
          <a:ext cx="4643466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cs typeface="Times New Roman" pitchFamily="18" charset="0"/>
              </a:rPr>
              <a:t>Установите соответствие между характеристикой мышечной ткани и её видом: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28737"/>
            <a:ext cx="4040188" cy="642942"/>
          </a:xfrm>
        </p:spPr>
        <p:txBody>
          <a:bodyPr/>
          <a:lstStyle/>
          <a:p>
            <a:r>
              <a:rPr lang="ru-RU" dirty="0">
                <a:cs typeface="Times New Roman" pitchFamily="18" charset="0"/>
              </a:rPr>
              <a:t>характеристика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cs typeface="Times New Roman" pitchFamily="18" charset="0"/>
              </a:rPr>
              <a:t>) образует средний слой стенок вен и артерий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Б) состоит из многоядерных клеток –волокон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В) образует скелетные мышцы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Г) имеет поперечную </a:t>
            </a:r>
            <a:r>
              <a:rPr lang="ru-RU" dirty="0" err="1">
                <a:cs typeface="Times New Roman" pitchFamily="18" charset="0"/>
              </a:rPr>
              <a:t>исчерченность</a:t>
            </a:r>
            <a:endParaRPr lang="ru-RU" dirty="0"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Д) иннервируется вегетативной нервной системой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Е) клетки имеют веретёновидную форму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1428736"/>
            <a:ext cx="2543164" cy="639762"/>
          </a:xfrm>
        </p:spPr>
        <p:txBody>
          <a:bodyPr/>
          <a:lstStyle/>
          <a:p>
            <a:r>
              <a:rPr lang="ru-RU" dirty="0">
                <a:cs typeface="Times New Roman" pitchFamily="18" charset="0"/>
              </a:rPr>
              <a:t>вид ткани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cs typeface="Times New Roman" pitchFamily="18" charset="0"/>
              </a:rPr>
              <a:t>1 гладкая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2 поперечнополосатая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00494" y="5214950"/>
          <a:ext cx="4786350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>
                <a:cs typeface="Times New Roman" pitchFamily="18" charset="0"/>
              </a:rPr>
              <a:t>Установите соответствие между функцией клеток крови и видом клеток: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571612"/>
            <a:ext cx="4040188" cy="639762"/>
          </a:xfrm>
        </p:spPr>
        <p:txBody>
          <a:bodyPr/>
          <a:lstStyle/>
          <a:p>
            <a:r>
              <a:rPr lang="ru-RU" dirty="0">
                <a:cs typeface="Times New Roman" pitchFamily="18" charset="0"/>
              </a:rPr>
              <a:t>характеристика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cs typeface="Times New Roman" pitchFamily="18" charset="0"/>
              </a:rPr>
              <a:t>) распознают и уничтожают чужеродные вещества и клетки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Б) переносят кислород от лёгких к тканям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В) участвуют в свёртывании крови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Г) переносят углекислый газ от тканей к лёгким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Д) участвуют в формировании иммунитета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cs typeface="Times New Roman" pitchFamily="18" charset="0"/>
              </a:rPr>
              <a:t>вид клеток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cs typeface="Times New Roman" pitchFamily="18" charset="0"/>
              </a:rPr>
              <a:t>1 эритроциты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2 лейкоциты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3 тромбоциты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00560" y="5072074"/>
          <a:ext cx="4286280" cy="157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>
                <a:cs typeface="Times New Roman" pitchFamily="18" charset="0"/>
              </a:rPr>
              <a:t>Установите соответствие между системой органов и характеристикой, которой она соответствует: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характеристика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А) состоит из малого и большого кругов кровообращения</a:t>
            </a:r>
          </a:p>
          <a:p>
            <a:pPr>
              <a:buNone/>
            </a:pPr>
            <a:r>
              <a:rPr lang="ru-RU" dirty="0"/>
              <a:t>Б) имеет многочисленные узлы</a:t>
            </a:r>
          </a:p>
          <a:p>
            <a:pPr>
              <a:buNone/>
            </a:pPr>
            <a:r>
              <a:rPr lang="ru-RU" dirty="0"/>
              <a:t>В) образовано венами, артериями, капиллярами</a:t>
            </a:r>
          </a:p>
          <a:p>
            <a:pPr>
              <a:buNone/>
            </a:pPr>
            <a:r>
              <a:rPr lang="ru-RU" dirty="0"/>
              <a:t>Г) движение жидкости обеспечивается сокращением сердечной мышцы</a:t>
            </a:r>
          </a:p>
          <a:p>
            <a:pPr>
              <a:buNone/>
            </a:pPr>
            <a:r>
              <a:rPr lang="ru-RU" dirty="0"/>
              <a:t>Д) обеспечивает отток жидкости от органов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система органов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 кровеносная</a:t>
            </a:r>
          </a:p>
          <a:p>
            <a:pPr>
              <a:buNone/>
            </a:pPr>
            <a:r>
              <a:rPr lang="ru-RU" dirty="0"/>
              <a:t>2 лимфатическая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71935" y="5072074"/>
          <a:ext cx="4786345" cy="157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700" dirty="0">
                <a:cs typeface="Times New Roman" pitchFamily="18" charset="0"/>
              </a:rPr>
              <a:t>Установить соответствие между отделами головного мозга и функциями  организма, которые он регулирует: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cs typeface="Times New Roman" pitchFamily="18" charset="0"/>
              </a:rPr>
              <a:t>функции организма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cs typeface="Times New Roman" pitchFamily="18" charset="0"/>
              </a:rPr>
              <a:t>А)пищеварение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Б) мимика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В) движение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Г)чихание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Д) дыхание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Е) обмен веществ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cs typeface="Times New Roman" pitchFamily="18" charset="0"/>
              </a:rPr>
              <a:t>отдел мозга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cs typeface="Times New Roman" pitchFamily="18" charset="0"/>
              </a:rPr>
              <a:t>1 продолговатый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2 промежуточный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00494" y="5214950"/>
          <a:ext cx="4857786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700" dirty="0"/>
              <a:t>Установите соответствие между химическим </a:t>
            </a:r>
            <a:r>
              <a:rPr lang="ru-RU" sz="2700" dirty="0" err="1"/>
              <a:t>веществом,его</a:t>
            </a:r>
            <a:r>
              <a:rPr lang="ru-RU" sz="2700" dirty="0"/>
              <a:t> функциями, свойствами и строением: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функции, свойства, строение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А) состоит из аминокислот</a:t>
            </a:r>
          </a:p>
          <a:p>
            <a:pPr>
              <a:buNone/>
            </a:pPr>
            <a:r>
              <a:rPr lang="ru-RU" dirty="0"/>
              <a:t>Б) состоит из остатков молекул жирных кислот и глицерина</a:t>
            </a:r>
          </a:p>
          <a:p>
            <a:pPr>
              <a:buNone/>
            </a:pPr>
            <a:r>
              <a:rPr lang="ru-RU" dirty="0"/>
              <a:t>В) защищает организм от переохлаждения</a:t>
            </a:r>
          </a:p>
          <a:p>
            <a:pPr>
              <a:buNone/>
            </a:pPr>
            <a:r>
              <a:rPr lang="ru-RU" dirty="0"/>
              <a:t>Г) защищает организм от бактерий и вирусов</a:t>
            </a:r>
          </a:p>
          <a:p>
            <a:pPr>
              <a:buNone/>
            </a:pPr>
            <a:r>
              <a:rPr lang="ru-RU" dirty="0"/>
              <a:t>Д) не является полимером</a:t>
            </a:r>
          </a:p>
          <a:p>
            <a:pPr>
              <a:buNone/>
            </a:pPr>
            <a:r>
              <a:rPr lang="ru-RU" dirty="0"/>
              <a:t>Е) при расщеплении 1 г вещества освобождается 17,6 кДж энергии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         вещество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     1 белки</a:t>
            </a:r>
          </a:p>
          <a:p>
            <a:pPr>
              <a:buNone/>
            </a:pPr>
            <a:r>
              <a:rPr lang="ru-RU" dirty="0"/>
              <a:t>         2 жиры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14808" y="5357826"/>
          <a:ext cx="4714908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FC3745-09DC-431B-B046-02980847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1BCF65-288C-49D9-AAFC-FC8A67EDD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altLang="ru-RU" sz="3200" dirty="0"/>
              <a:t>Задание </a:t>
            </a:r>
            <a:r>
              <a:rPr lang="ru-RU" altLang="ru-RU" sz="3200" dirty="0" err="1"/>
              <a:t>знаниевое</a:t>
            </a:r>
            <a:r>
              <a:rPr lang="ru-RU" altLang="ru-RU" sz="3200" dirty="0"/>
              <a:t>, требует глубоких знаний по конкретной тематике. Доступно для выполнения учащимся с повышенным и высоким уровнями.</a:t>
            </a:r>
          </a:p>
          <a:p>
            <a:r>
              <a:rPr lang="ru-RU" dirty="0"/>
              <a:t>Знать признаки биологических объектов на разных уровнях организации живого. Умение устанавливать соответствие.</a:t>
            </a:r>
          </a:p>
          <a:p>
            <a:r>
              <a:rPr lang="ru-RU" dirty="0"/>
              <a:t>За ответ на задания линии21 выставляется 2 балла, 1 балл, если допущено не более одной ошибки, и 0 баллов, если допущено две и более ошибки. </a:t>
            </a:r>
            <a:endParaRPr lang="ru-RU" alt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135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/>
              <a:t>Установите соответствие между молекулами и  особенностями  их строения и функцией: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особенности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А) полимер</a:t>
            </a:r>
          </a:p>
          <a:p>
            <a:pPr>
              <a:buNone/>
            </a:pPr>
            <a:r>
              <a:rPr lang="ru-RU" dirty="0"/>
              <a:t>Б) хранитель наследственной информации </a:t>
            </a:r>
          </a:p>
          <a:p>
            <a:pPr>
              <a:buNone/>
            </a:pPr>
            <a:r>
              <a:rPr lang="ru-RU" dirty="0"/>
              <a:t>В) источник энергии </a:t>
            </a:r>
          </a:p>
          <a:p>
            <a:pPr>
              <a:buNone/>
            </a:pPr>
            <a:r>
              <a:rPr lang="ru-RU" dirty="0"/>
              <a:t>Г) мономер </a:t>
            </a:r>
          </a:p>
          <a:p>
            <a:pPr>
              <a:buNone/>
            </a:pPr>
            <a:r>
              <a:rPr lang="ru-RU" dirty="0"/>
              <a:t>Д) макроэргическое соединение</a:t>
            </a:r>
          </a:p>
          <a:p>
            <a:pPr>
              <a:buNone/>
            </a:pPr>
            <a:r>
              <a:rPr lang="ru-RU" dirty="0"/>
              <a:t>Е) нестойкое соединение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       молекулы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    1 АТФ</a:t>
            </a:r>
          </a:p>
          <a:p>
            <a:pPr>
              <a:buNone/>
            </a:pPr>
            <a:r>
              <a:rPr lang="ru-RU" dirty="0"/>
              <a:t>        2 ДНК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71934" y="5143512"/>
          <a:ext cx="4786344" cy="1317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881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700" dirty="0"/>
              <a:t>Установите соответствие между органоидом клетки и выполняемой им функцией: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функция органоида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А) несет на своей мембране рибосомы</a:t>
            </a:r>
          </a:p>
          <a:p>
            <a:pPr>
              <a:buNone/>
            </a:pPr>
            <a:r>
              <a:rPr lang="ru-RU" dirty="0"/>
              <a:t>Б) образует лизосомы</a:t>
            </a:r>
          </a:p>
          <a:p>
            <a:pPr>
              <a:buNone/>
            </a:pPr>
            <a:r>
              <a:rPr lang="ru-RU" dirty="0"/>
              <a:t>В) обеспечивает транспорт веществ по трубочкам и цистернам</a:t>
            </a:r>
          </a:p>
          <a:p>
            <a:pPr>
              <a:buNone/>
            </a:pPr>
            <a:r>
              <a:rPr lang="ru-RU" dirty="0"/>
              <a:t>Г) накапливает синтезированные клеткой вещества</a:t>
            </a:r>
          </a:p>
          <a:p>
            <a:pPr>
              <a:buNone/>
            </a:pPr>
            <a:r>
              <a:rPr lang="ru-RU" dirty="0"/>
              <a:t>Д) делит клетку на секции, где происходят различные химические реакции</a:t>
            </a:r>
          </a:p>
          <a:p>
            <a:pPr>
              <a:buNone/>
            </a:pPr>
            <a:r>
              <a:rPr lang="ru-RU" dirty="0"/>
              <a:t>Е) участвует в построении клеточной оболочки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органоид клетки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611315"/>
          </a:xfrm>
        </p:spPr>
        <p:txBody>
          <a:bodyPr/>
          <a:lstStyle/>
          <a:p>
            <a:pPr>
              <a:buNone/>
            </a:pPr>
            <a:r>
              <a:rPr lang="ru-RU" dirty="0"/>
              <a:t>1 комплекс </a:t>
            </a:r>
            <a:r>
              <a:rPr lang="ru-RU" dirty="0" err="1"/>
              <a:t>Гольджи</a:t>
            </a:r>
            <a:endParaRPr lang="ru-RU" dirty="0"/>
          </a:p>
          <a:p>
            <a:pPr>
              <a:buNone/>
            </a:pPr>
            <a:r>
              <a:rPr lang="ru-RU" dirty="0"/>
              <a:t>2 шероховатая эндоплазматическая сеть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6250" y="5072074"/>
          <a:ext cx="4643466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153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53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/>
              <a:t>Установите соответствие между строением клетки и ее видом: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строение клетки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А) отсутствует оформленное ядро. </a:t>
            </a:r>
          </a:p>
          <a:p>
            <a:pPr>
              <a:buNone/>
            </a:pPr>
            <a:r>
              <a:rPr lang="ru-RU" dirty="0"/>
              <a:t>Б) хромосомы расположены в ядре. </a:t>
            </a:r>
          </a:p>
          <a:p>
            <a:pPr>
              <a:buNone/>
            </a:pPr>
            <a:r>
              <a:rPr lang="ru-RU" dirty="0"/>
              <a:t>В) отсутствуют митохондрии</a:t>
            </a:r>
          </a:p>
          <a:p>
            <a:pPr>
              <a:buNone/>
            </a:pPr>
            <a:r>
              <a:rPr lang="ru-RU" dirty="0"/>
              <a:t>Г) в клетке одна кольцевая хромосома. </a:t>
            </a:r>
          </a:p>
          <a:p>
            <a:pPr>
              <a:buNone/>
            </a:pPr>
            <a:r>
              <a:rPr lang="ru-RU" dirty="0"/>
              <a:t>Д) АТФ накапливается в митохондриях</a:t>
            </a:r>
          </a:p>
          <a:p>
            <a:pPr>
              <a:buNone/>
            </a:pPr>
            <a:r>
              <a:rPr lang="ru-RU" dirty="0"/>
              <a:t>Е) половых хромосом нет.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вид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 </a:t>
            </a:r>
            <a:r>
              <a:rPr lang="ru-RU" dirty="0" err="1"/>
              <a:t>прокариотическая</a:t>
            </a:r>
            <a:endParaRPr lang="ru-RU" dirty="0"/>
          </a:p>
          <a:p>
            <a:pPr>
              <a:buNone/>
            </a:pPr>
            <a:r>
              <a:rPr lang="ru-RU" dirty="0"/>
              <a:t>2  </a:t>
            </a:r>
            <a:r>
              <a:rPr lang="ru-RU" dirty="0" err="1"/>
              <a:t>эукариотическая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786180" y="5214950"/>
          <a:ext cx="5000664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/>
              <a:t>Установите соответствие между особенностями обмена веществ и группами организмов: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dirty="0"/>
              <a:t>особенность обмена веществ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А) выделение кислорода в атмосферу</a:t>
            </a:r>
          </a:p>
          <a:p>
            <a:pPr>
              <a:buNone/>
            </a:pPr>
            <a:r>
              <a:rPr lang="ru-RU" dirty="0"/>
              <a:t>Б) использование готовых органических веществ</a:t>
            </a:r>
          </a:p>
          <a:p>
            <a:pPr>
              <a:buNone/>
            </a:pPr>
            <a:r>
              <a:rPr lang="ru-RU" dirty="0"/>
              <a:t>В) синтез органических веществ из неорганических</a:t>
            </a:r>
          </a:p>
          <a:p>
            <a:pPr>
              <a:buNone/>
            </a:pPr>
            <a:r>
              <a:rPr lang="ru-RU" dirty="0"/>
              <a:t>Г) использование энергии запасенной в пище, для синтеза АТФ</a:t>
            </a:r>
          </a:p>
          <a:p>
            <a:pPr>
              <a:buNone/>
            </a:pPr>
            <a:r>
              <a:rPr lang="ru-RU" dirty="0"/>
              <a:t>Д) использование солнечного света для синтеза органических веществ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85861"/>
            <a:ext cx="4041775" cy="571504"/>
          </a:xfrm>
        </p:spPr>
        <p:txBody>
          <a:bodyPr/>
          <a:lstStyle/>
          <a:p>
            <a:r>
              <a:rPr lang="ru-RU" dirty="0"/>
              <a:t>группа организмов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 автотрофы</a:t>
            </a:r>
          </a:p>
          <a:p>
            <a:pPr>
              <a:buNone/>
            </a:pPr>
            <a:r>
              <a:rPr lang="ru-RU" dirty="0"/>
              <a:t>2 гетеротрофы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143370" y="5214950"/>
          <a:ext cx="4714910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/>
              <a:t>Установите соответствие между видами обмена веществ и его характеристикой: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характеристика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/>
              <a:t>А</a:t>
            </a:r>
            <a:r>
              <a:rPr lang="ru-RU" dirty="0"/>
              <a:t>) окисление органических </a:t>
            </a:r>
            <a:r>
              <a:rPr lang="ru-RU" dirty="0" err="1"/>
              <a:t>вещетв</a:t>
            </a:r>
            <a:endParaRPr lang="ru-RU" dirty="0"/>
          </a:p>
          <a:p>
            <a:pPr>
              <a:buNone/>
            </a:pPr>
            <a:r>
              <a:rPr lang="ru-RU" dirty="0"/>
              <a:t>Б) образование полимеров из мономеров</a:t>
            </a:r>
          </a:p>
          <a:p>
            <a:pPr>
              <a:buNone/>
            </a:pPr>
            <a:r>
              <a:rPr lang="ru-RU" dirty="0"/>
              <a:t>В) расщепление АТФ</a:t>
            </a:r>
          </a:p>
          <a:p>
            <a:pPr>
              <a:buNone/>
            </a:pPr>
            <a:r>
              <a:rPr lang="ru-RU" dirty="0"/>
              <a:t>Г) запасание энергии в клетке</a:t>
            </a:r>
          </a:p>
          <a:p>
            <a:pPr>
              <a:buNone/>
            </a:pPr>
            <a:r>
              <a:rPr lang="ru-RU" dirty="0"/>
              <a:t>Д) репликация ДНК</a:t>
            </a:r>
          </a:p>
          <a:p>
            <a:pPr>
              <a:buNone/>
            </a:pPr>
            <a:r>
              <a:rPr lang="ru-RU" dirty="0"/>
              <a:t>Е) окислительное </a:t>
            </a:r>
            <a:r>
              <a:rPr lang="ru-RU" dirty="0" err="1"/>
              <a:t>фосфорилирование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вид обмена веществ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 пластический</a:t>
            </a:r>
          </a:p>
          <a:p>
            <a:pPr>
              <a:buNone/>
            </a:pPr>
            <a:r>
              <a:rPr lang="ru-RU" dirty="0"/>
              <a:t>2 энергетический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00494" y="4857760"/>
          <a:ext cx="4572036" cy="157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ru-RU" sz="2700" dirty="0"/>
            </a:br>
            <a:br>
              <a:rPr lang="ru-RU" sz="2700" dirty="0"/>
            </a:br>
            <a:r>
              <a:rPr lang="ru-RU" sz="2700" dirty="0"/>
              <a:t>Установите соответствие между характеристикой и процессом жизнедеятельности растения, к которому её относят: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характеристика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А) синтезируется глюкоза</a:t>
            </a:r>
          </a:p>
          <a:p>
            <a:pPr>
              <a:buNone/>
            </a:pPr>
            <a:r>
              <a:rPr lang="ru-RU" dirty="0"/>
              <a:t>Б) окисляются органические вещества </a:t>
            </a:r>
          </a:p>
          <a:p>
            <a:pPr>
              <a:buNone/>
            </a:pPr>
            <a:r>
              <a:rPr lang="ru-RU" dirty="0"/>
              <a:t>В) выделяется кислород</a:t>
            </a:r>
          </a:p>
          <a:p>
            <a:pPr>
              <a:buNone/>
            </a:pPr>
            <a:r>
              <a:rPr lang="ru-RU" dirty="0"/>
              <a:t>Г) образуется углекислый газ</a:t>
            </a:r>
          </a:p>
          <a:p>
            <a:pPr>
              <a:buNone/>
            </a:pPr>
            <a:r>
              <a:rPr lang="ru-RU" dirty="0"/>
              <a:t>Д) происходит в митохондриях</a:t>
            </a:r>
          </a:p>
          <a:p>
            <a:pPr>
              <a:buNone/>
            </a:pPr>
            <a:r>
              <a:rPr lang="ru-RU" dirty="0"/>
              <a:t>Е) сопровождается поглощением энергии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процессы жизнедеятельности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4684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1 фотосинтез</a:t>
            </a:r>
          </a:p>
          <a:p>
            <a:pPr>
              <a:buNone/>
            </a:pPr>
            <a:r>
              <a:rPr lang="ru-RU" dirty="0"/>
              <a:t>2 дыхание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6250" y="4857760"/>
          <a:ext cx="4572030" cy="16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153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53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/>
              <a:t>Установите соответствие между характеристикой мутации и её  видом 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характеристика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А) уменьшение числа хромосом</a:t>
            </a:r>
          </a:p>
          <a:p>
            <a:pPr>
              <a:buNone/>
            </a:pPr>
            <a:r>
              <a:rPr lang="ru-RU" dirty="0"/>
              <a:t>Б) выпадение нескольких нуклеотидов из ДНК</a:t>
            </a:r>
          </a:p>
          <a:p>
            <a:pPr>
              <a:buNone/>
            </a:pPr>
            <a:r>
              <a:rPr lang="ru-RU" dirty="0"/>
              <a:t>В) изменение последовательности нуклеотидов в ДНК</a:t>
            </a:r>
          </a:p>
          <a:p>
            <a:pPr>
              <a:buNone/>
            </a:pPr>
            <a:r>
              <a:rPr lang="ru-RU" dirty="0"/>
              <a:t>Г) увеличение вдвое набора хромосом</a:t>
            </a:r>
          </a:p>
          <a:p>
            <a:pPr>
              <a:buNone/>
            </a:pPr>
            <a:r>
              <a:rPr lang="ru-RU" dirty="0"/>
              <a:t>Д) увеличение числа хромосом в ядре</a:t>
            </a:r>
          </a:p>
          <a:p>
            <a:pPr>
              <a:buNone/>
            </a:pPr>
            <a:r>
              <a:rPr lang="ru-RU" dirty="0"/>
              <a:t>Е) замена двух нуклеотидов двумя другими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вид мутации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 геномная</a:t>
            </a:r>
          </a:p>
          <a:p>
            <a:pPr>
              <a:buNone/>
            </a:pPr>
            <a:r>
              <a:rPr lang="ru-RU" dirty="0"/>
              <a:t>2 генная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6250" y="5214950"/>
          <a:ext cx="4643466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39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700" dirty="0"/>
              <a:t>Установите соответствие между результатом эволюции и направлением, в ходе которого он возник: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результат эволюции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А) возникновение систематических таксонов</a:t>
            </a:r>
          </a:p>
          <a:p>
            <a:pPr>
              <a:buNone/>
            </a:pPr>
            <a:r>
              <a:rPr lang="ru-RU" dirty="0"/>
              <a:t>Б) упрощение организации при паразитизме</a:t>
            </a:r>
          </a:p>
          <a:p>
            <a:pPr>
              <a:buNone/>
            </a:pPr>
            <a:r>
              <a:rPr lang="ru-RU" dirty="0"/>
              <a:t>В) усложнение систем органов</a:t>
            </a:r>
          </a:p>
          <a:p>
            <a:pPr>
              <a:buNone/>
            </a:pPr>
            <a:r>
              <a:rPr lang="ru-RU" dirty="0"/>
              <a:t>Г) появление полового процесса</a:t>
            </a:r>
          </a:p>
          <a:p>
            <a:pPr>
              <a:buNone/>
            </a:pPr>
            <a:r>
              <a:rPr lang="ru-RU" dirty="0"/>
              <a:t>Д) упрощение организации при сидячем образе жизни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направление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  ароморфоз</a:t>
            </a:r>
          </a:p>
          <a:p>
            <a:pPr>
              <a:buNone/>
            </a:pPr>
            <a:r>
              <a:rPr lang="ru-RU" dirty="0"/>
              <a:t>2  общая дегенерация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6250" y="5429264"/>
          <a:ext cx="4643470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/>
              <a:t>Установите соответствие между признаками обыкновенной беззубки и критериями вида, которые они характеризуют: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признаки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А) тело покрыто мантией                                                </a:t>
            </a:r>
          </a:p>
          <a:p>
            <a:pPr>
              <a:buNone/>
            </a:pPr>
            <a:r>
              <a:rPr lang="ru-RU" dirty="0"/>
              <a:t>Б) раковина имеет две створки                                       </a:t>
            </a:r>
          </a:p>
          <a:p>
            <a:pPr>
              <a:buNone/>
            </a:pPr>
            <a:r>
              <a:rPr lang="ru-RU" dirty="0"/>
              <a:t>В)обитает в пресных водоёмах                                       </a:t>
            </a:r>
          </a:p>
          <a:p>
            <a:pPr>
              <a:buNone/>
            </a:pPr>
            <a:r>
              <a:rPr lang="ru-RU" dirty="0"/>
              <a:t>Г)кровеносная система незамкнутая</a:t>
            </a:r>
          </a:p>
          <a:p>
            <a:pPr>
              <a:buNone/>
            </a:pPr>
            <a:r>
              <a:rPr lang="ru-RU" dirty="0"/>
              <a:t>Д) питается, фильтруя воду </a:t>
            </a:r>
          </a:p>
          <a:p>
            <a:pPr>
              <a:buNone/>
            </a:pPr>
            <a:r>
              <a:rPr lang="ru-RU" dirty="0"/>
              <a:t>Е) это донное, малоподвижное животное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критерии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1экологический </a:t>
            </a:r>
          </a:p>
          <a:p>
            <a:pPr>
              <a:buNone/>
            </a:pPr>
            <a:r>
              <a:rPr lang="ru-RU" dirty="0"/>
              <a:t>2 морфологический</a:t>
            </a:r>
          </a:p>
          <a:p>
            <a:pPr>
              <a:buNone/>
            </a:pPr>
            <a:r>
              <a:rPr lang="ru-RU" dirty="0"/>
              <a:t>3 физиологический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43436" y="5072074"/>
          <a:ext cx="4286280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/>
              <a:t>Установите соответствие между организмами и типом отношений между ними: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организмы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А) берёза и берёзовая чага</a:t>
            </a:r>
          </a:p>
          <a:p>
            <a:pPr>
              <a:buNone/>
            </a:pPr>
            <a:r>
              <a:rPr lang="ru-RU" dirty="0"/>
              <a:t>Б) берёза и подберёзовик</a:t>
            </a:r>
          </a:p>
          <a:p>
            <a:pPr>
              <a:buNone/>
            </a:pPr>
            <a:r>
              <a:rPr lang="ru-RU" dirty="0"/>
              <a:t>В) клевер и шмель</a:t>
            </a:r>
          </a:p>
          <a:p>
            <a:pPr>
              <a:buNone/>
            </a:pPr>
            <a:r>
              <a:rPr lang="ru-RU" dirty="0"/>
              <a:t>Г) лиса и клещ</a:t>
            </a:r>
          </a:p>
          <a:p>
            <a:pPr>
              <a:buNone/>
            </a:pPr>
            <a:r>
              <a:rPr lang="ru-RU" dirty="0"/>
              <a:t>Д) носорог и воловьи птицы</a:t>
            </a:r>
          </a:p>
          <a:p>
            <a:pPr>
              <a:buNone/>
            </a:pPr>
            <a:r>
              <a:rPr lang="ru-RU" dirty="0"/>
              <a:t>Е) рак-отшельник и актиния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тип отношений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539877"/>
          </a:xfrm>
        </p:spPr>
        <p:txBody>
          <a:bodyPr/>
          <a:lstStyle/>
          <a:p>
            <a:pPr>
              <a:buNone/>
            </a:pPr>
            <a:r>
              <a:rPr lang="ru-RU" dirty="0"/>
              <a:t>1 паразитизм</a:t>
            </a:r>
          </a:p>
          <a:p>
            <a:pPr>
              <a:buNone/>
            </a:pPr>
            <a:r>
              <a:rPr lang="ru-RU" dirty="0"/>
              <a:t>2 симбиоз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6250" y="5143512"/>
          <a:ext cx="4572030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>
                <a:cs typeface="Times New Roman" pitchFamily="18" charset="0"/>
              </a:rPr>
              <a:t>Установить соответствие между методами изучения природы и сведениями о живых организмах: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dirty="0"/>
              <a:t>сведения о живых организмах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А)масса тела амурского тигра достигает 270 кг</a:t>
            </a:r>
          </a:p>
          <a:p>
            <a:pPr>
              <a:buNone/>
            </a:pPr>
            <a:r>
              <a:rPr lang="ru-RU" dirty="0"/>
              <a:t>Б) птицы собираются в стаи и готовятся к отлету в теплые края с приходом осени</a:t>
            </a:r>
          </a:p>
          <a:p>
            <a:pPr>
              <a:buNone/>
            </a:pPr>
            <a:r>
              <a:rPr lang="ru-RU" dirty="0"/>
              <a:t>В) рост растений происходит интенсивнее при внесении в почву удобрений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357299"/>
            <a:ext cx="4041775" cy="571504"/>
          </a:xfrm>
        </p:spPr>
        <p:txBody>
          <a:bodyPr>
            <a:normAutofit/>
          </a:bodyPr>
          <a:lstStyle/>
          <a:p>
            <a:r>
              <a:rPr lang="ru-RU" dirty="0"/>
              <a:t> методы изучения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611315"/>
          </a:xfrm>
        </p:spPr>
        <p:txBody>
          <a:bodyPr/>
          <a:lstStyle/>
          <a:p>
            <a:pPr>
              <a:buNone/>
            </a:pPr>
            <a:r>
              <a:rPr lang="ru-RU" dirty="0"/>
              <a:t>1 наблюдение</a:t>
            </a:r>
          </a:p>
          <a:p>
            <a:pPr>
              <a:buNone/>
            </a:pPr>
            <a:r>
              <a:rPr lang="ru-RU" dirty="0"/>
              <a:t>2 эксперимент</a:t>
            </a:r>
          </a:p>
          <a:p>
            <a:pPr>
              <a:buNone/>
            </a:pPr>
            <a:r>
              <a:rPr lang="ru-RU" dirty="0"/>
              <a:t>3 измерение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1999" y="5214950"/>
          <a:ext cx="4143402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B49AD6-7875-4E69-8D7E-CFF6C9587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6700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51704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/>
              <a:t>Установите соответствие между признаком организма и царством: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71547"/>
            <a:ext cx="4040188" cy="571504"/>
          </a:xfrm>
        </p:spPr>
        <p:txBody>
          <a:bodyPr/>
          <a:lstStyle/>
          <a:p>
            <a:r>
              <a:rPr lang="ru-RU" dirty="0"/>
              <a:t>признак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571612"/>
            <a:ext cx="4040188" cy="49292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А) растут в течение всей жизни                                                      </a:t>
            </a:r>
          </a:p>
          <a:p>
            <a:pPr>
              <a:buNone/>
            </a:pPr>
            <a:r>
              <a:rPr lang="ru-RU" dirty="0"/>
              <a:t>Б) активно перемещается в пространстве                                     </a:t>
            </a:r>
          </a:p>
          <a:p>
            <a:pPr>
              <a:buNone/>
            </a:pPr>
            <a:r>
              <a:rPr lang="ru-RU" dirty="0"/>
              <a:t>В) питаются готовыми органическими веществами</a:t>
            </a:r>
          </a:p>
          <a:p>
            <a:pPr>
              <a:buNone/>
            </a:pPr>
            <a:r>
              <a:rPr lang="ru-RU" dirty="0"/>
              <a:t>Г) образуют органические вещества в процессе фотосинтеза</a:t>
            </a:r>
          </a:p>
          <a:p>
            <a:pPr>
              <a:buNone/>
            </a:pPr>
            <a:r>
              <a:rPr lang="ru-RU" dirty="0"/>
              <a:t>Д) имеют органы чувств</a:t>
            </a:r>
          </a:p>
          <a:p>
            <a:pPr>
              <a:buNone/>
            </a:pPr>
            <a:r>
              <a:rPr lang="ru-RU" dirty="0"/>
              <a:t>Е) являются основным источником кислорода на Земле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071547"/>
            <a:ext cx="4041775" cy="571504"/>
          </a:xfrm>
        </p:spPr>
        <p:txBody>
          <a:bodyPr/>
          <a:lstStyle/>
          <a:p>
            <a:r>
              <a:rPr lang="ru-RU" dirty="0"/>
              <a:t>царство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254125"/>
          </a:xfrm>
        </p:spPr>
        <p:txBody>
          <a:bodyPr/>
          <a:lstStyle/>
          <a:p>
            <a:pPr>
              <a:buNone/>
            </a:pPr>
            <a:r>
              <a:rPr lang="ru-RU" dirty="0"/>
              <a:t>1 растения</a:t>
            </a:r>
          </a:p>
          <a:p>
            <a:pPr>
              <a:buNone/>
            </a:pPr>
            <a:r>
              <a:rPr lang="ru-RU" dirty="0"/>
              <a:t>2 животные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429122" y="5357826"/>
          <a:ext cx="4500594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>
                <a:cs typeface="Times New Roman" pitchFamily="18" charset="0"/>
              </a:rPr>
              <a:t>Установить соответствие между грибами и группами к которым они относятся :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грибы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А) дрожжи</a:t>
            </a:r>
          </a:p>
          <a:p>
            <a:pPr>
              <a:buNone/>
            </a:pPr>
            <a:r>
              <a:rPr lang="ru-RU" dirty="0"/>
              <a:t>Б)</a:t>
            </a:r>
            <a:r>
              <a:rPr lang="ru-RU" dirty="0" err="1"/>
              <a:t>пеницилл</a:t>
            </a:r>
            <a:r>
              <a:rPr lang="ru-RU" dirty="0"/>
              <a:t>, </a:t>
            </a:r>
            <a:r>
              <a:rPr lang="ru-RU" dirty="0" err="1"/>
              <a:t>мукор</a:t>
            </a:r>
            <a:endParaRPr lang="ru-RU" dirty="0"/>
          </a:p>
          <a:p>
            <a:pPr>
              <a:buNone/>
            </a:pPr>
            <a:r>
              <a:rPr lang="ru-RU" dirty="0"/>
              <a:t>В) подосиновик, рыжик</a:t>
            </a:r>
          </a:p>
          <a:p>
            <a:pPr>
              <a:buNone/>
            </a:pPr>
            <a:r>
              <a:rPr lang="ru-RU" dirty="0"/>
              <a:t>Г) трутовик, спорынья</a:t>
            </a:r>
          </a:p>
          <a:p>
            <a:pPr>
              <a:buNone/>
            </a:pPr>
            <a:r>
              <a:rPr lang="ru-RU" dirty="0"/>
              <a:t>Д) бледная поганка, мухомор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группа грибов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968637"/>
          </a:xfrm>
        </p:spPr>
        <p:txBody>
          <a:bodyPr/>
          <a:lstStyle/>
          <a:p>
            <a:pPr>
              <a:buNone/>
            </a:pPr>
            <a:r>
              <a:rPr lang="ru-RU" dirty="0"/>
              <a:t>1 съедобные </a:t>
            </a:r>
            <a:r>
              <a:rPr lang="ru-RU" dirty="0" err="1"/>
              <a:t>шляпочныегрибы</a:t>
            </a:r>
            <a:endParaRPr lang="ru-RU" dirty="0"/>
          </a:p>
          <a:p>
            <a:pPr>
              <a:buNone/>
            </a:pPr>
            <a:r>
              <a:rPr lang="ru-RU" dirty="0"/>
              <a:t>2 ядовитые шляпочные грибы</a:t>
            </a:r>
          </a:p>
          <a:p>
            <a:pPr>
              <a:buNone/>
            </a:pPr>
            <a:r>
              <a:rPr lang="ru-RU" dirty="0"/>
              <a:t>3 дрожжевые грибы</a:t>
            </a:r>
          </a:p>
          <a:p>
            <a:pPr>
              <a:buNone/>
            </a:pPr>
            <a:r>
              <a:rPr lang="ru-RU" dirty="0"/>
              <a:t>4 плесневые грибы</a:t>
            </a:r>
          </a:p>
          <a:p>
            <a:pPr>
              <a:buNone/>
            </a:pPr>
            <a:r>
              <a:rPr lang="ru-RU" dirty="0"/>
              <a:t>5 грибы-паразиты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071935" y="5429264"/>
          <a:ext cx="4643470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>
                <a:cs typeface="Times New Roman" pitchFamily="18" charset="0"/>
              </a:rPr>
              <a:t>Установите соответствие между средой обитания и характеристикой животных ,обитающих в этих средах: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характеристика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А) глаза маленькие или вообще отсутствуют</a:t>
            </a:r>
          </a:p>
          <a:p>
            <a:pPr>
              <a:buNone/>
            </a:pPr>
            <a:r>
              <a:rPr lang="ru-RU" dirty="0"/>
              <a:t>Б) перепонки между пальцами</a:t>
            </a:r>
          </a:p>
          <a:p>
            <a:pPr>
              <a:buNone/>
            </a:pPr>
            <a:r>
              <a:rPr lang="ru-RU" dirty="0"/>
              <a:t>В) крылья</a:t>
            </a:r>
          </a:p>
          <a:p>
            <a:pPr>
              <a:buNone/>
            </a:pPr>
            <a:r>
              <a:rPr lang="ru-RU" dirty="0"/>
              <a:t>Г) передние ноги плоские, с большими когтями</a:t>
            </a:r>
          </a:p>
          <a:p>
            <a:pPr>
              <a:buNone/>
            </a:pPr>
            <a:r>
              <a:rPr lang="ru-RU" dirty="0"/>
              <a:t>Д)длинные конечности</a:t>
            </a:r>
          </a:p>
          <a:p>
            <a:pPr>
              <a:buNone/>
            </a:pPr>
            <a:r>
              <a:rPr lang="ru-RU" dirty="0"/>
              <a:t>Е) дыхание жабрами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среда обитания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611315"/>
          </a:xfrm>
        </p:spPr>
        <p:txBody>
          <a:bodyPr/>
          <a:lstStyle/>
          <a:p>
            <a:pPr>
              <a:buNone/>
            </a:pPr>
            <a:r>
              <a:rPr lang="ru-RU" dirty="0"/>
              <a:t>1 наземно-воздушная среда</a:t>
            </a:r>
          </a:p>
          <a:p>
            <a:pPr>
              <a:buNone/>
            </a:pPr>
            <a:r>
              <a:rPr lang="ru-RU" dirty="0"/>
              <a:t>2 почвенная среда</a:t>
            </a:r>
          </a:p>
          <a:p>
            <a:pPr>
              <a:buNone/>
            </a:pPr>
            <a:r>
              <a:rPr lang="ru-RU" dirty="0"/>
              <a:t>3 водная среда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714744" y="4857760"/>
          <a:ext cx="5214972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>
                <a:cs typeface="Times New Roman" pitchFamily="18" charset="0"/>
              </a:rPr>
              <a:t>Установить соответствие между функцией организма и органом, который её выполняет :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cs typeface="Times New Roman" pitchFamily="18" charset="0"/>
              </a:rPr>
              <a:t>функции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cs typeface="Times New Roman" pitchFamily="18" charset="0"/>
              </a:rPr>
              <a:t>А)всасывание воды и минеральных веществ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Б)фотосинтез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В)закрепление растений в почве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Г)транскрипция (испарение)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Д)поглощение углекислого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газа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cs typeface="Times New Roman" pitchFamily="18" charset="0"/>
              </a:rPr>
              <a:t>органы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cs typeface="Times New Roman" pitchFamily="18" charset="0"/>
              </a:rPr>
              <a:t>1 корень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2 лист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714746" y="5357826"/>
          <a:ext cx="4952990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>
                <a:cs typeface="Times New Roman" pitchFamily="18" charset="0"/>
              </a:rPr>
              <a:t>Установите соответствие между растением и типом подземного побега, характерного для этого растения: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sz="4400" dirty="0">
                <a:cs typeface="Times New Roman" pitchFamily="18" charset="0"/>
              </a:rPr>
              <a:t>растение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А) лук репчатый</a:t>
            </a:r>
          </a:p>
          <a:p>
            <a:pPr>
              <a:buNone/>
            </a:pPr>
            <a:r>
              <a:rPr lang="ru-RU" dirty="0"/>
              <a:t>Б) лилия тигровая</a:t>
            </a:r>
          </a:p>
          <a:p>
            <a:pPr>
              <a:buNone/>
            </a:pPr>
            <a:r>
              <a:rPr lang="ru-RU" dirty="0"/>
              <a:t>В) пырей ползучий</a:t>
            </a:r>
          </a:p>
          <a:p>
            <a:pPr>
              <a:buNone/>
            </a:pPr>
            <a:r>
              <a:rPr lang="ru-RU" dirty="0"/>
              <a:t>Г) ландыш майский</a:t>
            </a:r>
          </a:p>
          <a:p>
            <a:pPr>
              <a:buNone/>
            </a:pPr>
            <a:r>
              <a:rPr lang="ru-RU" dirty="0"/>
              <a:t>Д) тюльпан лесной</a:t>
            </a:r>
          </a:p>
          <a:p>
            <a:pPr>
              <a:buNone/>
            </a:pPr>
            <a:r>
              <a:rPr lang="ru-RU" dirty="0"/>
              <a:t>Е) папоротник щитовник мужской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cs typeface="Times New Roman" pitchFamily="18" charset="0"/>
              </a:rPr>
              <a:t>тип подземного побега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 луковица</a:t>
            </a:r>
          </a:p>
          <a:p>
            <a:pPr>
              <a:buNone/>
            </a:pPr>
            <a:r>
              <a:rPr lang="ru-RU" dirty="0"/>
              <a:t>2 корневище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14644" y="5143512"/>
          <a:ext cx="5643636" cy="1357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0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347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4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 </a:t>
            </a:r>
            <a:r>
              <a:rPr lang="ru-RU" sz="2700" dirty="0"/>
              <a:t>Установите соответствие между признаком организма и царством, для которого этот признак характерен: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dirty="0"/>
              <a:t>признак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fontAlgn="t">
              <a:buNone/>
            </a:pPr>
            <a:r>
              <a:rPr lang="ru-RU" dirty="0"/>
              <a:t>А)растут в течение всей жизни                                                     </a:t>
            </a:r>
          </a:p>
          <a:p>
            <a:pPr fontAlgn="t">
              <a:buNone/>
            </a:pPr>
            <a:r>
              <a:rPr lang="ru-RU" dirty="0"/>
              <a:t>Б)активно перемещаются в пространстве                                    </a:t>
            </a:r>
          </a:p>
          <a:p>
            <a:pPr fontAlgn="t">
              <a:buNone/>
            </a:pPr>
            <a:r>
              <a:rPr lang="ru-RU" dirty="0"/>
              <a:t>В)питаются готовыми органическими веществами</a:t>
            </a:r>
          </a:p>
          <a:p>
            <a:pPr fontAlgn="t">
              <a:buNone/>
            </a:pPr>
            <a:r>
              <a:rPr lang="ru-RU" dirty="0"/>
              <a:t>Г)образуют органические вещества в процессе фотосинтеза</a:t>
            </a:r>
          </a:p>
          <a:p>
            <a:pPr fontAlgn="t">
              <a:buNone/>
            </a:pPr>
            <a:r>
              <a:rPr lang="ru-RU" dirty="0"/>
              <a:t>Д)имеют органы чувств</a:t>
            </a:r>
          </a:p>
          <a:p>
            <a:pPr fontAlgn="t">
              <a:buNone/>
            </a:pPr>
            <a:r>
              <a:rPr lang="ru-RU" dirty="0"/>
              <a:t>Е)являются основным поставщиком кислорода на Земле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b="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643050"/>
            <a:ext cx="4041775" cy="4483113"/>
          </a:xfrm>
        </p:spPr>
        <p:txBody>
          <a:bodyPr/>
          <a:lstStyle/>
          <a:p>
            <a:pPr>
              <a:buNone/>
            </a:pPr>
            <a:r>
              <a:rPr lang="ru-RU" dirty="0"/>
              <a:t>1 растения</a:t>
            </a:r>
          </a:p>
          <a:p>
            <a:pPr>
              <a:buNone/>
            </a:pPr>
            <a:r>
              <a:rPr lang="ru-RU" dirty="0"/>
              <a:t>2 животные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4786322"/>
          <a:ext cx="4572030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1882</Words>
  <Application>Microsoft Office PowerPoint</Application>
  <PresentationFormat>Экран (4:3)</PresentationFormat>
  <Paragraphs>612</Paragraphs>
  <Slides>30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Установить соответствие между методами изучения природы и сведениями о живых организмах:</vt:lpstr>
      <vt:lpstr>Установите соответствие между признаком организма и царством: </vt:lpstr>
      <vt:lpstr>Установить соответствие между грибами и группами к которым они относятся :</vt:lpstr>
      <vt:lpstr>Установите соответствие между средой обитания и характеристикой животных ,обитающих в этих средах:</vt:lpstr>
      <vt:lpstr>Установить соответствие между функцией организма и органом, который её выполняет :</vt:lpstr>
      <vt:lpstr>Установите соответствие между растением и типом подземного побега, характерного для этого растения:</vt:lpstr>
      <vt:lpstr> Установите соответствие между признаком организма и царством, для которого этот признак характерен:</vt:lpstr>
      <vt:lpstr>Установить соответствие между признаком и организмом, для которого этот признак характерен:</vt:lpstr>
      <vt:lpstr>Установить соответствие между признаком и классом членистоногих, которому он соответствует:</vt:lpstr>
      <vt:lpstr>Установите соответствие между признаками и классами животных, для которых эти признаки характерны: </vt:lpstr>
      <vt:lpstr>Установите соответствие между признаком рыб и классом, для которого он характерен:</vt:lpstr>
      <vt:lpstr>Установить соответствие между признаком и классом животных, для которого он характерен:</vt:lpstr>
      <vt:lpstr>Установите соответствие между характеристикой мышечной ткани и её видом:</vt:lpstr>
      <vt:lpstr>Установите соответствие между функцией клеток крови и видом клеток:</vt:lpstr>
      <vt:lpstr>Установите соответствие между системой органов и характеристикой, которой она соответствует:</vt:lpstr>
      <vt:lpstr>Установить соответствие между отделами головного мозга и функциями  организма, которые он регулирует:</vt:lpstr>
      <vt:lpstr>Установите соответствие между химическим веществом,его функциями, свойствами и строением: </vt:lpstr>
      <vt:lpstr>Установите соответствие между молекулами и  особенностями  их строения и функцией: </vt:lpstr>
      <vt:lpstr>Установите соответствие между органоидом клетки и выполняемой им функцией:  </vt:lpstr>
      <vt:lpstr>Установите соответствие между строением клетки и ее видом:</vt:lpstr>
      <vt:lpstr>Установите соответствие между особенностями обмена веществ и группами организмов:</vt:lpstr>
      <vt:lpstr>Установите соответствие между видами обмена веществ и его характеристикой:</vt:lpstr>
      <vt:lpstr>  Установите соответствие между характеристикой и процессом жизнедеятельности растения, к которому её относят: </vt:lpstr>
      <vt:lpstr>Установите соответствие между характеристикой мутации и её  видом :</vt:lpstr>
      <vt:lpstr>Установите соответствие между результатом эволюции и направлением, в ходе которого он возник: </vt:lpstr>
      <vt:lpstr>Установите соответствие между признаками обыкновенной беззубки и критериями вида, которые они характеризуют:</vt:lpstr>
      <vt:lpstr>Установите соответствие между организмами и типом отношений между ними: </vt:lpstr>
      <vt:lpstr>       Спасибо за внимание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Установить соответствие между признаком и организмом, для которого этот признак характерен:</dc:title>
  <dc:creator>Виктор Иванович</dc:creator>
  <cp:lastModifiedBy>ChuvakovaNL@outlook.com</cp:lastModifiedBy>
  <cp:revision>170</cp:revision>
  <dcterms:created xsi:type="dcterms:W3CDTF">2016-09-28T07:36:07Z</dcterms:created>
  <dcterms:modified xsi:type="dcterms:W3CDTF">2022-03-27T14:13:09Z</dcterms:modified>
</cp:coreProperties>
</file>