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8"/>
  </p:notesMasterIdLst>
  <p:sldIdLst>
    <p:sldId id="256" r:id="rId2"/>
    <p:sldId id="269" r:id="rId3"/>
    <p:sldId id="544" r:id="rId4"/>
    <p:sldId id="547" r:id="rId5"/>
    <p:sldId id="546" r:id="rId6"/>
    <p:sldId id="29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4AD"/>
    <a:srgbClr val="A14949"/>
    <a:srgbClr val="5482BB"/>
    <a:srgbClr val="B57371"/>
    <a:srgbClr val="BC7277"/>
    <a:srgbClr val="698BBB"/>
    <a:srgbClr val="CAD9EB"/>
    <a:srgbClr val="6A77A0"/>
    <a:srgbClr val="B1C7E2"/>
    <a:srgbClr val="F5C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7425F-0EC5-4FE7-B93A-726D9BFA416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F3EF1-335F-4461-B6C4-93F714D21907}">
      <dgm:prSet phldrT="[Текст]"/>
      <dgm:spPr>
        <a:solidFill>
          <a:srgbClr val="CAD9EB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при поступлении в более 100 ведущих вузов РФ</a:t>
          </a:r>
        </a:p>
      </dgm:t>
    </dgm:pt>
    <dgm:pt modelId="{E28212C4-E2D5-40BF-BA43-849BB8CBBFCF}" type="parTrans" cxnId="{32CBEB9C-6366-4FB3-B555-3B86E28671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C6C9A-5EB1-410A-8A9E-A817A1BF9798}" type="sibTrans" cxnId="{32CBEB9C-6366-4FB3-B555-3B86E28671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515FF-D6F8-4D96-B512-B110BF4FAAA5}">
      <dgm:prSet phldrT="[Текст]"/>
      <dgm:spPr>
        <a:solidFill>
          <a:srgbClr val="698BBB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сведений о победителях и призерах НТО в ГИР</a:t>
          </a:r>
        </a:p>
      </dgm:t>
    </dgm:pt>
    <dgm:pt modelId="{D38CFC5C-E2E7-4FE4-9AAF-DB6BEFB4D61B}" type="parTrans" cxnId="{2A38BBD7-18D8-48E6-88F4-9E2DE88E41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5B5A2-F691-4085-8106-F21387150D9B}" type="sibTrans" cxnId="{2A38BBD7-18D8-48E6-88F4-9E2DE88E41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4F783-1FB9-4972-A2D4-0B47CE5553AB}">
      <dgm:prSet phldrT="[Текст]"/>
      <dgm:spPr>
        <a:solidFill>
          <a:srgbClr val="9994AD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интереса, выявление и развитие компетенций учащихся, имеющих способности к инженерному образованию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B9733-EC5C-4E37-B8DD-B05534A5EC3D}" type="parTrans" cxnId="{F16BCB42-61AB-4563-9113-DC09DD6514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A41CF-F1C8-4666-8EB0-E1082951BE45}" type="sibTrans" cxnId="{F16BCB42-61AB-4563-9113-DC09DD6514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28C3A-4788-44BF-875C-364E6D84AF47}">
      <dgm:prSet phldrT="[Текст]"/>
      <dgm:spPr>
        <a:solidFill>
          <a:srgbClr val="B57371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качественному участию в инженерных соревнованиях (НТО, Большие вызовы,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Энергений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др.)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CC6DE-24F8-45DF-AFC1-A5436814E47B}" type="parTrans" cxnId="{D92014DF-C5A1-4D94-8FE3-83D5E6DD72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3FA02-D0CD-477F-8BFE-14BEFE90E1DB}" type="sibTrans" cxnId="{D92014DF-C5A1-4D94-8FE3-83D5E6DD72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A812D-050E-4396-89C2-957D9EB94E98}">
      <dgm:prSet phldrT="[Текст]"/>
      <dgm:spPr>
        <a:solidFill>
          <a:srgbClr val="A1494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численности обучающихся и педагогических работников, получивших меры государственной поддержки (стипендии, гранты, премии, денежные поощрения)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4AC7A-CDE2-4EEF-A18D-9617E5FBFE38}" type="parTrans" cxnId="{04A677EE-5561-451C-9463-33BF5D2B4B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A1D9C-3D3D-4B21-8277-E9B6A6A40223}" type="sibTrans" cxnId="{04A677EE-5561-451C-9463-33BF5D2B4B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39832-7688-4098-A850-D842135FA92D}" type="pres">
      <dgm:prSet presAssocID="{56A7425F-0EC5-4FE7-B93A-726D9BFA4161}" presName="linear" presStyleCnt="0">
        <dgm:presLayoutVars>
          <dgm:dir/>
          <dgm:resizeHandles val="exact"/>
        </dgm:presLayoutVars>
      </dgm:prSet>
      <dgm:spPr/>
    </dgm:pt>
    <dgm:pt modelId="{51100DA6-E7C3-49AC-8333-D88863BE7959}" type="pres">
      <dgm:prSet presAssocID="{CA9F3EF1-335F-4461-B6C4-93F714D21907}" presName="comp" presStyleCnt="0"/>
      <dgm:spPr/>
    </dgm:pt>
    <dgm:pt modelId="{8D713A8C-292B-4F2C-8ADA-9C26B9210EF5}" type="pres">
      <dgm:prSet presAssocID="{CA9F3EF1-335F-4461-B6C4-93F714D21907}" presName="box" presStyleLbl="node1" presStyleIdx="0" presStyleCnt="5"/>
      <dgm:spPr/>
    </dgm:pt>
    <dgm:pt modelId="{B36DDC15-13E0-491C-8AA5-7B78942006D8}" type="pres">
      <dgm:prSet presAssocID="{CA9F3EF1-335F-4461-B6C4-93F714D21907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834FB31A-DC20-4058-88A9-9973D99ECA00}" type="pres">
      <dgm:prSet presAssocID="{CA9F3EF1-335F-4461-B6C4-93F714D21907}" presName="text" presStyleLbl="node1" presStyleIdx="0" presStyleCnt="5">
        <dgm:presLayoutVars>
          <dgm:bulletEnabled val="1"/>
        </dgm:presLayoutVars>
      </dgm:prSet>
      <dgm:spPr/>
    </dgm:pt>
    <dgm:pt modelId="{14361F7C-CE5A-4D2C-A84D-1380963A3F8D}" type="pres">
      <dgm:prSet presAssocID="{EE5C6C9A-5EB1-410A-8A9E-A817A1BF9798}" presName="spacer" presStyleCnt="0"/>
      <dgm:spPr/>
    </dgm:pt>
    <dgm:pt modelId="{FAF42A2E-268C-4905-894D-64382DC853AC}" type="pres">
      <dgm:prSet presAssocID="{149515FF-D6F8-4D96-B512-B110BF4FAAA5}" presName="comp" presStyleCnt="0"/>
      <dgm:spPr/>
    </dgm:pt>
    <dgm:pt modelId="{6E779862-80CE-4E6C-9927-CD67F98F7AD8}" type="pres">
      <dgm:prSet presAssocID="{149515FF-D6F8-4D96-B512-B110BF4FAAA5}" presName="box" presStyleLbl="node1" presStyleIdx="1" presStyleCnt="5"/>
      <dgm:spPr/>
    </dgm:pt>
    <dgm:pt modelId="{88D80B62-3C84-4241-94FB-92EF72224646}" type="pres">
      <dgm:prSet presAssocID="{149515FF-D6F8-4D96-B512-B110BF4FAAA5}" presName="img" presStyleLbl="fgImgPlace1" presStyleIdx="1" presStyleCnt="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8E723CF-D755-4D70-B52E-9DED1602652F}" type="pres">
      <dgm:prSet presAssocID="{149515FF-D6F8-4D96-B512-B110BF4FAAA5}" presName="text" presStyleLbl="node1" presStyleIdx="1" presStyleCnt="5">
        <dgm:presLayoutVars>
          <dgm:bulletEnabled val="1"/>
        </dgm:presLayoutVars>
      </dgm:prSet>
      <dgm:spPr/>
    </dgm:pt>
    <dgm:pt modelId="{A908A417-AAFD-4D6C-932E-0ADC1CD28E50}" type="pres">
      <dgm:prSet presAssocID="{F4D5B5A2-F691-4085-8106-F21387150D9B}" presName="spacer" presStyleCnt="0"/>
      <dgm:spPr/>
    </dgm:pt>
    <dgm:pt modelId="{71CD3CF4-F67A-4835-A485-0BCBED5D4918}" type="pres">
      <dgm:prSet presAssocID="{6194F783-1FB9-4972-A2D4-0B47CE5553AB}" presName="comp" presStyleCnt="0"/>
      <dgm:spPr/>
    </dgm:pt>
    <dgm:pt modelId="{722616F2-4BC9-4BC3-97EE-32CBA8FAFCF4}" type="pres">
      <dgm:prSet presAssocID="{6194F783-1FB9-4972-A2D4-0B47CE5553AB}" presName="box" presStyleLbl="node1" presStyleIdx="2" presStyleCnt="5"/>
      <dgm:spPr/>
    </dgm:pt>
    <dgm:pt modelId="{1F086D08-CA46-4C23-9956-AAA6EF9C9396}" type="pres">
      <dgm:prSet presAssocID="{6194F783-1FB9-4972-A2D4-0B47CE5553AB}" presName="img" presStyleLbl="fgImgPlace1" presStyleIdx="2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C28FCD75-FCD6-4E32-B3F8-A27214803E62}" type="pres">
      <dgm:prSet presAssocID="{6194F783-1FB9-4972-A2D4-0B47CE5553AB}" presName="text" presStyleLbl="node1" presStyleIdx="2" presStyleCnt="5">
        <dgm:presLayoutVars>
          <dgm:bulletEnabled val="1"/>
        </dgm:presLayoutVars>
      </dgm:prSet>
      <dgm:spPr/>
    </dgm:pt>
    <dgm:pt modelId="{02E70926-2A3A-45D5-8801-305C99DE3516}" type="pres">
      <dgm:prSet presAssocID="{EB8A41CF-F1C8-4666-8EB0-E1082951BE45}" presName="spacer" presStyleCnt="0"/>
      <dgm:spPr/>
    </dgm:pt>
    <dgm:pt modelId="{88CC6CBB-6A74-49E0-9B53-33D0958F2D1D}" type="pres">
      <dgm:prSet presAssocID="{80B28C3A-4788-44BF-875C-364E6D84AF47}" presName="comp" presStyleCnt="0"/>
      <dgm:spPr/>
    </dgm:pt>
    <dgm:pt modelId="{72E3087E-0036-4DD4-BB41-01D45EF7A45A}" type="pres">
      <dgm:prSet presAssocID="{80B28C3A-4788-44BF-875C-364E6D84AF47}" presName="box" presStyleLbl="node1" presStyleIdx="3" presStyleCnt="5"/>
      <dgm:spPr/>
    </dgm:pt>
    <dgm:pt modelId="{81BA1540-7BEF-4059-936D-6FED791446D4}" type="pres">
      <dgm:prSet presAssocID="{80B28C3A-4788-44BF-875C-364E6D84AF47}" presName="img" presStyleLbl="fgImgPlace1" presStyleIdx="3" presStyleCnt="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E9D965B-68B9-478C-8C01-F0DB0DCBF5ED}" type="pres">
      <dgm:prSet presAssocID="{80B28C3A-4788-44BF-875C-364E6D84AF47}" presName="text" presStyleLbl="node1" presStyleIdx="3" presStyleCnt="5">
        <dgm:presLayoutVars>
          <dgm:bulletEnabled val="1"/>
        </dgm:presLayoutVars>
      </dgm:prSet>
      <dgm:spPr/>
    </dgm:pt>
    <dgm:pt modelId="{E3E2C8BF-05C4-40D1-B934-D5E52A90639D}" type="pres">
      <dgm:prSet presAssocID="{4E03FA02-D0CD-477F-8BFE-14BEFE90E1DB}" presName="spacer" presStyleCnt="0"/>
      <dgm:spPr/>
    </dgm:pt>
    <dgm:pt modelId="{5A574C52-4DD6-4F02-8375-14583CBDB511}" type="pres">
      <dgm:prSet presAssocID="{74DA812D-050E-4396-89C2-957D9EB94E98}" presName="comp" presStyleCnt="0"/>
      <dgm:spPr/>
    </dgm:pt>
    <dgm:pt modelId="{815E5ECE-2972-4DF4-9119-B1F8049A7A52}" type="pres">
      <dgm:prSet presAssocID="{74DA812D-050E-4396-89C2-957D9EB94E98}" presName="box" presStyleLbl="node1" presStyleIdx="4" presStyleCnt="5"/>
      <dgm:spPr/>
    </dgm:pt>
    <dgm:pt modelId="{BC44F0E8-27AC-42E8-B122-0E3FC1E53B4C}" type="pres">
      <dgm:prSet presAssocID="{74DA812D-050E-4396-89C2-957D9EB94E98}" presName="img" presStyleLbl="fgImgPlace1" presStyleIdx="4" presStyleCnt="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F2FE1D9E-2593-4C0A-9561-9D45C59E080F}" type="pres">
      <dgm:prSet presAssocID="{74DA812D-050E-4396-89C2-957D9EB94E98}" presName="text" presStyleLbl="node1" presStyleIdx="4" presStyleCnt="5">
        <dgm:presLayoutVars>
          <dgm:bulletEnabled val="1"/>
        </dgm:presLayoutVars>
      </dgm:prSet>
      <dgm:spPr/>
    </dgm:pt>
  </dgm:ptLst>
  <dgm:cxnLst>
    <dgm:cxn modelId="{8A0B9509-18AF-4D28-AC26-0CA783325B28}" type="presOf" srcId="{74DA812D-050E-4396-89C2-957D9EB94E98}" destId="{815E5ECE-2972-4DF4-9119-B1F8049A7A52}" srcOrd="0" destOrd="0" presId="urn:microsoft.com/office/officeart/2005/8/layout/vList4"/>
    <dgm:cxn modelId="{48BEDF09-FDCC-4798-BD59-B5318FFC6467}" type="presOf" srcId="{149515FF-D6F8-4D96-B512-B110BF4FAAA5}" destId="{28E723CF-D755-4D70-B52E-9DED1602652F}" srcOrd="1" destOrd="0" presId="urn:microsoft.com/office/officeart/2005/8/layout/vList4"/>
    <dgm:cxn modelId="{F16BCB42-61AB-4563-9113-DC09DD6514FA}" srcId="{56A7425F-0EC5-4FE7-B93A-726D9BFA4161}" destId="{6194F783-1FB9-4972-A2D4-0B47CE5553AB}" srcOrd="2" destOrd="0" parTransId="{8ECB9733-EC5C-4E37-B8DD-B05534A5EC3D}" sibTransId="{EB8A41CF-F1C8-4666-8EB0-E1082951BE45}"/>
    <dgm:cxn modelId="{F1982968-E803-476C-A988-1D9ECC581B99}" type="presOf" srcId="{CA9F3EF1-335F-4461-B6C4-93F714D21907}" destId="{8D713A8C-292B-4F2C-8ADA-9C26B9210EF5}" srcOrd="0" destOrd="0" presId="urn:microsoft.com/office/officeart/2005/8/layout/vList4"/>
    <dgm:cxn modelId="{565A7D4B-6DB7-4856-A516-F22FC35FCC3C}" type="presOf" srcId="{56A7425F-0EC5-4FE7-B93A-726D9BFA4161}" destId="{9EA39832-7688-4098-A850-D842135FA92D}" srcOrd="0" destOrd="0" presId="urn:microsoft.com/office/officeart/2005/8/layout/vList4"/>
    <dgm:cxn modelId="{D9E56C73-8DE9-4C20-96FD-A39194B5742B}" type="presOf" srcId="{149515FF-D6F8-4D96-B512-B110BF4FAAA5}" destId="{6E779862-80CE-4E6C-9927-CD67F98F7AD8}" srcOrd="0" destOrd="0" presId="urn:microsoft.com/office/officeart/2005/8/layout/vList4"/>
    <dgm:cxn modelId="{52A8EF74-9EFB-4F34-AE20-82B58BF9A1EC}" type="presOf" srcId="{80B28C3A-4788-44BF-875C-364E6D84AF47}" destId="{72E3087E-0036-4DD4-BB41-01D45EF7A45A}" srcOrd="0" destOrd="0" presId="urn:microsoft.com/office/officeart/2005/8/layout/vList4"/>
    <dgm:cxn modelId="{32CBEB9C-6366-4FB3-B555-3B86E286711E}" srcId="{56A7425F-0EC5-4FE7-B93A-726D9BFA4161}" destId="{CA9F3EF1-335F-4461-B6C4-93F714D21907}" srcOrd="0" destOrd="0" parTransId="{E28212C4-E2D5-40BF-BA43-849BB8CBBFCF}" sibTransId="{EE5C6C9A-5EB1-410A-8A9E-A817A1BF9798}"/>
    <dgm:cxn modelId="{969AC0C0-5AC9-4AAF-9B03-0B42D6851B82}" type="presOf" srcId="{6194F783-1FB9-4972-A2D4-0B47CE5553AB}" destId="{C28FCD75-FCD6-4E32-B3F8-A27214803E62}" srcOrd="1" destOrd="0" presId="urn:microsoft.com/office/officeart/2005/8/layout/vList4"/>
    <dgm:cxn modelId="{49D9C0C4-CF62-4840-9EF2-51ACB54273A0}" type="presOf" srcId="{74DA812D-050E-4396-89C2-957D9EB94E98}" destId="{F2FE1D9E-2593-4C0A-9561-9D45C59E080F}" srcOrd="1" destOrd="0" presId="urn:microsoft.com/office/officeart/2005/8/layout/vList4"/>
    <dgm:cxn modelId="{C6EA41C8-025E-4E71-A354-04DF70D5D024}" type="presOf" srcId="{6194F783-1FB9-4972-A2D4-0B47CE5553AB}" destId="{722616F2-4BC9-4BC3-97EE-32CBA8FAFCF4}" srcOrd="0" destOrd="0" presId="urn:microsoft.com/office/officeart/2005/8/layout/vList4"/>
    <dgm:cxn modelId="{3160EBD5-BAC6-4788-A099-E271B288FABC}" type="presOf" srcId="{CA9F3EF1-335F-4461-B6C4-93F714D21907}" destId="{834FB31A-DC20-4058-88A9-9973D99ECA00}" srcOrd="1" destOrd="0" presId="urn:microsoft.com/office/officeart/2005/8/layout/vList4"/>
    <dgm:cxn modelId="{2A38BBD7-18D8-48E6-88F4-9E2DE88E4171}" srcId="{56A7425F-0EC5-4FE7-B93A-726D9BFA4161}" destId="{149515FF-D6F8-4D96-B512-B110BF4FAAA5}" srcOrd="1" destOrd="0" parTransId="{D38CFC5C-E2E7-4FE4-9AAF-DB6BEFB4D61B}" sibTransId="{F4D5B5A2-F691-4085-8106-F21387150D9B}"/>
    <dgm:cxn modelId="{D92014DF-C5A1-4D94-8FE3-83D5E6DD7241}" srcId="{56A7425F-0EC5-4FE7-B93A-726D9BFA4161}" destId="{80B28C3A-4788-44BF-875C-364E6D84AF47}" srcOrd="3" destOrd="0" parTransId="{A82CC6DE-24F8-45DF-AFC1-A5436814E47B}" sibTransId="{4E03FA02-D0CD-477F-8BFE-14BEFE90E1DB}"/>
    <dgm:cxn modelId="{04A677EE-5561-451C-9463-33BF5D2B4B1C}" srcId="{56A7425F-0EC5-4FE7-B93A-726D9BFA4161}" destId="{74DA812D-050E-4396-89C2-957D9EB94E98}" srcOrd="4" destOrd="0" parTransId="{EC84AC7A-CDE2-4EEF-A18D-9617E5FBFE38}" sibTransId="{519A1D9C-3D3D-4B21-8277-E9B6A6A40223}"/>
    <dgm:cxn modelId="{4B8D2EF3-1AF9-4017-A8C4-2866EFDB6F86}" type="presOf" srcId="{80B28C3A-4788-44BF-875C-364E6D84AF47}" destId="{9E9D965B-68B9-478C-8C01-F0DB0DCBF5ED}" srcOrd="1" destOrd="0" presId="urn:microsoft.com/office/officeart/2005/8/layout/vList4"/>
    <dgm:cxn modelId="{F582248C-97EF-4CD5-B884-20EFC7ACD0BD}" type="presParOf" srcId="{9EA39832-7688-4098-A850-D842135FA92D}" destId="{51100DA6-E7C3-49AC-8333-D88863BE7959}" srcOrd="0" destOrd="0" presId="urn:microsoft.com/office/officeart/2005/8/layout/vList4"/>
    <dgm:cxn modelId="{6EC765A4-BE60-4B55-B5D6-06BEE4B4BA29}" type="presParOf" srcId="{51100DA6-E7C3-49AC-8333-D88863BE7959}" destId="{8D713A8C-292B-4F2C-8ADA-9C26B9210EF5}" srcOrd="0" destOrd="0" presId="urn:microsoft.com/office/officeart/2005/8/layout/vList4"/>
    <dgm:cxn modelId="{5347872A-2853-4EF4-A677-4A5E8B0C834D}" type="presParOf" srcId="{51100DA6-E7C3-49AC-8333-D88863BE7959}" destId="{B36DDC15-13E0-491C-8AA5-7B78942006D8}" srcOrd="1" destOrd="0" presId="urn:microsoft.com/office/officeart/2005/8/layout/vList4"/>
    <dgm:cxn modelId="{543C034C-FC90-4E86-A8AC-AF9A29889595}" type="presParOf" srcId="{51100DA6-E7C3-49AC-8333-D88863BE7959}" destId="{834FB31A-DC20-4058-88A9-9973D99ECA00}" srcOrd="2" destOrd="0" presId="urn:microsoft.com/office/officeart/2005/8/layout/vList4"/>
    <dgm:cxn modelId="{4DDB86AE-DA2F-4F77-B733-EA5DA5714CF5}" type="presParOf" srcId="{9EA39832-7688-4098-A850-D842135FA92D}" destId="{14361F7C-CE5A-4D2C-A84D-1380963A3F8D}" srcOrd="1" destOrd="0" presId="urn:microsoft.com/office/officeart/2005/8/layout/vList4"/>
    <dgm:cxn modelId="{D23111AF-D78B-4706-8BE2-8F664209D3A5}" type="presParOf" srcId="{9EA39832-7688-4098-A850-D842135FA92D}" destId="{FAF42A2E-268C-4905-894D-64382DC853AC}" srcOrd="2" destOrd="0" presId="urn:microsoft.com/office/officeart/2005/8/layout/vList4"/>
    <dgm:cxn modelId="{E1563F9F-EEBA-48AD-9ADF-3AE34073A93F}" type="presParOf" srcId="{FAF42A2E-268C-4905-894D-64382DC853AC}" destId="{6E779862-80CE-4E6C-9927-CD67F98F7AD8}" srcOrd="0" destOrd="0" presId="urn:microsoft.com/office/officeart/2005/8/layout/vList4"/>
    <dgm:cxn modelId="{66167D78-E3B8-4681-8CF4-98219914DB6A}" type="presParOf" srcId="{FAF42A2E-268C-4905-894D-64382DC853AC}" destId="{88D80B62-3C84-4241-94FB-92EF72224646}" srcOrd="1" destOrd="0" presId="urn:microsoft.com/office/officeart/2005/8/layout/vList4"/>
    <dgm:cxn modelId="{581B1F4D-2FF8-4BC9-BEC5-DD76B26A68F5}" type="presParOf" srcId="{FAF42A2E-268C-4905-894D-64382DC853AC}" destId="{28E723CF-D755-4D70-B52E-9DED1602652F}" srcOrd="2" destOrd="0" presId="urn:microsoft.com/office/officeart/2005/8/layout/vList4"/>
    <dgm:cxn modelId="{5D3EBF31-695A-4574-93D4-D1D3C2580436}" type="presParOf" srcId="{9EA39832-7688-4098-A850-D842135FA92D}" destId="{A908A417-AAFD-4D6C-932E-0ADC1CD28E50}" srcOrd="3" destOrd="0" presId="urn:microsoft.com/office/officeart/2005/8/layout/vList4"/>
    <dgm:cxn modelId="{E7936F41-3C00-4E5C-BC28-3242BCB72951}" type="presParOf" srcId="{9EA39832-7688-4098-A850-D842135FA92D}" destId="{71CD3CF4-F67A-4835-A485-0BCBED5D4918}" srcOrd="4" destOrd="0" presId="urn:microsoft.com/office/officeart/2005/8/layout/vList4"/>
    <dgm:cxn modelId="{B4DE69E6-939B-4F64-A2A4-449C82DDD6E2}" type="presParOf" srcId="{71CD3CF4-F67A-4835-A485-0BCBED5D4918}" destId="{722616F2-4BC9-4BC3-97EE-32CBA8FAFCF4}" srcOrd="0" destOrd="0" presId="urn:microsoft.com/office/officeart/2005/8/layout/vList4"/>
    <dgm:cxn modelId="{AB287050-C9ED-4F50-A52E-2EBDC5D35D7B}" type="presParOf" srcId="{71CD3CF4-F67A-4835-A485-0BCBED5D4918}" destId="{1F086D08-CA46-4C23-9956-AAA6EF9C9396}" srcOrd="1" destOrd="0" presId="urn:microsoft.com/office/officeart/2005/8/layout/vList4"/>
    <dgm:cxn modelId="{3383187F-B1D9-4143-B188-66403862731E}" type="presParOf" srcId="{71CD3CF4-F67A-4835-A485-0BCBED5D4918}" destId="{C28FCD75-FCD6-4E32-B3F8-A27214803E62}" srcOrd="2" destOrd="0" presId="urn:microsoft.com/office/officeart/2005/8/layout/vList4"/>
    <dgm:cxn modelId="{E508C12E-6BA0-49AC-AC8E-EA97A4C8B549}" type="presParOf" srcId="{9EA39832-7688-4098-A850-D842135FA92D}" destId="{02E70926-2A3A-45D5-8801-305C99DE3516}" srcOrd="5" destOrd="0" presId="urn:microsoft.com/office/officeart/2005/8/layout/vList4"/>
    <dgm:cxn modelId="{D182341E-5DA4-46DA-8C2F-98BBF5273CCA}" type="presParOf" srcId="{9EA39832-7688-4098-A850-D842135FA92D}" destId="{88CC6CBB-6A74-49E0-9B53-33D0958F2D1D}" srcOrd="6" destOrd="0" presId="urn:microsoft.com/office/officeart/2005/8/layout/vList4"/>
    <dgm:cxn modelId="{2600F502-B2F3-4F0D-B6DA-09CE5E67A38D}" type="presParOf" srcId="{88CC6CBB-6A74-49E0-9B53-33D0958F2D1D}" destId="{72E3087E-0036-4DD4-BB41-01D45EF7A45A}" srcOrd="0" destOrd="0" presId="urn:microsoft.com/office/officeart/2005/8/layout/vList4"/>
    <dgm:cxn modelId="{BEBED4AC-2E7D-41F2-AE10-8E8D51F97C29}" type="presParOf" srcId="{88CC6CBB-6A74-49E0-9B53-33D0958F2D1D}" destId="{81BA1540-7BEF-4059-936D-6FED791446D4}" srcOrd="1" destOrd="0" presId="urn:microsoft.com/office/officeart/2005/8/layout/vList4"/>
    <dgm:cxn modelId="{511BA3F2-BB76-47F3-891B-4EF01CC0D646}" type="presParOf" srcId="{88CC6CBB-6A74-49E0-9B53-33D0958F2D1D}" destId="{9E9D965B-68B9-478C-8C01-F0DB0DCBF5ED}" srcOrd="2" destOrd="0" presId="urn:microsoft.com/office/officeart/2005/8/layout/vList4"/>
    <dgm:cxn modelId="{EC5116C4-1BAF-4908-A449-011372DC795A}" type="presParOf" srcId="{9EA39832-7688-4098-A850-D842135FA92D}" destId="{E3E2C8BF-05C4-40D1-B934-D5E52A90639D}" srcOrd="7" destOrd="0" presId="urn:microsoft.com/office/officeart/2005/8/layout/vList4"/>
    <dgm:cxn modelId="{ED370439-676B-48B1-9B0A-16A14D2F759F}" type="presParOf" srcId="{9EA39832-7688-4098-A850-D842135FA92D}" destId="{5A574C52-4DD6-4F02-8375-14583CBDB511}" srcOrd="8" destOrd="0" presId="urn:microsoft.com/office/officeart/2005/8/layout/vList4"/>
    <dgm:cxn modelId="{7A6BB606-517F-4334-A682-F3815C8C3B5A}" type="presParOf" srcId="{5A574C52-4DD6-4F02-8375-14583CBDB511}" destId="{815E5ECE-2972-4DF4-9119-B1F8049A7A52}" srcOrd="0" destOrd="0" presId="urn:microsoft.com/office/officeart/2005/8/layout/vList4"/>
    <dgm:cxn modelId="{42B1AEF5-B2ED-42F0-9A17-D606E64582D6}" type="presParOf" srcId="{5A574C52-4DD6-4F02-8375-14583CBDB511}" destId="{BC44F0E8-27AC-42E8-B122-0E3FC1E53B4C}" srcOrd="1" destOrd="0" presId="urn:microsoft.com/office/officeart/2005/8/layout/vList4"/>
    <dgm:cxn modelId="{A8AFA05B-70FB-4060-9EBF-09EF27EBF849}" type="presParOf" srcId="{5A574C52-4DD6-4F02-8375-14583CBDB511}" destId="{F2FE1D9E-2593-4C0A-9561-9D45C59E08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13A8C-292B-4F2C-8ADA-9C26B9210EF5}">
      <dsp:nvSpPr>
        <dsp:cNvPr id="0" name=""/>
        <dsp:cNvSpPr/>
      </dsp:nvSpPr>
      <dsp:spPr>
        <a:xfrm>
          <a:off x="0" y="0"/>
          <a:ext cx="9544304" cy="877048"/>
        </a:xfrm>
        <a:prstGeom prst="roundRect">
          <a:avLst>
            <a:gd name="adj" fmla="val 10000"/>
          </a:avLst>
        </a:prstGeom>
        <a:solidFill>
          <a:srgbClr val="CAD9E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при поступлении в более 100 ведущих вузов РФ</a:t>
          </a:r>
        </a:p>
      </dsp:txBody>
      <dsp:txXfrm>
        <a:off x="1996565" y="0"/>
        <a:ext cx="7547738" cy="877048"/>
      </dsp:txXfrm>
    </dsp:sp>
    <dsp:sp modelId="{B36DDC15-13E0-491C-8AA5-7B78942006D8}">
      <dsp:nvSpPr>
        <dsp:cNvPr id="0" name=""/>
        <dsp:cNvSpPr/>
      </dsp:nvSpPr>
      <dsp:spPr>
        <a:xfrm>
          <a:off x="87704" y="87704"/>
          <a:ext cx="1908860" cy="7016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79862-80CE-4E6C-9927-CD67F98F7AD8}">
      <dsp:nvSpPr>
        <dsp:cNvPr id="0" name=""/>
        <dsp:cNvSpPr/>
      </dsp:nvSpPr>
      <dsp:spPr>
        <a:xfrm>
          <a:off x="0" y="964753"/>
          <a:ext cx="9544304" cy="877048"/>
        </a:xfrm>
        <a:prstGeom prst="roundRect">
          <a:avLst>
            <a:gd name="adj" fmla="val 10000"/>
          </a:avLst>
        </a:prstGeom>
        <a:solidFill>
          <a:srgbClr val="698BB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сведений о победителях и призерах НТО в ГИР</a:t>
          </a:r>
        </a:p>
      </dsp:txBody>
      <dsp:txXfrm>
        <a:off x="1996565" y="964753"/>
        <a:ext cx="7547738" cy="877048"/>
      </dsp:txXfrm>
    </dsp:sp>
    <dsp:sp modelId="{88D80B62-3C84-4241-94FB-92EF72224646}">
      <dsp:nvSpPr>
        <dsp:cNvPr id="0" name=""/>
        <dsp:cNvSpPr/>
      </dsp:nvSpPr>
      <dsp:spPr>
        <a:xfrm>
          <a:off x="87704" y="1052458"/>
          <a:ext cx="1908860" cy="7016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616F2-4BC9-4BC3-97EE-32CBA8FAFCF4}">
      <dsp:nvSpPr>
        <dsp:cNvPr id="0" name=""/>
        <dsp:cNvSpPr/>
      </dsp:nvSpPr>
      <dsp:spPr>
        <a:xfrm>
          <a:off x="0" y="1929506"/>
          <a:ext cx="9544304" cy="877048"/>
        </a:xfrm>
        <a:prstGeom prst="roundRect">
          <a:avLst>
            <a:gd name="adj" fmla="val 10000"/>
          </a:avLst>
        </a:prstGeom>
        <a:solidFill>
          <a:srgbClr val="9994A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интереса, выявление и развитие компетенций учащихся, имеющих способности к инженерному образованию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565" y="1929506"/>
        <a:ext cx="7547738" cy="877048"/>
      </dsp:txXfrm>
    </dsp:sp>
    <dsp:sp modelId="{1F086D08-CA46-4C23-9956-AAA6EF9C9396}">
      <dsp:nvSpPr>
        <dsp:cNvPr id="0" name=""/>
        <dsp:cNvSpPr/>
      </dsp:nvSpPr>
      <dsp:spPr>
        <a:xfrm>
          <a:off x="87704" y="2017211"/>
          <a:ext cx="1908860" cy="7016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3087E-0036-4DD4-BB41-01D45EF7A45A}">
      <dsp:nvSpPr>
        <dsp:cNvPr id="0" name=""/>
        <dsp:cNvSpPr/>
      </dsp:nvSpPr>
      <dsp:spPr>
        <a:xfrm>
          <a:off x="0" y="2894260"/>
          <a:ext cx="9544304" cy="877048"/>
        </a:xfrm>
        <a:prstGeom prst="roundRect">
          <a:avLst>
            <a:gd name="adj" fmla="val 10000"/>
          </a:avLst>
        </a:prstGeom>
        <a:solidFill>
          <a:srgbClr val="B5737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качественному участию в инженерных соревнованиях (НТО, Большие вызовы,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Энергений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др.)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565" y="2894260"/>
        <a:ext cx="7547738" cy="877048"/>
      </dsp:txXfrm>
    </dsp:sp>
    <dsp:sp modelId="{81BA1540-7BEF-4059-936D-6FED791446D4}">
      <dsp:nvSpPr>
        <dsp:cNvPr id="0" name=""/>
        <dsp:cNvSpPr/>
      </dsp:nvSpPr>
      <dsp:spPr>
        <a:xfrm>
          <a:off x="87704" y="2981965"/>
          <a:ext cx="1908860" cy="7016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E5ECE-2972-4DF4-9119-B1F8049A7A52}">
      <dsp:nvSpPr>
        <dsp:cNvPr id="0" name=""/>
        <dsp:cNvSpPr/>
      </dsp:nvSpPr>
      <dsp:spPr>
        <a:xfrm>
          <a:off x="0" y="3859013"/>
          <a:ext cx="9544304" cy="877048"/>
        </a:xfrm>
        <a:prstGeom prst="roundRect">
          <a:avLst>
            <a:gd name="adj" fmla="val 10000"/>
          </a:avLst>
        </a:prstGeom>
        <a:solidFill>
          <a:srgbClr val="A1494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численности обучающихся и педагогических работников, получивших меры государственной поддержки (стипендии, гранты, премии, денежные поощрения)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565" y="3859013"/>
        <a:ext cx="7547738" cy="877048"/>
      </dsp:txXfrm>
    </dsp:sp>
    <dsp:sp modelId="{BC44F0E8-27AC-42E8-B122-0E3FC1E53B4C}">
      <dsp:nvSpPr>
        <dsp:cNvPr id="0" name=""/>
        <dsp:cNvSpPr/>
      </dsp:nvSpPr>
      <dsp:spPr>
        <a:xfrm>
          <a:off x="87704" y="3946718"/>
          <a:ext cx="1908860" cy="7016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2D22-901B-4AB4-886D-7BE32A02743C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15678-5DC1-4F7C-B4EC-45199D9DF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4bc44eb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1f4bc44eb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260c13e3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8260c13e3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1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0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56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25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8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7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0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8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7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4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4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E2EB-FEF8-42DD-8F58-EA4BF61A456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A622E5-94D0-4512-83F7-05865E53D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tcontest.ru/" TargetMode="External"/><Relationship Id="rId2" Type="http://schemas.openxmlformats.org/officeDocument/2006/relationships/hyperlink" Target="https://junior.ntconte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tcontest.ru/study/problembooks/" TargetMode="External"/><Relationship Id="rId3" Type="http://schemas.openxmlformats.org/officeDocument/2006/relationships/hyperlink" Target="https://ntcontest.ru/" TargetMode="External"/><Relationship Id="rId7" Type="http://schemas.openxmlformats.org/officeDocument/2006/relationships/hyperlink" Target="https://ntcontest.ru/tracks/nto-schoo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tcontest.ru/participants/registration-guide/" TargetMode="External"/><Relationship Id="rId5" Type="http://schemas.openxmlformats.org/officeDocument/2006/relationships/hyperlink" Target="https://nti-lesson.ru/" TargetMode="External"/><Relationship Id="rId10" Type="http://schemas.openxmlformats.org/officeDocument/2006/relationships/hyperlink" Target="https://ntcontest.ru/study/" TargetMode="External"/><Relationship Id="rId4" Type="http://schemas.openxmlformats.org/officeDocument/2006/relationships/hyperlink" Target="https://junior.ntcontest.ru/" TargetMode="External"/><Relationship Id="rId9" Type="http://schemas.openxmlformats.org/officeDocument/2006/relationships/hyperlink" Target="https://stepik.org/catalog/search?q=%D0%9D%D0%A2%D0%9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340E2-5BC2-90E0-D29B-3F24FFC53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17" y="1751308"/>
            <a:ext cx="8836592" cy="294113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технологическая олимпиада для школьников: командные инженерные соревнования </a:t>
            </a:r>
          </a:p>
        </p:txBody>
      </p:sp>
      <p:pic>
        <p:nvPicPr>
          <p:cNvPr id="4" name="Google Shape;222;g1f4bc44ebd4_0_0">
            <a:extLst>
              <a:ext uri="{FF2B5EF4-FFF2-40B4-BE49-F238E27FC236}">
                <a16:creationId xmlns:a16="http://schemas.microsoft.com/office/drawing/2014/main" id="{A16B96B4-ACC4-D2A1-63E4-6929C48460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694" y="0"/>
            <a:ext cx="1805143" cy="670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78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4C982-0955-78BF-C672-0AE2853B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16" y="320737"/>
            <a:ext cx="9622968" cy="7979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технологическая олимпиада (НТО)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E88CD-08D8-E166-4F15-5B898954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32" y="5264059"/>
            <a:ext cx="9886872" cy="65455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включена в Перечни олимпиад, ежегодно утверждаемых приказами Министерства просвещения РФ (от 30.08.2024 № 620) и Министерства науки и высшего образования РФ (от 30.08.2024 № 571).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1E25B8B-A394-7659-1491-0ACA5B339F95}"/>
              </a:ext>
            </a:extLst>
          </p:cNvPr>
          <p:cNvGrpSpPr/>
          <p:nvPr/>
        </p:nvGrpSpPr>
        <p:grpSpPr>
          <a:xfrm>
            <a:off x="1748621" y="1091882"/>
            <a:ext cx="7635524" cy="3622026"/>
            <a:chOff x="2845425" y="2688119"/>
            <a:chExt cx="6546456" cy="2670265"/>
          </a:xfrm>
        </p:grpSpPr>
        <p:sp>
          <p:nvSpPr>
            <p:cNvPr id="5" name="Надпись 6">
              <a:extLst>
                <a:ext uri="{FF2B5EF4-FFF2-40B4-BE49-F238E27FC236}">
                  <a16:creationId xmlns:a16="http://schemas.microsoft.com/office/drawing/2014/main" id="{1006EE4B-3076-1C13-23D9-2BC553CAA129}"/>
                </a:ext>
              </a:extLst>
            </p:cNvPr>
            <p:cNvSpPr txBox="1"/>
            <p:nvPr/>
          </p:nvSpPr>
          <p:spPr>
            <a:xfrm>
              <a:off x="5328888" y="2688119"/>
              <a:ext cx="1534224" cy="3444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НТО</a:t>
              </a:r>
              <a:endPara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6FBA5E5-D9F0-CECC-7E27-0BF6CBCFD740}"/>
                </a:ext>
              </a:extLst>
            </p:cNvPr>
            <p:cNvSpPr/>
            <p:nvPr/>
          </p:nvSpPr>
          <p:spPr>
            <a:xfrm>
              <a:off x="2845425" y="3083921"/>
              <a:ext cx="2371725" cy="53710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НТО </a:t>
              </a:r>
              <a:r>
                <a:rPr lang="en-US" sz="14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Junior</a:t>
              </a:r>
              <a:endPara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i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кого: </a:t>
              </a: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учащиеся 5-7 классов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D698CE4B-A91F-193F-FC25-E0F7B228ED1F}"/>
                </a:ext>
              </a:extLst>
            </p:cNvPr>
            <p:cNvSpPr/>
            <p:nvPr/>
          </p:nvSpPr>
          <p:spPr>
            <a:xfrm>
              <a:off x="7020156" y="3083921"/>
              <a:ext cx="2371725" cy="53710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НТО школьников</a:t>
              </a:r>
            </a:p>
            <a:p>
              <a:pPr algn="just"/>
              <a:r>
                <a:rPr lang="ru-RU" sz="1400" i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кого: учащиеся </a:t>
              </a: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8-11 классов 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849D88C-95FE-4D8F-DB07-4D9BC6DF12EF}"/>
                </a:ext>
              </a:extLst>
            </p:cNvPr>
            <p:cNvSpPr/>
            <p:nvPr/>
          </p:nvSpPr>
          <p:spPr>
            <a:xfrm>
              <a:off x="2845425" y="3888949"/>
              <a:ext cx="2371725" cy="146943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Инструменты привлечения: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Проведение Уроков НТО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Технологические кружки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Родительские собрания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Информирование учащихся </a:t>
              </a:r>
              <a:br>
                <a:rPr lang="en-US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 помощью</a:t>
              </a: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официального сайта НТО </a:t>
              </a:r>
              <a:r>
                <a:rPr lang="en-US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Junior</a:t>
              </a: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</a:t>
              </a:r>
              <a:r>
                <a:rPr lang="en-US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hlinkClick r:id="rId2"/>
                </a:rPr>
                <a:t>https://junior.ntcontest.ru/</a:t>
              </a: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A4AD8ABB-EE68-6C87-CD37-B2D9429D7AE9}"/>
                </a:ext>
              </a:extLst>
            </p:cNvPr>
            <p:cNvSpPr/>
            <p:nvPr/>
          </p:nvSpPr>
          <p:spPr>
            <a:xfrm>
              <a:off x="7020156" y="3888949"/>
              <a:ext cx="2371725" cy="146943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Инструменты привлечения: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Проведение Уроков НТО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Технологические кружки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Родительские собрания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Информирование учащихся </a:t>
              </a:r>
              <a:br>
                <a:rPr lang="en-US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 помощью</a:t>
              </a:r>
              <a:r>
                <a:rPr lang="ru-RU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официального сайта НТО - </a:t>
              </a:r>
              <a:r>
                <a:rPr lang="en-US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https://ntcontest.ru/</a:t>
              </a:r>
              <a:r>
                <a:rPr lang="en-US" sz="14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8172675C-1161-4EDE-BE67-76FB0B0FFD6B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4031288" y="2860351"/>
              <a:ext cx="1297600" cy="223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9463236F-69CC-4ACC-EC82-29E12BAB1735}"/>
                </a:ext>
              </a:extLst>
            </p:cNvPr>
            <p:cNvCxnSpPr>
              <a:cxnSpLocks/>
            </p:cNvCxnSpPr>
            <p:nvPr/>
          </p:nvCxnSpPr>
          <p:spPr>
            <a:xfrm>
              <a:off x="6863112" y="2834682"/>
              <a:ext cx="1297600" cy="223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B55FCA53-0C0C-1436-B8AC-552A60A88011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4031288" y="3621024"/>
              <a:ext cx="0" cy="267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E961E180-8790-4383-2D89-4F6CF205922E}"/>
                </a:ext>
              </a:extLst>
            </p:cNvPr>
            <p:cNvCxnSpPr/>
            <p:nvPr/>
          </p:nvCxnSpPr>
          <p:spPr>
            <a:xfrm>
              <a:off x="8289344" y="3626970"/>
              <a:ext cx="0" cy="267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oogle Shape;222;g1f4bc44ebd4_0_0">
            <a:extLst>
              <a:ext uri="{FF2B5EF4-FFF2-40B4-BE49-F238E27FC236}">
                <a16:creationId xmlns:a16="http://schemas.microsoft.com/office/drawing/2014/main" id="{053F8981-F7ED-3600-CD1E-B854FA2B46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4694" y="42925"/>
            <a:ext cx="1805143" cy="670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5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g1f4bc44ebd4_0_0"/>
          <p:cNvCxnSpPr>
            <a:cxnSpLocks/>
          </p:cNvCxnSpPr>
          <p:nvPr/>
        </p:nvCxnSpPr>
        <p:spPr>
          <a:xfrm>
            <a:off x="0" y="746400"/>
            <a:ext cx="2022984" cy="0"/>
          </a:xfrm>
          <a:prstGeom prst="straightConnector1">
            <a:avLst/>
          </a:prstGeom>
          <a:noFill/>
          <a:ln w="38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g1f4bc44ebd4_0_0"/>
          <p:cNvSpPr txBox="1"/>
          <p:nvPr/>
        </p:nvSpPr>
        <p:spPr>
          <a:xfrm>
            <a:off x="404584" y="2357677"/>
            <a:ext cx="189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E7F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56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Google Shape;212;g1f4bc44ebd4_0_0"/>
          <p:cNvSpPr txBox="1"/>
          <p:nvPr/>
        </p:nvSpPr>
        <p:spPr>
          <a:xfrm>
            <a:off x="404586" y="2776876"/>
            <a:ext cx="14919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уроков НТО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размещено на сайте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213;g1f4bc44ebd4_0_0"/>
          <p:cNvSpPr txBox="1"/>
          <p:nvPr/>
        </p:nvSpPr>
        <p:spPr>
          <a:xfrm>
            <a:off x="436887" y="3734511"/>
            <a:ext cx="175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59B5C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320</a:t>
            </a:r>
            <a:endParaRPr dirty="0">
              <a:solidFill>
                <a:srgbClr val="59B5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g1f4bc44ebd4_0_0"/>
          <p:cNvSpPr txBox="1"/>
          <p:nvPr/>
        </p:nvSpPr>
        <p:spPr>
          <a:xfrm>
            <a:off x="436886" y="4144927"/>
            <a:ext cx="136635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уроков НТО проведено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g1f4bc44ebd4_0_0"/>
          <p:cNvSpPr txBox="1"/>
          <p:nvPr/>
        </p:nvSpPr>
        <p:spPr>
          <a:xfrm>
            <a:off x="1979094" y="2357677"/>
            <a:ext cx="126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E7F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18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Google Shape;216;g1f4bc44ebd4_0_0"/>
          <p:cNvSpPr txBox="1"/>
          <p:nvPr/>
        </p:nvSpPr>
        <p:spPr>
          <a:xfrm>
            <a:off x="1979094" y="2790641"/>
            <a:ext cx="13482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новых разработок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Google Shape;217;g1f4bc44ebd4_0_0"/>
          <p:cNvSpPr txBox="1"/>
          <p:nvPr/>
        </p:nvSpPr>
        <p:spPr>
          <a:xfrm>
            <a:off x="3559918" y="3693848"/>
            <a:ext cx="122607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2800" b="1" dirty="0">
                <a:solidFill>
                  <a:srgbClr val="59B5C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26</a:t>
            </a:r>
            <a:endParaRPr sz="2800" b="1" dirty="0">
              <a:solidFill>
                <a:srgbClr val="59B5C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8" name="Google Shape;218;g1f4bc44ebd4_0_0"/>
          <p:cNvSpPr txBox="1"/>
          <p:nvPr/>
        </p:nvSpPr>
        <p:spPr>
          <a:xfrm>
            <a:off x="3561709" y="4093785"/>
            <a:ext cx="13974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hevin Cyrillic" panose="020F0506030000020004" pitchFamily="34" charset="0"/>
                <a:ea typeface="Calibri"/>
                <a:cs typeface="Calibri"/>
                <a:sym typeface="Calibri"/>
              </a:rPr>
              <a:t>регионов </a:t>
            </a:r>
            <a:endParaRPr dirty="0">
              <a:latin typeface="Chevin Cyrillic" panose="020F0506030000020004" pitchFamily="34" charset="0"/>
              <a:ea typeface="Calibri"/>
              <a:cs typeface="Calibri"/>
            </a:endParaRPr>
          </a:p>
        </p:txBody>
      </p:sp>
      <p:sp>
        <p:nvSpPr>
          <p:cNvPr id="219" name="Google Shape;219;g1f4bc44ebd4_0_0"/>
          <p:cNvSpPr txBox="1"/>
          <p:nvPr/>
        </p:nvSpPr>
        <p:spPr>
          <a:xfrm>
            <a:off x="2026982" y="3696971"/>
            <a:ext cx="13183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59B5C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7 000+</a:t>
            </a:r>
            <a:endParaRPr sz="2800" b="1" dirty="0">
              <a:solidFill>
                <a:srgbClr val="59B5C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20" name="Google Shape;220;g1f4bc44ebd4_0_0"/>
          <p:cNvSpPr txBox="1"/>
          <p:nvPr/>
        </p:nvSpPr>
        <p:spPr>
          <a:xfrm>
            <a:off x="2026985" y="4107383"/>
            <a:ext cx="14914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школьников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Google Shape;221;g1f4bc44ebd4_0_0"/>
          <p:cNvSpPr txBox="1"/>
          <p:nvPr/>
        </p:nvSpPr>
        <p:spPr>
          <a:xfrm>
            <a:off x="436886" y="5176909"/>
            <a:ext cx="4891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Регионы-лидеры:</a:t>
            </a:r>
          </a:p>
          <a:p>
            <a:pPr marL="285750" indent="-285750">
              <a:buClr>
                <a:srgbClr val="59B5CB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ХМАО – Югра —  1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416 человек</a:t>
            </a:r>
            <a:endParaRPr lang="ru-RU" sz="20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B5CB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Санкт-Петербург — 1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331 человек  </a:t>
            </a:r>
            <a:endParaRPr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22" name="Google Shape;222;g1f4bc44ebd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5096" y="-19512"/>
            <a:ext cx="1805143" cy="67024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f4bc44ebd4_0_0"/>
          <p:cNvSpPr/>
          <p:nvPr/>
        </p:nvSpPr>
        <p:spPr>
          <a:xfrm>
            <a:off x="1887924" y="260631"/>
            <a:ext cx="6880323" cy="6068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 defTabSz="457200">
              <a:spcBef>
                <a:spcPct val="0"/>
              </a:spcBef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Статистика проведения Урока НТО в 2023/2024 учебном году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(данные платформы Уроки НТО)</a:t>
            </a:r>
            <a:endParaRPr sz="28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4" name="Google Shape;224;g1f4bc44ebd4_0_0"/>
          <p:cNvSpPr txBox="1"/>
          <p:nvPr/>
        </p:nvSpPr>
        <p:spPr>
          <a:xfrm>
            <a:off x="436887" y="871047"/>
            <a:ext cx="252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808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9 056</a:t>
            </a:r>
            <a:endParaRPr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Google Shape;225;g1f4bc44ebd4_0_0"/>
          <p:cNvSpPr txBox="1"/>
          <p:nvPr/>
        </p:nvSpPr>
        <p:spPr>
          <a:xfrm>
            <a:off x="436887" y="1400043"/>
            <a:ext cx="271143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пользователей </a:t>
            </a:r>
            <a:b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посетили сайт Урока НТО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6" name="Google Shape;226;g1f4bc44ebd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963" y="1153771"/>
            <a:ext cx="3375138" cy="253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f4bc44ebd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7756" y="1146602"/>
            <a:ext cx="3808701" cy="25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f4bc44ebd4_0_0"/>
          <p:cNvPicPr preferRelativeResize="0"/>
          <p:nvPr/>
        </p:nvPicPr>
        <p:blipFill rotWithShape="1">
          <a:blip r:embed="rId6">
            <a:alphaModFix/>
          </a:blip>
          <a:srcRect b="7771"/>
          <a:stretch/>
        </p:blipFill>
        <p:spPr>
          <a:xfrm>
            <a:off x="8375994" y="3692296"/>
            <a:ext cx="3817796" cy="259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DDF55-7B60-2FFC-A969-63071E4E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558"/>
          <a:stretch/>
        </p:blipFill>
        <p:spPr>
          <a:xfrm>
            <a:off x="5000855" y="3692296"/>
            <a:ext cx="3375139" cy="2599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F15D63-2A5A-154E-7168-9B407713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70" b="9866"/>
          <a:stretch/>
        </p:blipFill>
        <p:spPr bwMode="auto">
          <a:xfrm>
            <a:off x="-303220" y="1315537"/>
            <a:ext cx="10651815" cy="380510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D5A35A9-DCBA-43D4-098D-84D6D0DF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01" y="177974"/>
            <a:ext cx="8596668" cy="5952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НТО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4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ACD5C-96A8-56CC-E017-1609CD70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50" y="307847"/>
            <a:ext cx="8596668" cy="661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участия в НТО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420D80F-6E26-8073-0CE8-B1ED6E5D5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561683"/>
              </p:ext>
            </p:extLst>
          </p:nvPr>
        </p:nvGraphicFramePr>
        <p:xfrm>
          <a:off x="459232" y="1240875"/>
          <a:ext cx="9544304" cy="473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44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260c13e3d_0_31"/>
          <p:cNvSpPr txBox="1">
            <a:spLocks noGrp="1"/>
          </p:cNvSpPr>
          <p:nvPr>
            <p:ph type="title"/>
          </p:nvPr>
        </p:nvSpPr>
        <p:spPr>
          <a:xfrm>
            <a:off x="874500" y="91440"/>
            <a:ext cx="10443000" cy="64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g28260c13e3d_0_31"/>
          <p:cNvSpPr txBox="1">
            <a:spLocks noGrp="1"/>
          </p:cNvSpPr>
          <p:nvPr>
            <p:ph type="body" idx="1"/>
          </p:nvPr>
        </p:nvSpPr>
        <p:spPr>
          <a:xfrm>
            <a:off x="349578" y="603504"/>
            <a:ext cx="10626000" cy="603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НТО: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https://ntcontest.ru/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НТО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https://junior.ntcontest.ru/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Уроков НТО: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https://nti-lesson.ru/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Гайд по регистрации: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https://ntcontest.ru/participants/registration-guide/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профилей: </a:t>
            </a:r>
            <a:r>
              <a:rPr lang="ru-RU" sz="24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https://ntcontest.ru/tracks/nto-school/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задач прошлых лет: </a:t>
            </a:r>
            <a:r>
              <a:rPr lang="ru-RU" sz="24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https://ntcontest.ru/study/problembooks/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курсы задач профилей НТО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Stepik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https://stepik.org/catalog/search?q=НТО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самопроверки)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Подготовка на сайте НТО: </a:t>
            </a:r>
            <a:r>
              <a:rPr lang="ru-RU" sz="24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https://ntcontest.ru/study/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368</Words>
  <Application>Microsoft Office PowerPoint</Application>
  <PresentationFormat>Широкоэкранный</PresentationFormat>
  <Paragraphs>65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Chevin Cyrillic</vt:lpstr>
      <vt:lpstr>Times New Roman</vt:lpstr>
      <vt:lpstr>Trebuchet MS</vt:lpstr>
      <vt:lpstr>Wingdings</vt:lpstr>
      <vt:lpstr>Wingdings 3</vt:lpstr>
      <vt:lpstr>Аспект</vt:lpstr>
      <vt:lpstr>Национальная технологическая олимпиада для школьников: командные инженерные соревнования </vt:lpstr>
      <vt:lpstr>Национальная технологическая олимпиада (НТО)</vt:lpstr>
      <vt:lpstr>Презентация PowerPoint</vt:lpstr>
      <vt:lpstr>Этапы проведения НТО </vt:lpstr>
      <vt:lpstr>Преимущества участия в НТО</vt:lpstr>
      <vt:lpstr>Полезные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Маргарита Юн Александровна</dc:creator>
  <cp:lastModifiedBy>Маргарита Юн Александровна</cp:lastModifiedBy>
  <cp:revision>8</cp:revision>
  <dcterms:created xsi:type="dcterms:W3CDTF">2024-09-09T06:12:40Z</dcterms:created>
  <dcterms:modified xsi:type="dcterms:W3CDTF">2024-11-18T07:28:57Z</dcterms:modified>
</cp:coreProperties>
</file>