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70" r:id="rId3"/>
    <p:sldId id="268" r:id="rId4"/>
    <p:sldId id="256" r:id="rId5"/>
    <p:sldId id="258" r:id="rId6"/>
    <p:sldId id="259" r:id="rId7"/>
    <p:sldId id="261" r:id="rId8"/>
    <p:sldId id="269" r:id="rId9"/>
    <p:sldId id="287" r:id="rId10"/>
    <p:sldId id="266" r:id="rId11"/>
    <p:sldId id="272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8D4A4-AF29-434C-96A4-964DA0B5342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0FB9BC-181D-49BF-91E6-46318BBF93BC}">
      <dgm:prSet phldrT="[Текст]" custT="1"/>
      <dgm:spPr/>
      <dgm:t>
        <a:bodyPr/>
        <a:lstStyle/>
        <a:p>
          <a:pPr algn="ctr"/>
          <a:r>
            <a:rPr lang="ru-RU" sz="1700" b="1" dirty="0"/>
            <a:t>Проблемы преподавания </a:t>
          </a:r>
          <a:r>
            <a:rPr lang="ru-RU" sz="1700" b="1" dirty="0" smtClean="0"/>
            <a:t>литературы </a:t>
          </a:r>
          <a:r>
            <a:rPr lang="ru-RU" sz="1600" b="1" dirty="0" smtClean="0"/>
            <a:t>(литературного чтения)</a:t>
          </a:r>
          <a:endParaRPr lang="ru-RU" sz="1600" b="1" dirty="0"/>
        </a:p>
      </dgm:t>
    </dgm:pt>
    <dgm:pt modelId="{E1F12772-FFB2-428D-AC8B-0271FE7A1A96}" type="parTrans" cxnId="{5ED16B39-E9C8-425A-8630-A9C909D413F2}">
      <dgm:prSet/>
      <dgm:spPr/>
      <dgm:t>
        <a:bodyPr/>
        <a:lstStyle/>
        <a:p>
          <a:pPr algn="ctr"/>
          <a:endParaRPr lang="ru-RU"/>
        </a:p>
      </dgm:t>
    </dgm:pt>
    <dgm:pt modelId="{A8AC222B-855F-4D56-AFE6-4F84BB186255}" type="sibTrans" cxnId="{5ED16B39-E9C8-425A-8630-A9C909D413F2}">
      <dgm:prSet/>
      <dgm:spPr/>
      <dgm:t>
        <a:bodyPr/>
        <a:lstStyle/>
        <a:p>
          <a:pPr algn="ctr"/>
          <a:endParaRPr lang="ru-RU"/>
        </a:p>
      </dgm:t>
    </dgm:pt>
    <dgm:pt modelId="{56E8818F-4282-4B6D-84AC-363E40CDA957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содержательного характера</a:t>
          </a:r>
        </a:p>
      </dgm:t>
    </dgm:pt>
    <dgm:pt modelId="{2E49F1CD-3147-477B-8489-8A05645D72EB}" type="parTrans" cxnId="{880FCEBC-3E47-47CC-BDAE-35C128E33CDE}">
      <dgm:prSet/>
      <dgm:spPr/>
      <dgm:t>
        <a:bodyPr/>
        <a:lstStyle/>
        <a:p>
          <a:pPr algn="ctr"/>
          <a:endParaRPr lang="ru-RU"/>
        </a:p>
      </dgm:t>
    </dgm:pt>
    <dgm:pt modelId="{7859EA1C-9AAF-43F1-AAD1-9C0640A93AAD}" type="sibTrans" cxnId="{880FCEBC-3E47-47CC-BDAE-35C128E33CDE}">
      <dgm:prSet/>
      <dgm:spPr/>
      <dgm:t>
        <a:bodyPr/>
        <a:lstStyle/>
        <a:p>
          <a:pPr algn="ctr"/>
          <a:endParaRPr lang="ru-RU"/>
        </a:p>
      </dgm:t>
    </dgm:pt>
    <dgm:pt modelId="{45AEDC60-FEE6-470E-8AE5-92B884CB6660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методического характера</a:t>
          </a:r>
        </a:p>
      </dgm:t>
    </dgm:pt>
    <dgm:pt modelId="{7E1D10E9-C91A-4F89-A028-1FA5DC0E0B8A}" type="parTrans" cxnId="{B739AEB8-2AE8-4128-AC48-02A54287F3F8}">
      <dgm:prSet/>
      <dgm:spPr/>
      <dgm:t>
        <a:bodyPr/>
        <a:lstStyle/>
        <a:p>
          <a:pPr algn="ctr"/>
          <a:endParaRPr lang="ru-RU"/>
        </a:p>
      </dgm:t>
    </dgm:pt>
    <dgm:pt modelId="{C4058A98-6837-43CC-9CB3-B249D448FCE7}" type="sibTrans" cxnId="{B739AEB8-2AE8-4128-AC48-02A54287F3F8}">
      <dgm:prSet/>
      <dgm:spPr/>
      <dgm:t>
        <a:bodyPr/>
        <a:lstStyle/>
        <a:p>
          <a:pPr algn="ctr"/>
          <a:endParaRPr lang="ru-RU"/>
        </a:p>
      </dgm:t>
    </dgm:pt>
    <dgm:pt modelId="{3F6C161C-BB3E-4B23-AECB-4A352067629C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проблемы</a:t>
          </a:r>
        </a:p>
      </dgm:t>
    </dgm:pt>
    <dgm:pt modelId="{19EF2CFF-7CF8-4E3E-B48B-E70C0F97612A}" type="parTrans" cxnId="{0EF393CC-3591-436F-843F-CCD24FF37C42}">
      <dgm:prSet/>
      <dgm:spPr/>
      <dgm:t>
        <a:bodyPr/>
        <a:lstStyle/>
        <a:p>
          <a:pPr algn="ctr"/>
          <a:endParaRPr lang="ru-RU"/>
        </a:p>
      </dgm:t>
    </dgm:pt>
    <dgm:pt modelId="{D4472925-AD8A-4964-89AE-7DBC53B2F754}" type="sibTrans" cxnId="{0EF393CC-3591-436F-843F-CCD24FF37C42}">
      <dgm:prSet/>
      <dgm:spPr/>
      <dgm:t>
        <a:bodyPr/>
        <a:lstStyle/>
        <a:p>
          <a:pPr algn="ctr"/>
          <a:endParaRPr lang="ru-RU"/>
        </a:p>
      </dgm:t>
    </dgm:pt>
    <dgm:pt modelId="{5FDD93C1-3C54-49BC-8E5C-20AC31B2AF47}">
      <dgm:prSet phldrT="[Текст]" custT="1"/>
      <dgm:spPr/>
      <dgm:t>
        <a:bodyPr/>
        <a:lstStyle/>
        <a:p>
          <a:pPr algn="ctr"/>
          <a:r>
            <a: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мотивационного характера</a:t>
          </a:r>
        </a:p>
      </dgm:t>
    </dgm:pt>
    <dgm:pt modelId="{A1FE0EDA-3ECE-4A8A-966E-5774C8D09797}" type="parTrans" cxnId="{CF1C2A53-2912-4DE4-B0B1-FCC12E67A7F5}">
      <dgm:prSet/>
      <dgm:spPr/>
      <dgm:t>
        <a:bodyPr/>
        <a:lstStyle/>
        <a:p>
          <a:pPr algn="ctr"/>
          <a:endParaRPr lang="ru-RU"/>
        </a:p>
      </dgm:t>
    </dgm:pt>
    <dgm:pt modelId="{E5433BC6-3622-422C-B514-DA61DC57CA22}" type="sibTrans" cxnId="{CF1C2A53-2912-4DE4-B0B1-FCC12E67A7F5}">
      <dgm:prSet/>
      <dgm:spPr/>
      <dgm:t>
        <a:bodyPr/>
        <a:lstStyle/>
        <a:p>
          <a:pPr algn="ctr"/>
          <a:endParaRPr lang="ru-RU"/>
        </a:p>
      </dgm:t>
    </dgm:pt>
    <dgm:pt modelId="{DF03F463-A235-42E5-AA26-069B383AD206}" type="pres">
      <dgm:prSet presAssocID="{5338D4A4-AF29-434C-96A4-964DA0B534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6839A-881B-4778-8F0A-528B3CA73094}" type="pres">
      <dgm:prSet presAssocID="{450FB9BC-181D-49BF-91E6-46318BBF93BC}" presName="centerShape" presStyleLbl="node0" presStyleIdx="0" presStyleCnt="1" custScaleX="143991" custScaleY="133670"/>
      <dgm:spPr/>
      <dgm:t>
        <a:bodyPr/>
        <a:lstStyle/>
        <a:p>
          <a:endParaRPr lang="ru-RU"/>
        </a:p>
      </dgm:t>
    </dgm:pt>
    <dgm:pt modelId="{51DDCB5D-1463-4280-813C-7B18730A0314}" type="pres">
      <dgm:prSet presAssocID="{56E8818F-4282-4B6D-84AC-363E40CDA957}" presName="node" presStyleLbl="node1" presStyleIdx="0" presStyleCnt="4" custScaleX="179177" custScaleY="98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A44D1-32C1-47A0-AED5-DF79F4CB704A}" type="pres">
      <dgm:prSet presAssocID="{56E8818F-4282-4B6D-84AC-363E40CDA957}" presName="dummy" presStyleCnt="0"/>
      <dgm:spPr/>
    </dgm:pt>
    <dgm:pt modelId="{693C1334-5D1B-428B-AF29-44C17BC2CD04}" type="pres">
      <dgm:prSet presAssocID="{7859EA1C-9AAF-43F1-AAD1-9C0640A93AA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F70F63-6887-4A66-A7B4-8C0C570D595C}" type="pres">
      <dgm:prSet presAssocID="{45AEDC60-FEE6-470E-8AE5-92B884CB6660}" presName="node" presStyleLbl="node1" presStyleIdx="1" presStyleCnt="4" custScaleX="165555" custScaleY="126804" custRadScaleRad="126515" custRadScaleInc="-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F6D4-9D05-4EE1-8C4D-66BC3AE2B4A5}" type="pres">
      <dgm:prSet presAssocID="{45AEDC60-FEE6-470E-8AE5-92B884CB6660}" presName="dummy" presStyleCnt="0"/>
      <dgm:spPr/>
    </dgm:pt>
    <dgm:pt modelId="{0E49BF61-478C-481B-BEE2-F189D3471081}" type="pres">
      <dgm:prSet presAssocID="{C4058A98-6837-43CC-9CB3-B249D448FCE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3156D9-F1DE-4DB6-B2AC-885106F30269}" type="pres">
      <dgm:prSet presAssocID="{3F6C161C-BB3E-4B23-AECB-4A352067629C}" presName="node" presStyleLbl="node1" presStyleIdx="2" presStyleCnt="4" custScaleX="142869" custScaleY="87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BE7CE-9632-403B-B398-273A96B4B3D4}" type="pres">
      <dgm:prSet presAssocID="{3F6C161C-BB3E-4B23-AECB-4A352067629C}" presName="dummy" presStyleCnt="0"/>
      <dgm:spPr/>
    </dgm:pt>
    <dgm:pt modelId="{8FEBC671-B66B-4E91-A10D-93C11F52817C}" type="pres">
      <dgm:prSet presAssocID="{D4472925-AD8A-4964-89AE-7DBC53B2F75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CF4C47C-9760-4E6A-B4C7-7ED479037C94}" type="pres">
      <dgm:prSet presAssocID="{5FDD93C1-3C54-49BC-8E5C-20AC31B2AF47}" presName="node" presStyleLbl="node1" presStyleIdx="3" presStyleCnt="4" custScaleX="187507" custScaleY="116780" custRadScaleRad="133018" custRadScaleInc="-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DB1C1-55F3-4B0A-9FFA-F821BC56779D}" type="pres">
      <dgm:prSet presAssocID="{5FDD93C1-3C54-49BC-8E5C-20AC31B2AF47}" presName="dummy" presStyleCnt="0"/>
      <dgm:spPr/>
    </dgm:pt>
    <dgm:pt modelId="{224FD838-FB49-40A3-9EC6-76F1B19242BF}" type="pres">
      <dgm:prSet presAssocID="{E5433BC6-3622-422C-B514-DA61DC57CA2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F1C2A53-2912-4DE4-B0B1-FCC12E67A7F5}" srcId="{450FB9BC-181D-49BF-91E6-46318BBF93BC}" destId="{5FDD93C1-3C54-49BC-8E5C-20AC31B2AF47}" srcOrd="3" destOrd="0" parTransId="{A1FE0EDA-3ECE-4A8A-966E-5774C8D09797}" sibTransId="{E5433BC6-3622-422C-B514-DA61DC57CA22}"/>
    <dgm:cxn modelId="{F1751702-C438-4114-AD0B-4A81682339D1}" type="presOf" srcId="{450FB9BC-181D-49BF-91E6-46318BBF93BC}" destId="{0BD6839A-881B-4778-8F0A-528B3CA73094}" srcOrd="0" destOrd="0" presId="urn:microsoft.com/office/officeart/2005/8/layout/radial6"/>
    <dgm:cxn modelId="{69FE26F3-7774-4F90-8B75-15DEA58E7FD7}" type="presOf" srcId="{C4058A98-6837-43CC-9CB3-B249D448FCE7}" destId="{0E49BF61-478C-481B-BEE2-F189D3471081}" srcOrd="0" destOrd="0" presId="urn:microsoft.com/office/officeart/2005/8/layout/radial6"/>
    <dgm:cxn modelId="{BCA0BC48-7A3F-4B47-BB1C-DCC88D88BEBE}" type="presOf" srcId="{D4472925-AD8A-4964-89AE-7DBC53B2F754}" destId="{8FEBC671-B66B-4E91-A10D-93C11F52817C}" srcOrd="0" destOrd="0" presId="urn:microsoft.com/office/officeart/2005/8/layout/radial6"/>
    <dgm:cxn modelId="{3EC423BA-928C-48EB-8D99-2BB16F0EE459}" type="presOf" srcId="{7859EA1C-9AAF-43F1-AAD1-9C0640A93AAD}" destId="{693C1334-5D1B-428B-AF29-44C17BC2CD04}" srcOrd="0" destOrd="0" presId="urn:microsoft.com/office/officeart/2005/8/layout/radial6"/>
    <dgm:cxn modelId="{5ED16B39-E9C8-425A-8630-A9C909D413F2}" srcId="{5338D4A4-AF29-434C-96A4-964DA0B5342A}" destId="{450FB9BC-181D-49BF-91E6-46318BBF93BC}" srcOrd="0" destOrd="0" parTransId="{E1F12772-FFB2-428D-AC8B-0271FE7A1A96}" sibTransId="{A8AC222B-855F-4D56-AFE6-4F84BB186255}"/>
    <dgm:cxn modelId="{48C778D2-9D8F-411D-8B46-2656D8AF6849}" type="presOf" srcId="{E5433BC6-3622-422C-B514-DA61DC57CA22}" destId="{224FD838-FB49-40A3-9EC6-76F1B19242BF}" srcOrd="0" destOrd="0" presId="urn:microsoft.com/office/officeart/2005/8/layout/radial6"/>
    <dgm:cxn modelId="{D36421FA-F7B9-4032-8A7C-F70F5D79F197}" type="presOf" srcId="{3F6C161C-BB3E-4B23-AECB-4A352067629C}" destId="{543156D9-F1DE-4DB6-B2AC-885106F30269}" srcOrd="0" destOrd="0" presId="urn:microsoft.com/office/officeart/2005/8/layout/radial6"/>
    <dgm:cxn modelId="{0EF393CC-3591-436F-843F-CCD24FF37C42}" srcId="{450FB9BC-181D-49BF-91E6-46318BBF93BC}" destId="{3F6C161C-BB3E-4B23-AECB-4A352067629C}" srcOrd="2" destOrd="0" parTransId="{19EF2CFF-7CF8-4E3E-B48B-E70C0F97612A}" sibTransId="{D4472925-AD8A-4964-89AE-7DBC53B2F754}"/>
    <dgm:cxn modelId="{F0C81EB0-D96C-4725-B21E-E20F115C2803}" type="presOf" srcId="{45AEDC60-FEE6-470E-8AE5-92B884CB6660}" destId="{D7F70F63-6887-4A66-A7B4-8C0C570D595C}" srcOrd="0" destOrd="0" presId="urn:microsoft.com/office/officeart/2005/8/layout/radial6"/>
    <dgm:cxn modelId="{1E9FE683-B99C-4FAB-AF9B-D96C30DBD420}" type="presOf" srcId="{56E8818F-4282-4B6D-84AC-363E40CDA957}" destId="{51DDCB5D-1463-4280-813C-7B18730A0314}" srcOrd="0" destOrd="0" presId="urn:microsoft.com/office/officeart/2005/8/layout/radial6"/>
    <dgm:cxn modelId="{880FCEBC-3E47-47CC-BDAE-35C128E33CDE}" srcId="{450FB9BC-181D-49BF-91E6-46318BBF93BC}" destId="{56E8818F-4282-4B6D-84AC-363E40CDA957}" srcOrd="0" destOrd="0" parTransId="{2E49F1CD-3147-477B-8489-8A05645D72EB}" sibTransId="{7859EA1C-9AAF-43F1-AAD1-9C0640A93AAD}"/>
    <dgm:cxn modelId="{4A3BD5FB-3CD5-4D71-B912-5BABC2150C16}" type="presOf" srcId="{5338D4A4-AF29-434C-96A4-964DA0B5342A}" destId="{DF03F463-A235-42E5-AA26-069B383AD206}" srcOrd="0" destOrd="0" presId="urn:microsoft.com/office/officeart/2005/8/layout/radial6"/>
    <dgm:cxn modelId="{B739AEB8-2AE8-4128-AC48-02A54287F3F8}" srcId="{450FB9BC-181D-49BF-91E6-46318BBF93BC}" destId="{45AEDC60-FEE6-470E-8AE5-92B884CB6660}" srcOrd="1" destOrd="0" parTransId="{7E1D10E9-C91A-4F89-A028-1FA5DC0E0B8A}" sibTransId="{C4058A98-6837-43CC-9CB3-B249D448FCE7}"/>
    <dgm:cxn modelId="{B84D58D9-04B4-43FC-BBCC-1288C3CD9C6E}" type="presOf" srcId="{5FDD93C1-3C54-49BC-8E5C-20AC31B2AF47}" destId="{9CF4C47C-9760-4E6A-B4C7-7ED479037C94}" srcOrd="0" destOrd="0" presId="urn:microsoft.com/office/officeart/2005/8/layout/radial6"/>
    <dgm:cxn modelId="{111875B0-D7C1-4367-8A26-86BE2333D0EC}" type="presParOf" srcId="{DF03F463-A235-42E5-AA26-069B383AD206}" destId="{0BD6839A-881B-4778-8F0A-528B3CA73094}" srcOrd="0" destOrd="0" presId="urn:microsoft.com/office/officeart/2005/8/layout/radial6"/>
    <dgm:cxn modelId="{E3D0E8D5-992B-4A73-BAB3-C098B615609F}" type="presParOf" srcId="{DF03F463-A235-42E5-AA26-069B383AD206}" destId="{51DDCB5D-1463-4280-813C-7B18730A0314}" srcOrd="1" destOrd="0" presId="urn:microsoft.com/office/officeart/2005/8/layout/radial6"/>
    <dgm:cxn modelId="{1E55578E-4460-45F7-95AD-658EC7DBA037}" type="presParOf" srcId="{DF03F463-A235-42E5-AA26-069B383AD206}" destId="{BB1A44D1-32C1-47A0-AED5-DF79F4CB704A}" srcOrd="2" destOrd="0" presId="urn:microsoft.com/office/officeart/2005/8/layout/radial6"/>
    <dgm:cxn modelId="{D9268DA1-B861-4827-9D17-3CE155713A4C}" type="presParOf" srcId="{DF03F463-A235-42E5-AA26-069B383AD206}" destId="{693C1334-5D1B-428B-AF29-44C17BC2CD04}" srcOrd="3" destOrd="0" presId="urn:microsoft.com/office/officeart/2005/8/layout/radial6"/>
    <dgm:cxn modelId="{975D478E-07DC-48CF-B7E2-BDCAEEEC7332}" type="presParOf" srcId="{DF03F463-A235-42E5-AA26-069B383AD206}" destId="{D7F70F63-6887-4A66-A7B4-8C0C570D595C}" srcOrd="4" destOrd="0" presId="urn:microsoft.com/office/officeart/2005/8/layout/radial6"/>
    <dgm:cxn modelId="{C3A6E6F3-C10B-480D-A8B3-A2C6C48FEF90}" type="presParOf" srcId="{DF03F463-A235-42E5-AA26-069B383AD206}" destId="{648BF6D4-9D05-4EE1-8C4D-66BC3AE2B4A5}" srcOrd="5" destOrd="0" presId="urn:microsoft.com/office/officeart/2005/8/layout/radial6"/>
    <dgm:cxn modelId="{DBF65367-E981-4BE2-9BB2-9EA00B25E046}" type="presParOf" srcId="{DF03F463-A235-42E5-AA26-069B383AD206}" destId="{0E49BF61-478C-481B-BEE2-F189D3471081}" srcOrd="6" destOrd="0" presId="urn:microsoft.com/office/officeart/2005/8/layout/radial6"/>
    <dgm:cxn modelId="{02588C2E-658C-4F2B-A604-7A21E2F4A086}" type="presParOf" srcId="{DF03F463-A235-42E5-AA26-069B383AD206}" destId="{543156D9-F1DE-4DB6-B2AC-885106F30269}" srcOrd="7" destOrd="0" presId="urn:microsoft.com/office/officeart/2005/8/layout/radial6"/>
    <dgm:cxn modelId="{7891B09B-6DF9-4096-95A7-200AE80E73B5}" type="presParOf" srcId="{DF03F463-A235-42E5-AA26-069B383AD206}" destId="{35FBE7CE-9632-403B-B398-273A96B4B3D4}" srcOrd="8" destOrd="0" presId="urn:microsoft.com/office/officeart/2005/8/layout/radial6"/>
    <dgm:cxn modelId="{E57A6F05-8482-4AD0-9D11-AEA3B740E374}" type="presParOf" srcId="{DF03F463-A235-42E5-AA26-069B383AD206}" destId="{8FEBC671-B66B-4E91-A10D-93C11F52817C}" srcOrd="9" destOrd="0" presId="urn:microsoft.com/office/officeart/2005/8/layout/radial6"/>
    <dgm:cxn modelId="{2F632A4D-4142-4EC9-81BB-4497F44FECB9}" type="presParOf" srcId="{DF03F463-A235-42E5-AA26-069B383AD206}" destId="{9CF4C47C-9760-4E6A-B4C7-7ED479037C94}" srcOrd="10" destOrd="0" presId="urn:microsoft.com/office/officeart/2005/8/layout/radial6"/>
    <dgm:cxn modelId="{9FCCB170-3FD6-47B7-B6F4-75505F150FD8}" type="presParOf" srcId="{DF03F463-A235-42E5-AA26-069B383AD206}" destId="{9C1DB1C1-55F3-4B0A-9FFA-F821BC56779D}" srcOrd="11" destOrd="0" presId="urn:microsoft.com/office/officeart/2005/8/layout/radial6"/>
    <dgm:cxn modelId="{E2C0A57B-9A08-49CC-9657-871EBFCB27C2}" type="presParOf" srcId="{DF03F463-A235-42E5-AA26-069B383AD206}" destId="{224FD838-FB49-40A3-9EC6-76F1B19242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D838-FB49-40A3-9EC6-76F1B19242BF}">
      <dsp:nvSpPr>
        <dsp:cNvPr id="0" name=""/>
        <dsp:cNvSpPr/>
      </dsp:nvSpPr>
      <dsp:spPr>
        <a:xfrm>
          <a:off x="1382657" y="530237"/>
          <a:ext cx="4061565" cy="4061565"/>
        </a:xfrm>
        <a:prstGeom prst="blockArc">
          <a:avLst>
            <a:gd name="adj1" fmla="val 10553026"/>
            <a:gd name="adj2" fmla="val 1736588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BC671-B66B-4E91-A10D-93C11F52817C}">
      <dsp:nvSpPr>
        <dsp:cNvPr id="0" name=""/>
        <dsp:cNvSpPr/>
      </dsp:nvSpPr>
      <dsp:spPr>
        <a:xfrm>
          <a:off x="1386062" y="755020"/>
          <a:ext cx="4061565" cy="4061565"/>
        </a:xfrm>
        <a:prstGeom prst="blockArc">
          <a:avLst>
            <a:gd name="adj1" fmla="val 4240375"/>
            <a:gd name="adj2" fmla="val 1094282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9BF61-478C-481B-BEE2-F189D3471081}">
      <dsp:nvSpPr>
        <dsp:cNvPr id="0" name=""/>
        <dsp:cNvSpPr/>
      </dsp:nvSpPr>
      <dsp:spPr>
        <a:xfrm>
          <a:off x="2570977" y="714893"/>
          <a:ext cx="4061565" cy="4061565"/>
        </a:xfrm>
        <a:prstGeom prst="blockArc">
          <a:avLst>
            <a:gd name="adj1" fmla="val 21424765"/>
            <a:gd name="adj2" fmla="val 632687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C1334-5D1B-428B-AF29-44C17BC2CD04}">
      <dsp:nvSpPr>
        <dsp:cNvPr id="0" name=""/>
        <dsp:cNvSpPr/>
      </dsp:nvSpPr>
      <dsp:spPr>
        <a:xfrm>
          <a:off x="2568838" y="572152"/>
          <a:ext cx="4061565" cy="4061565"/>
        </a:xfrm>
        <a:prstGeom prst="blockArc">
          <a:avLst>
            <a:gd name="adj1" fmla="val 15276971"/>
            <a:gd name="adj2" fmla="val 7221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6839A-881B-4778-8F0A-528B3CA73094}">
      <dsp:nvSpPr>
        <dsp:cNvPr id="0" name=""/>
        <dsp:cNvSpPr/>
      </dsp:nvSpPr>
      <dsp:spPr>
        <a:xfrm>
          <a:off x="2728540" y="1425571"/>
          <a:ext cx="2689668" cy="249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Проблемы преподавания </a:t>
          </a:r>
          <a:r>
            <a:rPr lang="ru-RU" sz="1700" b="1" kern="1200" dirty="0" smtClean="0"/>
            <a:t>литературы </a:t>
          </a:r>
          <a:r>
            <a:rPr lang="ru-RU" sz="1600" b="1" kern="1200" dirty="0" smtClean="0"/>
            <a:t>(литературного чтения)</a:t>
          </a:r>
          <a:endParaRPr lang="ru-RU" sz="1600" b="1" kern="1200" dirty="0"/>
        </a:p>
      </dsp:txBody>
      <dsp:txXfrm>
        <a:off x="3122433" y="1791230"/>
        <a:ext cx="1901882" cy="1765559"/>
      </dsp:txXfrm>
    </dsp:sp>
    <dsp:sp modelId="{51DDCB5D-1463-4280-813C-7B18730A0314}">
      <dsp:nvSpPr>
        <dsp:cNvPr id="0" name=""/>
        <dsp:cNvSpPr/>
      </dsp:nvSpPr>
      <dsp:spPr>
        <a:xfrm>
          <a:off x="2901952" y="44771"/>
          <a:ext cx="2342845" cy="1291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содержательного характера</a:t>
          </a:r>
        </a:p>
      </dsp:txBody>
      <dsp:txXfrm>
        <a:off x="3245054" y="233842"/>
        <a:ext cx="1656641" cy="912915"/>
      </dsp:txXfrm>
    </dsp:sp>
    <dsp:sp modelId="{D7F70F63-6887-4A66-A7B4-8C0C570D595C}">
      <dsp:nvSpPr>
        <dsp:cNvPr id="0" name=""/>
        <dsp:cNvSpPr/>
      </dsp:nvSpPr>
      <dsp:spPr>
        <a:xfrm>
          <a:off x="5500528" y="1815583"/>
          <a:ext cx="2164729" cy="165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методического характера</a:t>
          </a:r>
        </a:p>
      </dsp:txBody>
      <dsp:txXfrm>
        <a:off x="5817545" y="2058397"/>
        <a:ext cx="1530695" cy="1172409"/>
      </dsp:txXfrm>
    </dsp:sp>
    <dsp:sp modelId="{543156D9-F1DE-4DB6-B2AC-885106F30269}">
      <dsp:nvSpPr>
        <dsp:cNvPr id="0" name=""/>
        <dsp:cNvSpPr/>
      </dsp:nvSpPr>
      <dsp:spPr>
        <a:xfrm>
          <a:off x="3139326" y="4083140"/>
          <a:ext cx="1868096" cy="1149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Кадровые проблемы</a:t>
          </a:r>
        </a:p>
      </dsp:txBody>
      <dsp:txXfrm>
        <a:off x="3412902" y="4251431"/>
        <a:ext cx="1320944" cy="812579"/>
      </dsp:txXfrm>
    </dsp:sp>
    <dsp:sp modelId="{9CF4C47C-9760-4E6A-B4C7-7ED479037C94}">
      <dsp:nvSpPr>
        <dsp:cNvPr id="0" name=""/>
        <dsp:cNvSpPr/>
      </dsp:nvSpPr>
      <dsp:spPr>
        <a:xfrm>
          <a:off x="208964" y="1939926"/>
          <a:ext cx="2451765" cy="152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мотивационного характера</a:t>
          </a:r>
        </a:p>
      </dsp:txBody>
      <dsp:txXfrm>
        <a:off x="568017" y="2163545"/>
        <a:ext cx="1733659" cy="107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cup.com/crossword-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ixto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ceden.com/" TargetMode="External"/><Relationship Id="rId2" Type="http://schemas.openxmlformats.org/officeDocument/2006/relationships/hyperlink" Target="https://www.timetoa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ki-toki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coo.com/" TargetMode="External"/><Relationship Id="rId2" Type="http://schemas.openxmlformats.org/officeDocument/2006/relationships/hyperlink" Target="http://mindom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NULL" TargetMode="External"/><Relationship Id="rId4" Type="http://schemas.openxmlformats.org/officeDocument/2006/relationships/hyperlink" Target="http://mindmeiste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1772" y="2132856"/>
            <a:ext cx="7467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 </a:t>
            </a:r>
            <a:r>
              <a:rPr lang="ru-RU" sz="3600" i="1" u="sng" dirty="0" smtClean="0"/>
              <a:t>Модераторы</a:t>
            </a:r>
            <a:endParaRPr lang="ru-RU" sz="3600" i="1" u="sng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dirty="0" smtClean="0">
                <a:latin typeface="Segoe Print" panose="02000600000000000000" pitchFamily="2" charset="0"/>
              </a:rPr>
              <a:t>школьников</a:t>
            </a:r>
            <a:r>
              <a:rPr lang="ru-RU" dirty="0" smtClean="0">
                <a:latin typeface="Segoe Print" panose="02000600000000000000" pitchFamily="2" charset="0"/>
              </a:rPr>
              <a:t>»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2944776">
            <a:off x="1653288" y="2162459"/>
            <a:ext cx="513207" cy="17873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2589" y="3614056"/>
            <a:ext cx="4014052" cy="15523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err="1" smtClean="0">
                <a:latin typeface="Segoe Print" panose="02000600000000000000" pitchFamily="2" charset="0"/>
              </a:rPr>
              <a:t>Кашкарева</a:t>
            </a:r>
            <a:r>
              <a:rPr lang="ru-RU" sz="1200" dirty="0" smtClean="0">
                <a:latin typeface="Segoe Print" panose="02000600000000000000" pitchFamily="2" charset="0"/>
              </a:rPr>
              <a:t> Алена Петровна, </a:t>
            </a:r>
          </a:p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канд. Филолог. наук, </a:t>
            </a:r>
          </a:p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старший преподаватель кафедры </a:t>
            </a:r>
          </a:p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филологического образования и журналистики </a:t>
            </a:r>
            <a:r>
              <a:rPr lang="ru-RU" sz="1200" dirty="0" err="1" smtClean="0">
                <a:latin typeface="Segoe Print" panose="02000600000000000000" pitchFamily="2" charset="0"/>
              </a:rPr>
              <a:t>СурГПУ</a:t>
            </a:r>
            <a:r>
              <a:rPr lang="ru-RU" sz="1200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215791">
            <a:off x="6335461" y="2211788"/>
            <a:ext cx="627133" cy="16886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97025" y="3748820"/>
            <a:ext cx="4014052" cy="128277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Сафонова Наталья Николаевна, </a:t>
            </a:r>
          </a:p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канд. Филолог. наук, </a:t>
            </a:r>
          </a:p>
          <a:p>
            <a:pPr algn="ctr"/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оцент кафедры </a:t>
            </a:r>
          </a:p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филологического образования и журналистики </a:t>
            </a:r>
            <a:r>
              <a:rPr lang="ru-RU" sz="1200" dirty="0" err="1" smtClean="0">
                <a:latin typeface="Segoe Print" panose="02000600000000000000" pitchFamily="2" charset="0"/>
              </a:rPr>
              <a:t>СурГПУ</a:t>
            </a:r>
            <a:r>
              <a:rPr lang="ru-RU" sz="1200" dirty="0" smtClean="0">
                <a:latin typeface="Segoe Print" panose="02000600000000000000" pitchFamily="2" charset="0"/>
              </a:rPr>
              <a:t> </a:t>
            </a:r>
            <a:endParaRPr lang="ru-RU" sz="1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1763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Профессиональный стандарт </a:t>
            </a:r>
            <a:r>
              <a:rPr lang="ru-RU" b="1" dirty="0" smtClean="0"/>
              <a:t>педагога: компетенции учителей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94191"/>
              </p:ext>
            </p:extLst>
          </p:nvPr>
        </p:nvGraphicFramePr>
        <p:xfrm>
          <a:off x="611560" y="1916832"/>
          <a:ext cx="7632848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Перечень компетенций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Владеть формами и методами обучения, в том числе выходящими за рамки учебных занятий: проектная деятельность, лабораторные эксперименты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т.п.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методики преподавания, основные принципы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деятельностного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подхода, виды и приемы современных педагогических технологий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Ставить различные виды учебных задач (учебно-познавательных, учебно-практических, учебно-игровых) и организовывать их решение (в индивидуальной или групповой форме) в соответствии с уровнем познавательного и личностного развития детей младшего возраста, сохраняя при этом баланс предметной 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метапредметной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составляющей их содержания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Владеть ИКТ-компетентностями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Общие вопросы методики внедрения цифровых образовательных ресурсов в учебно-воспитательный процесс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http://m.idpo.magtu.ru/pluginfile.php/33380/mod_lesson/page_contents/968/%D0%A1%D0%BB%D0%B0%D0%B9%D0%B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m.idpo.magtu.ru/pluginfile.php/33380/mod_lesson/page_contents/970/%D0%A1%D0%BB%D0%B0%D0%B9%D0%B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8376865" cy="48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>
                <a:latin typeface="Segoe Print" panose="02000600000000000000" pitchFamily="2" charset="0"/>
              </a:rPr>
            </a:br>
            <a:r>
              <a:rPr lang="ru-RU" sz="2000" dirty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>
                <a:latin typeface="Segoe Print" panose="02000600000000000000" pitchFamily="2" charset="0"/>
              </a:rPr>
              <a:t>»</a:t>
            </a:r>
            <a:endParaRPr lang="ru-RU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96800"/>
            <a:ext cx="8075241" cy="38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847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232323"/>
                </a:solidFill>
                <a:latin typeface="Open Sans"/>
              </a:rPr>
              <a:t>Генератор </a:t>
            </a:r>
            <a:r>
              <a:rPr lang="ru-RU" b="1" smtClean="0">
                <a:solidFill>
                  <a:srgbClr val="232323"/>
                </a:solidFill>
                <a:latin typeface="Open Sans"/>
              </a:rPr>
              <a:t>кроссвордов </a:t>
            </a:r>
            <a:r>
              <a:rPr lang="ru-RU" b="1" dirty="0">
                <a:solidFill>
                  <a:srgbClr val="232323"/>
                </a:solidFill>
                <a:latin typeface="Open Sans"/>
              </a:rPr>
              <a:t>"</a:t>
            </a:r>
            <a:r>
              <a:rPr lang="ru-RU" b="1" dirty="0" smtClean="0">
                <a:solidFill>
                  <a:srgbClr val="232323"/>
                </a:solidFill>
                <a:latin typeface="Open Sans"/>
              </a:rPr>
              <a:t>Фабрика кроссвордов»</a:t>
            </a:r>
          </a:p>
          <a:p>
            <a:pPr algn="ctr"/>
            <a:r>
              <a:rPr lang="ru-RU" dirty="0">
                <a:solidFill>
                  <a:srgbClr val="232323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3E65A0"/>
                </a:solidFill>
                <a:latin typeface="Open Sans"/>
                <a:hlinkClick r:id="rId3"/>
              </a:rPr>
              <a:t>https://puzzlecup.com/crossword-ru/</a:t>
            </a:r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6048"/>
            <a:ext cx="8219256" cy="42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32323"/>
                </a:solidFill>
                <a:latin typeface="Open Sans"/>
              </a:rPr>
              <a:t>Генератор ребусов </a:t>
            </a:r>
            <a:r>
              <a:rPr lang="ru-RU" dirty="0">
                <a:solidFill>
                  <a:srgbClr val="232323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2B4E84"/>
                </a:solidFill>
                <a:latin typeface="Open Sans"/>
                <a:hlinkClick r:id="rId3"/>
              </a:rPr>
              <a:t>http://rebus1.com/</a:t>
            </a:r>
            <a:endParaRPr lang="ru-RU" dirty="0">
              <a:solidFill>
                <a:srgbClr val="232323"/>
              </a:solidFill>
              <a:latin typeface="Open San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5277200"/>
          </a:xfrm>
        </p:spPr>
        <p:txBody>
          <a:bodyPr>
            <a:normAutofit/>
          </a:bodyPr>
          <a:lstStyle/>
          <a:p>
            <a:r>
              <a:rPr lang="ru-RU" sz="1200" b="1" dirty="0" err="1"/>
              <a:t>Prezi</a:t>
            </a:r>
            <a:r>
              <a:rPr lang="ru-RU" sz="1200" b="1" dirty="0"/>
              <a:t> - сервис для </a:t>
            </a:r>
            <a:r>
              <a:rPr lang="ru-RU" sz="1200" b="1" dirty="0" smtClean="0"/>
              <a:t>создания презентаций</a:t>
            </a:r>
            <a:r>
              <a:rPr lang="ru-RU" sz="1200" dirty="0"/>
              <a:t> </a:t>
            </a:r>
            <a:r>
              <a:rPr lang="ru-RU" sz="1200" dirty="0">
                <a:hlinkClick r:id="rId2"/>
              </a:rPr>
              <a:t>https://prezi.com</a:t>
            </a:r>
            <a:r>
              <a:rPr lang="ru-RU" sz="1200" dirty="0" smtClean="0">
                <a:hlinkClick r:id="rId2"/>
              </a:rPr>
              <a:t>/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    Вся </a:t>
            </a:r>
            <a:r>
              <a:rPr lang="ru-RU" sz="1200" dirty="0"/>
              <a:t>презентация создается на одном едином полотне, над которым, образно говоря, </a:t>
            </a:r>
            <a:r>
              <a:rPr lang="ru-RU" sz="1200" dirty="0" smtClean="0"/>
              <a:t>  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кружится </a:t>
            </a:r>
            <a:r>
              <a:rPr lang="ru-RU" sz="1200" dirty="0"/>
              <a:t>камера и отдаляет и приближает определенные области. </a:t>
            </a:r>
          </a:p>
          <a:p>
            <a:pPr marL="0" indent="0">
              <a:buNone/>
            </a:pPr>
            <a:endParaRPr lang="ru-RU" sz="1200" dirty="0" smtClean="0"/>
          </a:p>
          <a:p>
            <a:r>
              <a:rPr lang="ru-RU" sz="1200" b="1" dirty="0"/>
              <a:t>Сервис для создания облака слов</a:t>
            </a:r>
            <a:r>
              <a:rPr lang="ru-RU" sz="1200" dirty="0"/>
              <a:t> </a:t>
            </a:r>
            <a:r>
              <a:rPr lang="ru-RU" sz="1200" dirty="0">
                <a:hlinkClick r:id="rId3"/>
              </a:rPr>
              <a:t>https://</a:t>
            </a:r>
            <a:r>
              <a:rPr lang="ru-RU" sz="1200" dirty="0" smtClean="0">
                <a:hlinkClick r:id="rId3"/>
              </a:rPr>
              <a:t>wordart.com/</a:t>
            </a:r>
            <a:endParaRPr lang="ru-RU" sz="1200" dirty="0"/>
          </a:p>
          <a:p>
            <a:pPr marL="0" indent="0">
              <a:buNone/>
            </a:pPr>
            <a:r>
              <a:rPr lang="ru-RU" sz="1200" b="1" dirty="0">
                <a:solidFill>
                  <a:srgbClr val="232323"/>
                </a:solidFill>
                <a:latin typeface="Open Sans"/>
              </a:rPr>
              <a:t> </a:t>
            </a:r>
            <a:r>
              <a:rPr lang="ru-RU" sz="1200" b="1" dirty="0" smtClean="0">
                <a:solidFill>
                  <a:srgbClr val="232323"/>
                </a:solidFill>
                <a:latin typeface="Open Sans"/>
              </a:rPr>
              <a:t>    Каким </a:t>
            </a:r>
            <a:r>
              <a:rPr lang="ru-RU" sz="1200" b="1" dirty="0">
                <a:solidFill>
                  <a:srgbClr val="232323"/>
                </a:solidFill>
                <a:latin typeface="Open Sans"/>
              </a:rPr>
              <a:t>образом учитель может использовать облака слов в своей </a:t>
            </a:r>
            <a:r>
              <a:rPr lang="ru-RU" sz="1200" b="1" dirty="0" smtClean="0">
                <a:solidFill>
                  <a:srgbClr val="232323"/>
                </a:solidFill>
                <a:latin typeface="Open Sans"/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2323"/>
                </a:solidFill>
                <a:latin typeface="Open Sans"/>
              </a:rPr>
              <a:t> </a:t>
            </a:r>
            <a:r>
              <a:rPr lang="ru-RU" sz="1200" b="1" dirty="0" smtClean="0">
                <a:solidFill>
                  <a:srgbClr val="232323"/>
                </a:solidFill>
                <a:latin typeface="Open Sans"/>
              </a:rPr>
              <a:t>    работе?</a:t>
            </a:r>
            <a:r>
              <a:rPr lang="ru-RU" sz="1200" dirty="0" smtClean="0">
                <a:solidFill>
                  <a:srgbClr val="232323"/>
                </a:solidFill>
                <a:latin typeface="Open Sans"/>
              </a:rPr>
              <a:t> Существуют </a:t>
            </a:r>
            <a:r>
              <a:rPr lang="ru-RU" sz="1200" dirty="0">
                <a:solidFill>
                  <a:srgbClr val="232323"/>
                </a:solidFill>
                <a:latin typeface="Open Sans"/>
              </a:rPr>
              <a:t>различные способы: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как дидактический материал на уроках (в электронном виде или распечатанный на принтере);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для представления информации о себе или о каком-то человеке (в портфолио, при обобщении опыта, на презентациях, на сайте и/или в блоге);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для создания ярких, запоминающихся продуктов (открытки, информационно-рекламные буклеты, бюллетени, презентации);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для акцентирования внимания на важных датах, событиях, ключевых моментах (при обобщении опыта, в аналитических материалах, в презентациях и т.п.);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как визуализацию критериев оценивания чего-либо;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для представления результатов опроса или обсуждения;</a:t>
            </a:r>
          </a:p>
          <a:p>
            <a:pPr>
              <a:buFont typeface="Arial"/>
              <a:buChar char="•"/>
            </a:pPr>
            <a:r>
              <a:rPr lang="ru-RU" sz="1200" dirty="0">
                <a:solidFill>
                  <a:srgbClr val="232323"/>
                </a:solidFill>
                <a:latin typeface="Open Sans"/>
              </a:rPr>
              <a:t>и много других </a:t>
            </a:r>
            <a:r>
              <a:rPr lang="ru-RU" sz="1200" dirty="0" smtClean="0">
                <a:solidFill>
                  <a:srgbClr val="232323"/>
                </a:solidFill>
                <a:latin typeface="Open Sans"/>
              </a:rPr>
              <a:t>вариантов.</a:t>
            </a:r>
            <a:endParaRPr lang="ru-RU" sz="1200" dirty="0">
              <a:solidFill>
                <a:srgbClr val="232323"/>
              </a:solidFill>
              <a:latin typeface="Open Sans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509120"/>
            <a:ext cx="35283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ru-RU" sz="1400" b="1" dirty="0"/>
              <a:t>Сервис </a:t>
            </a:r>
            <a:r>
              <a:rPr lang="ru-RU" sz="1400" b="1" dirty="0" err="1"/>
              <a:t>Pixton</a:t>
            </a:r>
            <a:r>
              <a:rPr lang="ru-RU" sz="1400" b="1" dirty="0"/>
              <a:t> –проект, позволяющий создавать интерактивные комиксы</a:t>
            </a:r>
            <a:r>
              <a:rPr lang="ru-RU" sz="1400" dirty="0"/>
              <a:t> </a:t>
            </a:r>
            <a:r>
              <a:rPr lang="ru-RU" sz="1400" dirty="0">
                <a:hlinkClick r:id="rId2"/>
              </a:rPr>
              <a:t>https://</a:t>
            </a:r>
            <a:r>
              <a:rPr lang="ru-RU" sz="1400" dirty="0" smtClean="0">
                <a:hlinkClick r:id="rId2"/>
              </a:rPr>
              <a:t>www.pixton.com/ru/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</a:t>
            </a:r>
            <a:r>
              <a:rPr lang="ru-RU" sz="1400" i="1" dirty="0" smtClean="0"/>
              <a:t>Предоставляет</a:t>
            </a:r>
            <a:r>
              <a:rPr lang="ru-RU" sz="1400" i="1" dirty="0"/>
              <a:t>:</a:t>
            </a:r>
          </a:p>
          <a:p>
            <a:pPr marL="0" indent="0">
              <a:buNone/>
            </a:pPr>
            <a:r>
              <a:rPr lang="ru-RU" sz="1400" dirty="0"/>
              <a:t>•выбор шаблона комикса; </a:t>
            </a:r>
          </a:p>
          <a:p>
            <a:pPr marL="0" indent="0">
              <a:buNone/>
            </a:pPr>
            <a:r>
              <a:rPr lang="ru-RU" sz="1400" dirty="0"/>
              <a:t>•выбор главных героев; </a:t>
            </a:r>
          </a:p>
          <a:p>
            <a:pPr marL="0" indent="0">
              <a:buNone/>
            </a:pPr>
            <a:r>
              <a:rPr lang="ru-RU" sz="1400" dirty="0"/>
              <a:t>•выбор фона; </a:t>
            </a:r>
          </a:p>
          <a:p>
            <a:pPr marL="0" indent="0">
              <a:buNone/>
            </a:pPr>
            <a:r>
              <a:rPr lang="ru-RU" sz="1400" dirty="0"/>
              <a:t>•добавление объектов в сцену и расположение их по слоям;</a:t>
            </a:r>
          </a:p>
          <a:p>
            <a:pPr marL="0" indent="0">
              <a:buNone/>
            </a:pPr>
            <a:r>
              <a:rPr lang="ru-RU" sz="1400" dirty="0"/>
              <a:t>• редактирование позы и мимики персонажа. 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1760"/>
            <a:ext cx="5400600" cy="27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232323"/>
                </a:solidFill>
                <a:latin typeface="Open Sans"/>
              </a:rPr>
              <a:t>Сервисы для создания лент </a:t>
            </a:r>
            <a:r>
              <a:rPr lang="ru-RU" b="1" dirty="0" smtClean="0">
                <a:solidFill>
                  <a:srgbClr val="232323"/>
                </a:solidFill>
                <a:latin typeface="Open Sans"/>
              </a:rPr>
              <a:t>времени:</a:t>
            </a:r>
            <a:endParaRPr lang="ru-RU" dirty="0">
              <a:solidFill>
                <a:srgbClr val="232323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E65A0"/>
                </a:solidFill>
                <a:latin typeface="Open Sans"/>
                <a:hlinkClick r:id="rId2"/>
              </a:rPr>
              <a:t>https://www.timetoast.com</a:t>
            </a:r>
            <a:r>
              <a:rPr lang="ru-RU" dirty="0">
                <a:solidFill>
                  <a:srgbClr val="232323"/>
                </a:solidFill>
                <a:latin typeface="Open Sans"/>
              </a:rPr>
              <a:t>/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3E65A0"/>
                </a:solidFill>
                <a:latin typeface="Open Sans"/>
                <a:hlinkClick r:id="rId3"/>
              </a:rPr>
              <a:t>https://www.preceden.com/</a:t>
            </a:r>
            <a:endParaRPr lang="ru-RU" dirty="0">
              <a:solidFill>
                <a:srgbClr val="232323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E65A0"/>
                </a:solidFill>
                <a:latin typeface="Open Sans"/>
                <a:hlinkClick r:id="rId4"/>
              </a:rPr>
              <a:t>https://www.tiki-toki.com/</a:t>
            </a:r>
            <a:endParaRPr lang="ru-RU" dirty="0">
              <a:solidFill>
                <a:srgbClr val="232323"/>
              </a:solidFill>
              <a:latin typeface="Open Sans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232323"/>
              </a:solidFill>
              <a:latin typeface="Open Sans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232323"/>
              </a:solidFill>
              <a:latin typeface="Open Sans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232323"/>
                </a:solidFill>
                <a:latin typeface="Open Sans"/>
              </a:rPr>
              <a:t>«</a:t>
            </a:r>
            <a:r>
              <a:rPr lang="ru-RU" b="1" dirty="0">
                <a:solidFill>
                  <a:srgbClr val="232323"/>
                </a:solidFill>
                <a:latin typeface="Open Sans"/>
              </a:rPr>
              <a:t>Лента времени»</a:t>
            </a:r>
            <a:r>
              <a:rPr lang="ru-RU" dirty="0">
                <a:solidFill>
                  <a:srgbClr val="232323"/>
                </a:solidFill>
                <a:latin typeface="Open Sans"/>
              </a:rPr>
              <a:t> (англ. </a:t>
            </a:r>
            <a:r>
              <a:rPr lang="ru-RU" b="1" dirty="0" err="1">
                <a:solidFill>
                  <a:srgbClr val="232323"/>
                </a:solidFill>
                <a:latin typeface="Open Sans"/>
              </a:rPr>
              <a:t>timeline</a:t>
            </a:r>
            <a:r>
              <a:rPr lang="ru-RU" dirty="0">
                <a:solidFill>
                  <a:srgbClr val="232323"/>
                </a:solidFill>
                <a:latin typeface="Open Sans"/>
              </a:rPr>
              <a:t>) — это временная шкала, на которую в хронологической последовательности наносятся события. Чаще всего лента времени представляет собой горизонтальную линию с разметкой по годам (или периодам) с указанием, что происходило в то или иное время. Таким образом можно получить визуальную картинку о том, как в хронологии развивалось какое-то событие. Современные сервисы позволяют «нанизывать» на ленту времени не только текст, но и изображения, видео и звук. Кроме того, фрагмент текста или картинку можно оформить как гиперссылку на сторонний ресурс в Интернете, в котором событие раскрывается более подробно.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Сервисы для создания ментальных </a:t>
            </a:r>
            <a:r>
              <a:rPr lang="ru-RU" b="1" dirty="0" smtClean="0"/>
              <a:t>карт: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2"/>
              </a:rPr>
              <a:t>http://mindomo.com/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3"/>
              </a:rPr>
              <a:t>http://cacoo.com/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4"/>
              </a:rPr>
              <a:t>http://mindmeister.ru/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5" invalidUrl="http:///"/>
              </a:rPr>
              <a:t>http://</a:t>
            </a:r>
            <a:r>
              <a:rPr lang="ru-RU" u="sng" dirty="0"/>
              <a:t>bubbl.us</a:t>
            </a:r>
            <a:endParaRPr lang="ru-RU" dirty="0"/>
          </a:p>
          <a:p>
            <a:r>
              <a:rPr lang="ru-RU" dirty="0"/>
              <a:t>Ментальные карты (Интеллектуальные карты, Интеллект-карты) – это способ систематизации знаний с помощью схем; это технология изображения информации в особом графическом виде. Ментальные карты воспринимаются лучше, чем списки, графики, таблицы и тексты, в силу того, что лучше соответствуют структуре человеческого мышления.</a:t>
            </a:r>
          </a:p>
          <a:p>
            <a:pPr marL="0" indent="0" algn="ctr">
              <a:buNone/>
            </a:pPr>
            <a:r>
              <a:rPr lang="ru-RU" b="1" dirty="0" smtClean="0"/>
              <a:t>  Как </a:t>
            </a:r>
            <a:r>
              <a:rPr lang="ru-RU" b="1" dirty="0"/>
              <a:t>преподаватель может использовать интеллект-карты в своей работе</a:t>
            </a:r>
            <a:r>
              <a:rPr lang="ru-RU" b="1" dirty="0" smtClean="0"/>
              <a:t>? </a:t>
            </a:r>
          </a:p>
          <a:p>
            <a:r>
              <a:rPr lang="ru-RU" dirty="0" smtClean="0"/>
              <a:t>При </a:t>
            </a:r>
            <a:r>
              <a:rPr lang="ru-RU" dirty="0"/>
              <a:t>объяснении нового материала,  чтобы организовать и наглядно представить  материал.</a:t>
            </a:r>
          </a:p>
          <a:p>
            <a:r>
              <a:rPr lang="ru-RU" dirty="0"/>
              <a:t>Для проведения мозгового штурма -  как при обсуждении  нового материала,  так и для  решения организационных вопросов.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Как </a:t>
            </a:r>
            <a:r>
              <a:rPr lang="ru-RU" b="1" dirty="0"/>
              <a:t>учащиеся могут использовать интеллект-карты в </a:t>
            </a:r>
            <a:r>
              <a:rPr lang="ru-RU" b="1" dirty="0" smtClean="0"/>
              <a:t>обучении?</a:t>
            </a:r>
          </a:p>
          <a:p>
            <a:r>
              <a:rPr lang="ru-RU" dirty="0" smtClean="0"/>
              <a:t>Для </a:t>
            </a:r>
            <a:r>
              <a:rPr lang="ru-RU" dirty="0"/>
              <a:t>написания черновика письменной работы, чтобы организовать свои идеи.</a:t>
            </a:r>
          </a:p>
          <a:p>
            <a:r>
              <a:rPr lang="ru-RU" dirty="0"/>
              <a:t>При изучении сложной темы, чтобы лучше усвоить материал.</a:t>
            </a:r>
          </a:p>
          <a:p>
            <a:r>
              <a:rPr lang="ru-RU" dirty="0"/>
              <a:t>В качестве самостоятельного задания, как как альтернатива  презентации, постеру  или докладу.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3410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НЕМНОГО ТЕОРИИ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Читательская </a:t>
            </a:r>
            <a:r>
              <a:rPr lang="ru-RU" dirty="0"/>
              <a:t>грамотность – совокупность умений и навыков, отражающих: потребность в читательской деятельности с целью успешной социализации, дальнейшего образования, саморазвития; готовность к смысловому чтению: восприятию письменных текстов, анализу, оценке, интерпретации и обобщению представленной в них информации; способность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</a:t>
            </a:r>
            <a:r>
              <a:rPr lang="ru-RU" dirty="0" smtClean="0"/>
              <a:t>ситуациях. </a:t>
            </a:r>
          </a:p>
          <a:p>
            <a:pPr marL="0" indent="0" algn="r">
              <a:buNone/>
            </a:pPr>
            <a:r>
              <a:rPr lang="ru-RU" sz="1600" i="1" dirty="0" smtClean="0"/>
              <a:t>Наталья Федоровна Виноградова</a:t>
            </a:r>
            <a:r>
              <a:rPr lang="ru-RU" sz="1600" i="1" dirty="0"/>
              <a:t>, </a:t>
            </a:r>
            <a:endParaRPr lang="ru-RU" sz="1600" i="1" dirty="0" smtClean="0"/>
          </a:p>
          <a:p>
            <a:pPr marL="0" indent="0" algn="r">
              <a:buNone/>
            </a:pPr>
            <a:r>
              <a:rPr lang="ru-RU" sz="1600" i="1" dirty="0" smtClean="0"/>
              <a:t>зав. </a:t>
            </a:r>
            <a:r>
              <a:rPr lang="ru-RU" sz="1600" i="1" dirty="0" err="1" smtClean="0"/>
              <a:t>лабароторией</a:t>
            </a:r>
            <a:r>
              <a:rPr lang="ru-RU" sz="1600" i="1" dirty="0" smtClean="0"/>
              <a:t> </a:t>
            </a:r>
            <a:r>
              <a:rPr lang="ru-RU" sz="1600" i="1" dirty="0"/>
              <a:t>начального общего </a:t>
            </a:r>
            <a:r>
              <a:rPr lang="ru-RU" sz="1600" i="1" dirty="0" smtClean="0"/>
              <a:t>образования Института стратегии развития образования РАН,  </a:t>
            </a:r>
            <a:r>
              <a:rPr lang="ru-RU" sz="1600" i="1" dirty="0"/>
              <a:t>член-корр. РАО, </a:t>
            </a:r>
            <a:r>
              <a:rPr lang="ru-RU" sz="1600" i="1" dirty="0" err="1"/>
              <a:t>д.п.н</a:t>
            </a:r>
            <a:r>
              <a:rPr lang="ru-RU" sz="1600" i="1" dirty="0"/>
              <a:t>., проф., </a:t>
            </a:r>
            <a:r>
              <a:rPr lang="ru-RU" sz="1600" i="1" dirty="0" err="1"/>
              <a:t>засл</a:t>
            </a:r>
            <a:r>
              <a:rPr lang="ru-RU" sz="1600" i="1" dirty="0"/>
              <a:t>. деятель науки РФ.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640960" cy="1368152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dirty="0" smtClean="0">
                <a:latin typeface="Segoe Print" panose="02000600000000000000" pitchFamily="2" charset="0"/>
              </a:rPr>
              <a:t>школьников</a:t>
            </a:r>
            <a:r>
              <a:rPr lang="ru-RU" dirty="0" smtClean="0">
                <a:latin typeface="Segoe Print" panose="02000600000000000000" pitchFamily="2" charset="0"/>
              </a:rPr>
              <a:t>»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</a:p>
          <a:p>
            <a:pPr algn="ctr"/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для поддержки обучения и преподавания с помощью небольших общедоступных интерактивных модулей(далее - упражнений). Данные упражнения создаются онлайн и в дальнейшем могут быть использованы в образовательном процессе. Для создания таких упражнений на сайте предлагается несколько шаблонов(упражнения на классификацию, тесты с множественным выбором и 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упражнения не являются законченными учебными единицами и должны быть интегрированы в сценарий 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55679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LearningApps.org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16632"/>
            <a:ext cx="8640960" cy="1368152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dirty="0" smtClean="0">
                <a:latin typeface="Segoe Print" panose="02000600000000000000" pitchFamily="2" charset="0"/>
              </a:rPr>
            </a:br>
            <a:r>
              <a:rPr lang="ru-RU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dirty="0" smtClean="0">
                <a:latin typeface="Segoe Print" panose="02000600000000000000" pitchFamily="2" charset="0"/>
              </a:rPr>
              <a:t>школьников</a:t>
            </a:r>
            <a:r>
              <a:rPr lang="ru-RU" dirty="0" smtClean="0">
                <a:latin typeface="Segoe Print" panose="02000600000000000000" pitchFamily="2" charset="0"/>
              </a:rPr>
              <a:t>»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http://centeroko.ru/images/def_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7361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enteroko.ru/images/model_rl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3" y="3667917"/>
            <a:ext cx="71431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8589" y="618446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По материалам Международной программы </a:t>
            </a:r>
            <a:r>
              <a:rPr lang="ru-RU" sz="1400" i="1" dirty="0"/>
              <a:t>по оценке образовательных достижений учащихся PISA (</a:t>
            </a:r>
            <a:r>
              <a:rPr lang="ru-RU" sz="1400" i="1" dirty="0" err="1"/>
              <a:t>Programme</a:t>
            </a:r>
            <a:r>
              <a:rPr lang="ru-RU" sz="1400" i="1" dirty="0"/>
              <a:t> </a:t>
            </a:r>
            <a:r>
              <a:rPr lang="ru-RU" sz="1400" i="1" dirty="0" err="1"/>
              <a:t>for</a:t>
            </a:r>
            <a:r>
              <a:rPr lang="ru-RU" sz="1400" i="1" dirty="0"/>
              <a:t> </a:t>
            </a:r>
            <a:r>
              <a:rPr lang="ru-RU" sz="1400" i="1" dirty="0" err="1"/>
              <a:t>International</a:t>
            </a:r>
            <a:r>
              <a:rPr lang="ru-RU" sz="1400" i="1" dirty="0"/>
              <a:t> </a:t>
            </a:r>
            <a:r>
              <a:rPr lang="ru-RU" sz="1400" i="1" dirty="0" err="1"/>
              <a:t>Student</a:t>
            </a:r>
            <a:r>
              <a:rPr lang="ru-RU" sz="1400" i="1" dirty="0"/>
              <a:t> </a:t>
            </a:r>
            <a:r>
              <a:rPr lang="ru-RU" sz="1400" i="1" dirty="0" err="1"/>
              <a:t>Assessment</a:t>
            </a:r>
            <a:r>
              <a:rPr lang="ru-RU" sz="1400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090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705678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98477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cs typeface="EucrosiaUPC" panose="02020603050405020304" pitchFamily="18" charset="-34"/>
              </a:rPr>
              <a:t>Этапы формирования читательской грамотности:</a:t>
            </a:r>
          </a:p>
          <a:p>
            <a:pPr marL="342900" indent="-342900">
              <a:buAutoNum type="arabicPeriod"/>
            </a:pPr>
            <a:endParaRPr lang="ru-RU" sz="1600" dirty="0" smtClean="0">
              <a:cs typeface="EucrosiaUPC" panose="02020603050405020304" pitchFamily="18" charset="-34"/>
            </a:endParaRPr>
          </a:p>
          <a:p>
            <a:r>
              <a:rPr lang="ru-RU" sz="1600" dirty="0" smtClean="0">
                <a:cs typeface="EucrosiaUPC" panose="02020603050405020304" pitchFamily="18" charset="-34"/>
              </a:rPr>
              <a:t>1. Обучение </a:t>
            </a:r>
            <a:r>
              <a:rPr lang="ru-RU" sz="1600" dirty="0">
                <a:cs typeface="EucrosiaUPC" panose="02020603050405020304" pitchFamily="18" charset="-34"/>
              </a:rPr>
              <a:t>чтению (до конца четвертого года обучения</a:t>
            </a:r>
            <a:r>
              <a:rPr lang="ru-RU" sz="1600" dirty="0" smtClean="0">
                <a:cs typeface="EucrosiaUPC" panose="02020603050405020304" pitchFamily="18" charset="-34"/>
              </a:rPr>
              <a:t>).</a:t>
            </a:r>
          </a:p>
          <a:p>
            <a:r>
              <a:rPr lang="ru-RU" sz="1600" dirty="0" smtClean="0">
                <a:cs typeface="EucrosiaUPC" panose="02020603050405020304" pitchFamily="18" charset="-34"/>
              </a:rPr>
              <a:t>2. Чтение для обучения (чтение – средство).</a:t>
            </a:r>
          </a:p>
          <a:p>
            <a:r>
              <a:rPr lang="ru-RU" sz="1600" dirty="0" smtClean="0">
                <a:cs typeface="EucrosiaUPC" panose="02020603050405020304" pitchFamily="18" charset="-34"/>
              </a:rPr>
              <a:t>3. Чтение для жизни (чтение – возможность).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Высший </a:t>
            </a:r>
            <a:r>
              <a:rPr lang="ru-RU" sz="1200" b="1" dirty="0"/>
              <a:t>уровень </a:t>
            </a:r>
            <a:br>
              <a:rPr lang="ru-RU" sz="1200" b="1" dirty="0"/>
            </a:br>
            <a:r>
              <a:rPr lang="ru-RU" sz="1200" b="1" dirty="0"/>
              <a:t>читательской грамотности</a:t>
            </a:r>
            <a:r>
              <a:rPr lang="ru-RU" sz="1200" b="1" dirty="0" smtClean="0"/>
              <a:t>:</a:t>
            </a:r>
          </a:p>
          <a:p>
            <a:r>
              <a:rPr lang="ru-RU" sz="1200" dirty="0"/>
              <a:t>Объемные тексты.</a:t>
            </a:r>
          </a:p>
          <a:p>
            <a:r>
              <a:rPr lang="ru-RU" sz="1200" dirty="0"/>
              <a:t>Информация, необходимая для решения ВАШЕЙ задачи, не лежит на поверхности.</a:t>
            </a:r>
          </a:p>
          <a:p>
            <a:r>
              <a:rPr lang="ru-RU" sz="1200" dirty="0"/>
              <a:t>Элементы информации сообщаются не в нужном ВАМ порядке.</a:t>
            </a:r>
          </a:p>
          <a:p>
            <a:r>
              <a:rPr lang="ru-RU" sz="1200" dirty="0"/>
              <a:t>Часть информации сообщается не словами, а в виде графиков, рисунков, карт</a:t>
            </a:r>
            <a:r>
              <a:rPr lang="ru-RU" sz="1200" dirty="0" smtClean="0"/>
              <a:t>…</a:t>
            </a:r>
          </a:p>
          <a:p>
            <a:r>
              <a:rPr lang="ru-RU" sz="1200" dirty="0" smtClean="0"/>
              <a:t>Информация </a:t>
            </a:r>
            <a:r>
              <a:rPr lang="ru-RU" sz="1200" dirty="0"/>
              <a:t>противоречива, требует критической оценки.</a:t>
            </a:r>
          </a:p>
          <a:p>
            <a:r>
              <a:rPr lang="ru-RU" sz="1200" dirty="0"/>
              <a:t>Читатель должен сам строить гипотезы на основе специальных знаний, излагаемых в тексте. </a:t>
            </a:r>
          </a:p>
          <a:p>
            <a:pPr>
              <a:buFont typeface="Wingdings" pitchFamily="2" charset="2"/>
              <a:buNone/>
            </a:pPr>
            <a:endParaRPr lang="ru-RU" sz="1600" dirty="0"/>
          </a:p>
          <a:p>
            <a:pPr algn="ctr"/>
            <a:r>
              <a:rPr lang="ru-RU" sz="1600" b="1" u="sng" dirty="0" smtClean="0">
                <a:cs typeface="EucrosiaUPC" panose="02020603050405020304" pitchFamily="18" charset="-34"/>
              </a:rPr>
              <a:t>Формулируем проблему</a:t>
            </a:r>
          </a:p>
          <a:p>
            <a:pPr algn="ctr"/>
            <a:endParaRPr lang="ru-RU" sz="1600" b="1" u="sng" dirty="0">
              <a:cs typeface="EucrosiaUPC" panose="02020603050405020304" pitchFamily="18" charset="-34"/>
            </a:endParaRPr>
          </a:p>
          <a:p>
            <a:pPr algn="ctr"/>
            <a:r>
              <a:rPr lang="ru-RU" b="1" dirty="0" smtClean="0">
                <a:cs typeface="EucrosiaUPC" panose="02020603050405020304" pitchFamily="18" charset="-34"/>
              </a:rPr>
              <a:t>НИЗКИЙ УРОВЕНЬ ЧИТАТЕЛЬСКОЙ ГРАМОТНОСТИ ОБУЧАЮЩИХСЯ ВСЛЕДСТВИЕ ОТСУТСТВИЯ МОТИВАЦИИ К ЧТЕНИЮ  </a:t>
            </a:r>
          </a:p>
          <a:p>
            <a:pPr algn="ctr"/>
            <a:endParaRPr lang="ru-RU" b="1" dirty="0">
              <a:cs typeface="EucrosiaUPC" panose="02020603050405020304" pitchFamily="18" charset="-34"/>
            </a:endParaRPr>
          </a:p>
          <a:p>
            <a:pPr algn="ctr"/>
            <a:endParaRPr lang="ru-RU" sz="1100" dirty="0">
              <a:latin typeface="Segoe Print" panose="02000600000000000000" pitchFamily="2" charset="0"/>
            </a:endParaRPr>
          </a:p>
          <a:p>
            <a:r>
              <a:rPr lang="ru-RU" sz="1100" dirty="0" smtClean="0">
                <a:latin typeface="Segoe Print" panose="02000600000000000000" pitchFamily="2" charset="0"/>
              </a:rPr>
              <a:t>В </a:t>
            </a:r>
            <a:r>
              <a:rPr lang="ru-RU" sz="1100" dirty="0">
                <a:latin typeface="Segoe Print" panose="02000600000000000000" pitchFamily="2" charset="0"/>
              </a:rPr>
              <a:t>отличие от стандартов 2004 года, лозунгом которых была фраза «Образование для жизни», девиз ФГОС – «Образование на протяжении всей жизни». </a:t>
            </a:r>
            <a:endParaRPr lang="ru-RU" sz="1100" dirty="0" smtClean="0">
              <a:latin typeface="Segoe Print" panose="02000600000000000000" pitchFamily="2" charset="0"/>
              <a:cs typeface="EucrosiaUPC" panose="02020603050405020304" pitchFamily="18" charset="-34"/>
            </a:endParaRPr>
          </a:p>
          <a:p>
            <a:endParaRPr lang="ru-RU" sz="1600" dirty="0" smtClean="0">
              <a:cs typeface="EucrosiaUPC" panose="02020603050405020304" pitchFamily="18" charset="-34"/>
            </a:endParaRPr>
          </a:p>
          <a:p>
            <a:pPr algn="ctr"/>
            <a:endParaRPr lang="ru-RU" dirty="0" smtClean="0"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57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федеральной (и региональной) образовательной политики –  </a:t>
            </a:r>
            <a:r>
              <a:rPr lang="ru-RU" dirty="0"/>
              <a:t>вхождение Российской Федерации к 2024 году в число 10 ведущих стран мира по качеству общего образования </a:t>
            </a:r>
            <a:r>
              <a:rPr lang="ru-RU" b="1" dirty="0"/>
              <a:t>посредством обновления содержания и технологий преподавания общеобразовательных программ</a:t>
            </a:r>
            <a:r>
              <a:rPr lang="ru-RU" dirty="0"/>
              <a:t>, вовлечения всех участников системы образования (обучающиеся, педагоги, родители (законные представители), работодатели и представители общественных объединений) в развитие системы образования.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3892269"/>
              </p:ext>
            </p:extLst>
          </p:nvPr>
        </p:nvGraphicFramePr>
        <p:xfrm>
          <a:off x="457200" y="1196752"/>
          <a:ext cx="8003232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Основными методическими принципами современного урока являются:</a:t>
            </a:r>
          </a:p>
          <a:p>
            <a:r>
              <a:rPr lang="ru-RU" dirty="0"/>
              <a:t> </a:t>
            </a:r>
            <a:r>
              <a:rPr lang="ru-RU" i="1" dirty="0" err="1"/>
              <a:t>субъективация</a:t>
            </a:r>
            <a:r>
              <a:rPr lang="ru-RU" dirty="0"/>
              <a:t> (ученик становится равноправным участником образовательного процесса); </a:t>
            </a:r>
          </a:p>
          <a:p>
            <a:r>
              <a:rPr lang="ru-RU" i="1" dirty="0" err="1"/>
              <a:t>метапредметность</a:t>
            </a:r>
            <a:r>
              <a:rPr lang="ru-RU" dirty="0"/>
              <a:t> (формируются универсальные учебные действия);</a:t>
            </a:r>
          </a:p>
          <a:p>
            <a:r>
              <a:rPr lang="ru-RU" i="1" dirty="0" err="1"/>
              <a:t>деятельностный</a:t>
            </a:r>
            <a:r>
              <a:rPr lang="ru-RU" i="1" dirty="0"/>
              <a:t> подход </a:t>
            </a:r>
            <a:r>
              <a:rPr lang="ru-RU" dirty="0"/>
              <a:t>(учащиеся самостоятельно добывают знания в ходе поисковой и исследовательской деятельности); </a:t>
            </a:r>
          </a:p>
          <a:p>
            <a:r>
              <a:rPr lang="ru-RU" i="1" dirty="0" err="1"/>
              <a:t>рефлексивность</a:t>
            </a:r>
            <a:r>
              <a:rPr lang="ru-RU" dirty="0"/>
              <a:t> (учащиеся становятся в ситуацию, когда необходимо проанализировать свою деятельность на уроке); </a:t>
            </a:r>
          </a:p>
          <a:p>
            <a:r>
              <a:rPr lang="ru-RU" i="1" dirty="0" err="1"/>
              <a:t>импровизационность</a:t>
            </a:r>
            <a:r>
              <a:rPr lang="ru-RU" dirty="0"/>
              <a:t> (учитель должен быть готов к изменениям и коррекции «хода урока» в процессе его проведения).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Arial Black" pitchFamily="34" charset="0"/>
              </a:rPr>
              <a:t>Концепция читательской грамотности изменяется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w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Цели образования изменяются: от освоения системы знаний к формированию способности  использовать знания для решения различных задач, находить нужную информацию,  преобразовывать информацию  для создания новых знаний и технологий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изменили характер чтения и передачи информации, появилась потребность в специалистах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которые быстро адаптируются в изменяющемся контексте и которые могут работать и обучаться, используя различные источники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i="1" dirty="0" smtClean="0"/>
          </a:p>
          <a:p>
            <a:pPr marL="0" indent="0" algn="ctr">
              <a:buNone/>
            </a:pPr>
            <a:r>
              <a:rPr lang="ru-RU" sz="3200" b="1" i="1" dirty="0" smtClean="0"/>
              <a:t>Забота  </a:t>
            </a:r>
            <a:r>
              <a:rPr lang="ru-RU" sz="3200" b="1" i="1" dirty="0"/>
              <a:t>о  детском чтении </a:t>
            </a:r>
            <a:r>
              <a:rPr lang="ru-RU" sz="3200" dirty="0" smtClean="0"/>
              <a:t>–</a:t>
            </a:r>
          </a:p>
          <a:p>
            <a:pPr marL="0" indent="0" algn="ctr">
              <a:buNone/>
            </a:pPr>
            <a:r>
              <a:rPr lang="ru-RU" sz="3200" dirty="0"/>
              <a:t> </a:t>
            </a:r>
            <a:r>
              <a:rPr lang="ru-RU" sz="3200" dirty="0" smtClean="0"/>
              <a:t>   проявление литературно-образовательной позиции учителя, его профессиональной культуры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Segoe Print" panose="02000600000000000000" pitchFamily="2" charset="0"/>
              </a:rPr>
              <a:t>Онлайн-семинар </a:t>
            </a:r>
            <a:br>
              <a:rPr lang="ru-RU" sz="2000" dirty="0" smtClean="0">
                <a:latin typeface="Segoe Print" panose="02000600000000000000" pitchFamily="2" charset="0"/>
              </a:rPr>
            </a:br>
            <a:r>
              <a:rPr lang="ru-RU" sz="2000" dirty="0" smtClean="0">
                <a:latin typeface="Segoe Print" panose="02000600000000000000" pitchFamily="2" charset="0"/>
              </a:rPr>
              <a:t>«Повышение уровня читательской грамотности </a:t>
            </a:r>
            <a:r>
              <a:rPr lang="ru-RU" sz="2000" dirty="0" smtClean="0">
                <a:latin typeface="Segoe Print" panose="02000600000000000000" pitchFamily="2" charset="0"/>
              </a:rPr>
              <a:t>школьников</a:t>
            </a:r>
            <a:r>
              <a:rPr lang="ru-RU" sz="2000" dirty="0" smtClean="0">
                <a:latin typeface="Segoe Print" panose="02000600000000000000" pitchFamily="2" charset="0"/>
              </a:rPr>
              <a:t>»</a:t>
            </a:r>
            <a:endParaRPr lang="ru-RU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445</TotalTime>
  <Words>729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Century Schoolbook</vt:lpstr>
      <vt:lpstr>EucrosiaUPC</vt:lpstr>
      <vt:lpstr>Open Sans</vt:lpstr>
      <vt:lpstr>Segoe Print</vt:lpstr>
      <vt:lpstr>Times New Roman</vt:lpstr>
      <vt:lpstr>Wingdings</vt:lpstr>
      <vt:lpstr>Wingdings 2</vt:lpstr>
      <vt:lpstr>Эркер</vt:lpstr>
      <vt:lpstr>Онлайн-семинар  «Повышение уровня читательской грамотности школьников»</vt:lpstr>
      <vt:lpstr>Презентация PowerPoint</vt:lpstr>
      <vt:lpstr>Презентация PowerPoint</vt:lpstr>
      <vt:lpstr>Онлайн-семинар  «Повышение уровня читательской грамотности школьников»</vt:lpstr>
      <vt:lpstr>Онлайн-семинар  «Повышение уровня читательской грамотности школьников»</vt:lpstr>
      <vt:lpstr>Онлайн-семинар  «Повышение уровня читательской грамотности школьников»</vt:lpstr>
      <vt:lpstr>Онлайн-семинар  «Повышение уровня читательской грамотности школьников»</vt:lpstr>
      <vt:lpstr>Концепция читательской грамотности изменяется </vt:lpstr>
      <vt:lpstr>Онлайн-семинар  «Повышение уровня читательской грамотности школьников»</vt:lpstr>
      <vt:lpstr>Презентация PowerPoint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  <vt:lpstr>Онлайн-семинар  «Повышение уровня читательской грамотности школьников»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уровня читательской грамотности младших школьников</dc:title>
  <dc:creator>Алёночка</dc:creator>
  <cp:lastModifiedBy>Admin</cp:lastModifiedBy>
  <cp:revision>68</cp:revision>
  <dcterms:created xsi:type="dcterms:W3CDTF">2020-11-22T07:11:41Z</dcterms:created>
  <dcterms:modified xsi:type="dcterms:W3CDTF">2023-02-15T18:30:54Z</dcterms:modified>
</cp:coreProperties>
</file>